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9"/>
  </p:notesMasterIdLst>
  <p:sldIdLst>
    <p:sldId id="256" r:id="rId3"/>
    <p:sldId id="288" r:id="rId4"/>
    <p:sldId id="298" r:id="rId5"/>
    <p:sldId id="289" r:id="rId6"/>
    <p:sldId id="262" r:id="rId7"/>
    <p:sldId id="303" r:id="rId8"/>
    <p:sldId id="302" r:id="rId9"/>
    <p:sldId id="264" r:id="rId10"/>
    <p:sldId id="304" r:id="rId11"/>
    <p:sldId id="305" r:id="rId12"/>
    <p:sldId id="306" r:id="rId13"/>
    <p:sldId id="307" r:id="rId14"/>
    <p:sldId id="308" r:id="rId15"/>
    <p:sldId id="309" r:id="rId16"/>
    <p:sldId id="295" r:id="rId17"/>
    <p:sldId id="296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856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 autoAdjust="0"/>
    <p:restoredTop sz="94718" autoAdjust="0"/>
  </p:normalViewPr>
  <p:slideViewPr>
    <p:cSldViewPr snapToGrid="0">
      <p:cViewPr varScale="1">
        <p:scale>
          <a:sx n="59" d="100"/>
          <a:sy n="59" d="100"/>
        </p:scale>
        <p:origin x="932" y="52"/>
      </p:cViewPr>
      <p:guideLst>
        <p:guide pos="585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810" y="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D751BB98-021F-453C-8DBA-0F7AA4A398A8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0A289EE3-BF5D-4AAB-924B-0A6FDBF43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3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5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CA3D8B99-5EC2-4F6F-B59C-03FC3703A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52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2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6A565A7E-2D94-4FE3-883B-6DCC0BB8F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59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6A565A7E-2D94-4FE3-883B-6DCC0BB8F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789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08797A76-B8CC-4D16-A9A9-4A243426B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40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7B9C4AC2-5101-419D-B28C-0750CDEE9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705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425E3-0AD8-D091-1E49-13AEA29FA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0E720E-A733-A8FA-9800-002D41CF68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B25C5-083C-5C39-F135-B9DE88E9E9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92D36B4E-5AEC-9FF8-1339-A33B4AB18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57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48862A-211C-0825-22C9-30F2E5407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D58393-C9CB-7CCB-7F12-50F2F1D76D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87233-CEE5-B9AD-D2C8-3F27713AEF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6A5D208C-ED2F-D0B8-9793-414D9E73F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64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87169154-0CC5-42B3-993F-E38630669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18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34DC5-B95B-BDAB-F4E9-287488210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8B4072-278C-B5B4-E108-BAD7D154E0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CED32-7A8C-CE9B-D90B-6311CD58A7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89EE3-BF5D-4AAB-924B-0A6FDBF43800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D7DA1071-7D2A-070F-DAE3-E17E919D6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00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9164B-3BEB-460A-BB05-C560E066C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E7D34D-01FB-4B87-A461-E89333806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1F8D-2FF0-4B24-BFB1-8A1E8AC6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79BA-F797-46E5-8B3D-59858F40E8D0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D83C-A9D1-4F46-9192-7FEEC367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A8C99-1167-4F55-B81F-B8A55325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4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EBEC1-9C5C-4C16-9379-9BF35E026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07FB21-FCDB-4DA2-9371-5124F5F88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B6B64-68AB-4B22-9329-45321D3C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95A5-82D3-40C6-9CA3-F9E98CD7CEB9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35208-ED18-439C-AE06-5F05C72C8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87E07-3615-4A3C-98E7-30A9B165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6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80227B-6EE2-4BA4-8E04-3F9D2D346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976FA-BEDE-4EEF-A4D0-0ACD7FC9D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24C9C-62F3-4216-B53A-063A9CF87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E56C-5B1E-4B0B-965C-61E99E632CEF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1E823-CB7D-4600-89A2-F1918B8C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13354-F369-4385-AE95-13205092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77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//Title +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1A16982-0955-4E60-B17F-26B37AF4499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B358BDB-BF07-4C04-BA3F-88BF71C7A7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dirty="0"/>
              <a:t>Discussion Draft -- Status Update September 2024</a:t>
            </a:r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F39A3DC5-89B3-42C4-A8B4-C3CFDDCE2DD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42913" y="1513795"/>
            <a:ext cx="11283950" cy="4176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DEA2D5-8CE6-4B1B-AAA6-EE330F2B6C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3280" y="850804"/>
            <a:ext cx="10515600" cy="276999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text level 2 lorem ipsum mat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C890CFD-F1B2-481D-A9E8-E1CCAFE2E4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Title, text level 1</a:t>
            </a:r>
          </a:p>
        </p:txBody>
      </p:sp>
    </p:spTree>
    <p:extLst>
      <p:ext uri="{BB962C8B-B14F-4D97-AF65-F5344CB8AC3E}">
        <p14:creationId xmlns:p14="http://schemas.microsoft.com/office/powerpoint/2010/main" val="136956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18D00-4D87-4329-BB32-4118259C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C9BB5-1184-4676-A9E3-A54439062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46DA7-5DF3-4D9F-B32B-D4684D4CF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8C33-6CBF-4B6B-B86D-BDB4A2609F81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C3A3C-8683-41CB-A897-6205B0DE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519A2-87EF-4A8A-B09F-88CBFFDE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2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5E7FB-AB47-48CF-8F96-6EAB69872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7EDF2-5ACF-40AE-B426-23F640D5D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4FE47-53FC-4BF9-813D-63F91C5F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2841F-4D38-498C-9A29-C472C70CCDF8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30FE9-4806-4B11-9A9F-4365C5444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155F3-D162-4169-95D0-C1ECFE21B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8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4F16F-156F-4ADE-9617-4AFF01878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2683-0E4B-4558-8432-D97E468F9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C30F3-8363-4B2A-82A1-35F9E2EED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63A52-6163-4DAE-A8DB-6C65735A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2A48-A310-4C62-AA35-EEF5C1308EF7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113C2-8B95-4D32-B417-EEB21FAC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A993D-C58D-4C86-8033-248495ACA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9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3B2E-42F4-4D86-813C-7CBDE1409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911EC-1290-4DAD-B273-C133B290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4F279-684E-456E-A62E-FAAF7F340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6C1DB6-CE1D-4D38-B33F-C1BCB47BB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920654-F01A-4E9B-9191-273013E37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850855-8F9B-4E88-98ED-A456133C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E7E0-C078-4406-A76D-EB301C8B65AE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241E66-6DB4-4BD6-B9CE-F33F8162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4ADCD5-59EE-4675-9483-855883691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8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8E27-FA84-4471-B10F-8A468C93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A753AA-0291-493B-86C3-AC1434ED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0B44-2277-4F2C-BCCE-2BAC0BA8B24B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81F34-6602-443D-AC92-8D4026AE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6E18B-1B66-4EF5-AB60-D511A35F0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77A06-9D5E-4FD2-863F-371039533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CD9C-5D63-4507-B36E-959D1D15F07D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9EDD1-B475-44A6-ADBC-84348E446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5427B-BE73-41F8-961B-04A07C1D3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93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E4DB-F100-4B13-AC7F-7DCDDE21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A6BEF-2D64-4BF6-95A5-F5A068371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8504C-57A1-44AF-85C4-48A4A6492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94194-4D36-4391-9289-1664CD21B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8F60E-8B02-40E4-BD7F-C14CC38318D6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80E34-7BBE-4EE5-B39B-5ABDD6D9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BA9FF-9EAC-4086-B4DB-4DCDE356B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8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B0A67-BFEF-464A-BEBF-109236E4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925FF-7CF9-4DC3-98DF-522AD4427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CB7DCD-5866-4DF4-BD6C-E2B7FFF7C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1E18D-E62E-47F7-BA6D-071A2165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503E-1D75-4CA5-A84B-35163C55D6B2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67CC9-B311-434B-938C-4F60A1BA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8B0CC-0931-4FA0-B759-BC0F3B71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6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476545-32FF-4AFE-968B-12920ADC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8B1F2-015F-4110-8B8F-7B7F897C2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1B3E8-33AC-4002-8CA9-C6A87E7E4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3C1CC-85A8-465A-A322-41CADCDE4294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AE3B0-6B6D-42EE-891F-FD1C2ACB2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Discussion Draft -- Status Update September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F5EAF-A370-40F8-BACF-2210D7E65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02115-2F03-40D9-A074-36BF62FF41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1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>
            <a:extLst>
              <a:ext uri="{FF2B5EF4-FFF2-40B4-BE49-F238E27FC236}">
                <a16:creationId xmlns:a16="http://schemas.microsoft.com/office/drawing/2014/main" id="{4946E1BC-CD92-466A-B130-90F90CF57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84549" y="6391329"/>
            <a:ext cx="770400" cy="277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24637" y="6553167"/>
            <a:ext cx="542727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ctr">
              <a:defRPr sz="700" b="0">
                <a:solidFill>
                  <a:srgbClr val="2A295C"/>
                </a:solidFill>
              </a:defRPr>
            </a:lvl1pPr>
          </a:lstStyle>
          <a:p>
            <a:fld id="{6B54B0F7-55DD-40D6-B7F4-70B586885C0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9432" y="6548404"/>
            <a:ext cx="4114800" cy="11541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750" b="1">
                <a:solidFill>
                  <a:srgbClr val="2A295C"/>
                </a:solidFill>
              </a:defRPr>
            </a:lvl1pPr>
          </a:lstStyle>
          <a:p>
            <a:r>
              <a:rPr lang="en-US" noProof="0" dirty="0"/>
              <a:t>Discussion Draft -- Status Update September 2024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279" y="1622320"/>
            <a:ext cx="11269295" cy="1342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noProof="0"/>
              <a:t>Lorem ipsum dolor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3280" y="489839"/>
            <a:ext cx="10515600" cy="34624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en-US" noProof="0"/>
              <a:t>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758D7F-B026-40CB-A4D4-7FA88202D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50" y="-494216"/>
            <a:ext cx="3585500" cy="380584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1691B-01C7-47BE-BB53-7986D3E1B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25232" y="4574009"/>
            <a:ext cx="27432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lang="en-US" sz="1500" b="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A2EAE97-76BC-462E-B284-2621323D4521}" type="datetime1">
              <a:rPr lang="en-US" smtClean="0"/>
              <a:t>2/6/2025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5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0000" indent="-270000" algn="l" defTabSz="914377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rgbClr val="EE0000"/>
        </a:buClr>
        <a:buFont typeface="Arial" panose="020B0604020202020204" pitchFamily="34" charset="0"/>
        <a:buChar char="▬"/>
        <a:defRPr sz="15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396000" indent="-144000" algn="l" defTabSz="914377" rtl="0" eaLnBrk="1" latinLnBrk="0" hangingPunct="1">
        <a:lnSpc>
          <a:spcPct val="110000"/>
        </a:lnSpc>
        <a:spcBef>
          <a:spcPts val="0"/>
        </a:spcBef>
        <a:buClr>
          <a:schemeClr val="tx2"/>
        </a:buClr>
        <a:buSzPct val="80000"/>
        <a:buFont typeface="Arial" panose="020B0604020202020204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43600" indent="-144000" algn="l" defTabSz="914377" rtl="0" eaLnBrk="1" latinLnBrk="0" hangingPunct="1">
        <a:lnSpc>
          <a:spcPct val="11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5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377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malone@nrmca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2014AF4-1054-4CE9-967E-E2AF368163D5}"/>
              </a:ext>
            </a:extLst>
          </p:cNvPr>
          <p:cNvSpPr txBox="1"/>
          <p:nvPr/>
        </p:nvSpPr>
        <p:spPr>
          <a:xfrm>
            <a:off x="1237673" y="2145770"/>
            <a:ext cx="95859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Lora" pitchFamily="2" charset="0"/>
              </a:rPr>
              <a:t>Strategic Planning Process Update</a:t>
            </a:r>
          </a:p>
          <a:p>
            <a:pPr algn="ctr"/>
            <a:endParaRPr lang="en-US" sz="48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February 2025</a:t>
            </a:r>
          </a:p>
        </p:txBody>
      </p:sp>
      <p:pic>
        <p:nvPicPr>
          <p:cNvPr id="3" name="Picture 2" descr="A black and white logo with white text&#10;&#10;Description automatically generated">
            <a:extLst>
              <a:ext uri="{FF2B5EF4-FFF2-40B4-BE49-F238E27FC236}">
                <a16:creationId xmlns:a16="http://schemas.microsoft.com/office/drawing/2014/main" id="{377DE933-6D54-81C3-2338-FC597DA087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628" y="3546153"/>
            <a:ext cx="1987699" cy="198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0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4F25D-D7B5-3582-B3A3-A697C3195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AC9A6-CDEE-F621-2BFE-B6E3EB98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What We Are Hearing: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20F2D-1C7A-4465-D5B1-1AFD500B1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576" y="1523873"/>
            <a:ext cx="10515600" cy="4351338"/>
          </a:xfrm>
        </p:spPr>
        <p:txBody>
          <a:bodyPr>
            <a:normAutofit lnSpcReduction="10000"/>
          </a:bodyPr>
          <a:lstStyle/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u="none" strike="noStrike" baseline="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Create the Product of Future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u="none" strike="noStrike" baseline="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Develop/Research Forward Looking Concrete Solutions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u="none" strike="noStrike" baseline="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Grow the Use of Concrete through Design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Continue to Enhance Product Sustainability &amp; Resilience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u="none" strike="noStrike" baseline="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Provide Best in Class Education and Professional Development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Leverage Technology in Production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606F2-6157-59DE-0191-58A862160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Draft -- Status Update 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85B620-3B38-6F52-D529-F25D2E58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2F82C8-3C31-B637-FA39-C7BDE8400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154" y="4892675"/>
            <a:ext cx="1943100" cy="18288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CCB9B7-B851-A7BD-0E77-3D7A5A626B22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4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1F95E-863B-3374-88DD-2AB1168A9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3D426-E69D-BAF8-7381-1BB81D9BC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What We Are Hearing: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B4B0F-1CC5-D070-39EB-D863A2E50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576" y="1940152"/>
            <a:ext cx="10515600" cy="2383109"/>
          </a:xfrm>
        </p:spPr>
        <p:txBody>
          <a:bodyPr>
            <a:normAutofit/>
          </a:bodyPr>
          <a:lstStyle/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u="none" strike="noStrike" baseline="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Engage a Diverse, Committed Workforce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u="none" strike="noStrike" baseline="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Provide Best in Class Education and Professional Development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27B796-9EF1-7896-B663-9CDEA6778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Draft -- Status Update 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D90DDF-B655-7351-7168-0FA6DC348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576EDC-EE08-5488-D4C0-15A5ABD79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154" y="4892675"/>
            <a:ext cx="1943100" cy="18288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F81001-6305-D77E-232C-ECF47ED14329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244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81789-C9A7-C807-8A95-D2786650D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E7C41-69B1-A203-9AEE-2E06F728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What We Are Hearing: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F9B59-B6B9-C3B3-6C34-63DA61E18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462" y="1737373"/>
            <a:ext cx="10515600" cy="4073363"/>
          </a:xfrm>
        </p:spPr>
        <p:txBody>
          <a:bodyPr>
            <a:normAutofit fontScale="85000" lnSpcReduction="20000"/>
          </a:bodyPr>
          <a:lstStyle/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u="none" strike="noStrike" baseline="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Identify the Association Leadership of the Future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u="none" strike="noStrike" baseline="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Secure a Broader, Engaged Membership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Provide Desired Member Products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Lead the Industry in Education and Professional Development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Leverage Coalition Efforts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Create Membership Success in a World of Consolidation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Share the Value of Concrete with Policy Makers &amp; Public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09328-CB10-CD41-6B7B-30796D29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Draft -- Status Update 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75FEAE-746F-0172-43ED-19D68FB85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A0B08E-D8B5-CAD1-D479-928E5571D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154" y="4892675"/>
            <a:ext cx="1943100" cy="18288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EE6049-2E2F-4C83-4D85-5D07A9B9F602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123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CF90D-B90C-A04E-8668-D98C636A7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A9D59-9A26-6E8E-6FF1-F3DE71150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What We Are Hearing: Industry Promotions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E4D58-6706-9503-564F-CC0D97045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91" y="1862105"/>
            <a:ext cx="10515600" cy="4073363"/>
          </a:xfrm>
        </p:spPr>
        <p:txBody>
          <a:bodyPr>
            <a:normAutofit/>
          </a:bodyPr>
          <a:lstStyle/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u="none" strike="noStrike" baseline="0" dirty="0">
                <a:solidFill>
                  <a:schemeClr val="accent6">
                    <a:lumMod val="50000"/>
                  </a:schemeClr>
                </a:solidFill>
              </a:rPr>
              <a:t>Promote Resiliency and Durability of Concrete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u="none" strike="noStrike" baseline="0" dirty="0">
              <a:solidFill>
                <a:schemeClr val="accent6">
                  <a:lumMod val="50000"/>
                </a:schemeClr>
              </a:solidFill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Grow the Use of Concrete through Design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u="none" strike="noStrike" baseline="0" dirty="0">
                <a:solidFill>
                  <a:schemeClr val="accent6">
                    <a:lumMod val="50000"/>
                  </a:schemeClr>
                </a:solidFill>
              </a:rPr>
              <a:t>Make Sustainability an Opportunity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800" u="none" strike="noStrike" baseline="0" dirty="0">
              <a:solidFill>
                <a:schemeClr val="accent6">
                  <a:lumMod val="50000"/>
                </a:schemeClr>
              </a:solidFill>
            </a:endParaRPr>
          </a:p>
          <a:p>
            <a:pPr marL="685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Share the Value of Concrete with Policy Makers &amp; Public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A53C7D-A7F7-67E3-93F4-383B8313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Draft -- Status Update 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DBC26-C5C4-7641-C970-A878F70D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E88656-CC93-375A-A813-E6326156C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154" y="4892675"/>
            <a:ext cx="1943100" cy="18288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F11005-7E35-2FDF-3771-904F7A7C01F0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932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B37BF6-159B-8A56-3460-1557A5AA6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9C2B7027-3011-B497-8E3B-D5C70A223E71}"/>
              </a:ext>
            </a:extLst>
          </p:cNvPr>
          <p:cNvSpPr txBox="1">
            <a:spLocks/>
          </p:cNvSpPr>
          <p:nvPr/>
        </p:nvSpPr>
        <p:spPr>
          <a:xfrm>
            <a:off x="702079" y="247709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Lora" pitchFamily="2" charset="0"/>
              </a:rPr>
              <a:t>What Are We Missing?</a:t>
            </a:r>
          </a:p>
          <a:p>
            <a:endParaRPr lang="en-US" sz="4000" b="1" dirty="0">
              <a:solidFill>
                <a:schemeClr val="bg1"/>
              </a:solidFill>
              <a:latin typeface="L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93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52FBFB91-1063-4596-8CCD-A1E5AFAB3ABC}"/>
              </a:ext>
            </a:extLst>
          </p:cNvPr>
          <p:cNvSpPr txBox="1">
            <a:spLocks/>
          </p:cNvSpPr>
          <p:nvPr/>
        </p:nvSpPr>
        <p:spPr>
          <a:xfrm>
            <a:off x="702079" y="247709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solidFill>
                <a:schemeClr val="bg1"/>
              </a:solidFill>
              <a:latin typeface="Lora" pitchFamily="2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Lora" pitchFamily="2" charset="0"/>
              </a:rPr>
              <a:t>Are Some Priorities More Significant?</a:t>
            </a:r>
          </a:p>
        </p:txBody>
      </p:sp>
    </p:spTree>
    <p:extLst>
      <p:ext uri="{BB962C8B-B14F-4D97-AF65-F5344CB8AC3E}">
        <p14:creationId xmlns:p14="http://schemas.microsoft.com/office/powerpoint/2010/main" val="86730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5BFC07-528A-4A82-B15A-C8F6C1CAF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7563" y="3964084"/>
            <a:ext cx="1943100" cy="18288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44BBA158-711A-45E3-A3F3-6D4D84F4B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029" y="605703"/>
            <a:ext cx="8332534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</a:rPr>
              <a:t>Thank You!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</a:rPr>
              <a:t>Remember, this is YOUR Process.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</a:rPr>
              <a:t>This will be YOUR Plan.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</a:rPr>
              <a:t>Please Share Your Insights!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dmalone@nrmca.org</a:t>
            </a:r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</a:rPr>
              <a:t> * 202– 841-1640</a:t>
            </a:r>
          </a:p>
          <a:p>
            <a:pPr marL="0" indent="0" eaLnBrk="1" hangingPunct="1"/>
            <a:endParaRPr lang="en-US" alt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9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5BFC07-528A-4A82-B15A-C8F6C1CAF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1568" y="4604075"/>
            <a:ext cx="1943100" cy="1828800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93182F2-9C70-4C30-8B44-D65342FFF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0725" y="695855"/>
            <a:ext cx="9997799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/>
            <a:r>
              <a:rPr lang="en-US" altLang="en-US" sz="48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Leadership</a:t>
            </a:r>
          </a:p>
          <a:p>
            <a:pPr marL="0" indent="0" eaLnBrk="1" hangingPunct="1"/>
            <a:r>
              <a:rPr lang="en-US" altLang="en-US" sz="24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 eaLnBrk="1" hangingPunct="1"/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Adam Manatt, Leadership Sponsor</a:t>
            </a:r>
          </a:p>
          <a:p>
            <a:pPr marL="0" indent="0" eaLnBrk="1" hangingPunct="1"/>
            <a:r>
              <a:rPr lang="en-US" altLang="en-US" sz="36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Scott Brewer, Chair</a:t>
            </a:r>
          </a:p>
          <a:p>
            <a:pPr marL="0" indent="0" eaLnBrk="1" hangingPunct="1"/>
            <a:r>
              <a:rPr lang="en-US" altLang="en-US" sz="4400" b="1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			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B7D792-42AF-2C18-451F-531DFEDABF13}"/>
              </a:ext>
            </a:extLst>
          </p:cNvPr>
          <p:cNvCxnSpPr>
            <a:cxnSpLocks/>
          </p:cNvCxnSpPr>
          <p:nvPr/>
        </p:nvCxnSpPr>
        <p:spPr>
          <a:xfrm>
            <a:off x="794657" y="6258703"/>
            <a:ext cx="893717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9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5BFC07-528A-4A82-B15A-C8F6C1CAF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2742" y="4584411"/>
            <a:ext cx="1943100" cy="1828800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93182F2-9C70-4C30-8B44-D65342FFF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100" y="316971"/>
            <a:ext cx="9997799" cy="9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/>
            <a:r>
              <a:rPr lang="en-US" altLang="en-US" sz="44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Strategic Plan Development Team</a:t>
            </a:r>
          </a:p>
          <a:p>
            <a:pPr marL="0" indent="0" eaLnBrk="1" hangingPunct="1"/>
            <a:r>
              <a:rPr lang="en-US" altLang="en-US" sz="24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 eaLnBrk="1" hangingPunct="1"/>
            <a:r>
              <a:rPr lang="en-US" altLang="en-US" sz="24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en-US" altLang="en-US" sz="4400" b="1" dirty="0">
                <a:solidFill>
                  <a:schemeClr val="accent6">
                    <a:lumMod val="50000"/>
                  </a:schemeClr>
                </a:solidFill>
              </a:rPr>
              <a:t>			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6134BE-8CEB-4574-A345-E9F912537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61330"/>
              </p:ext>
            </p:extLst>
          </p:nvPr>
        </p:nvGraphicFramePr>
        <p:xfrm>
          <a:off x="2500086" y="1803700"/>
          <a:ext cx="5809672" cy="3822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272">
                  <a:extLst>
                    <a:ext uri="{9D8B030D-6E8A-4147-A177-3AD203B41FA5}">
                      <a16:colId xmlns:a16="http://schemas.microsoft.com/office/drawing/2014/main" val="1691870215"/>
                    </a:ext>
                  </a:extLst>
                </a:gridCol>
                <a:gridCol w="1191491">
                  <a:extLst>
                    <a:ext uri="{9D8B030D-6E8A-4147-A177-3AD203B41FA5}">
                      <a16:colId xmlns:a16="http://schemas.microsoft.com/office/drawing/2014/main" val="234449964"/>
                    </a:ext>
                  </a:extLst>
                </a:gridCol>
                <a:gridCol w="1902691">
                  <a:extLst>
                    <a:ext uri="{9D8B030D-6E8A-4147-A177-3AD203B41FA5}">
                      <a16:colId xmlns:a16="http://schemas.microsoft.com/office/drawing/2014/main" val="1326344840"/>
                    </a:ext>
                  </a:extLst>
                </a:gridCol>
                <a:gridCol w="1884218">
                  <a:extLst>
                    <a:ext uri="{9D8B030D-6E8A-4147-A177-3AD203B41FA5}">
                      <a16:colId xmlns:a16="http://schemas.microsoft.com/office/drawing/2014/main" val="903145454"/>
                    </a:ext>
                  </a:extLst>
                </a:gridCol>
              </a:tblGrid>
              <a:tr h="254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Jill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Benoit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Holcim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049794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Steve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Bishop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Maschmeyer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001525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Scott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Brewer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Dolese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418241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Herb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Burton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Vulcan Materials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189493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Ken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Cook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Ozinga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03294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Beth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Goodwin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Chaney Enterprises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898422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Adrienne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Heidema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Consumers Concrete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996432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Matt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Jetmore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Lauren Concrete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172759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John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Lee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Cemstone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708752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Jeremiah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Lemons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CRH Americas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52396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Andrew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Lester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MMC Materials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382341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Camilla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Schroeder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Advance Ready Mix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KY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03833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Drew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Turner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Concrete Supply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91082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Rob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Van Til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Knife River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93341"/>
                  </a:ext>
                </a:extLst>
              </a:tr>
              <a:tr h="254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Corey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Zollinger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Cemex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467801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F0F84FA-7F49-4F96-65D1-DE4BB6E71400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07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>
            <a:extLst>
              <a:ext uri="{FF2B5EF4-FFF2-40B4-BE49-F238E27FC236}">
                <a16:creationId xmlns:a16="http://schemas.microsoft.com/office/drawing/2014/main" id="{D93182F2-9C70-4C30-8B44-D65342FFF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06" y="301288"/>
            <a:ext cx="9997799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/>
            <a:r>
              <a:rPr lang="en-US" altLang="en-US" sz="44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Plan Process Overview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Validation of Mission, Vision, Value			September - October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Gathering Stakeholder Insights			October - February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Identify Key Data Elements				October – March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Facilitator Selection 					March - April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Engage Strategic Plan Development Team		February - July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Validating Our Direction 				February - July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Plan Finalized for Distribution 			July - September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Board Review &amp; Engagement			October 2025</a:t>
            </a:r>
          </a:p>
          <a:p>
            <a:pPr marL="0" indent="0" eaLnBrk="1" hangingPunct="1"/>
            <a:endParaRPr lang="en-US" altLang="en-US" sz="20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5BFC07-528A-4A82-B15A-C8F6C1CAF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7207" y="4727912"/>
            <a:ext cx="1943100" cy="182880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930A1D-8FA4-2D22-ED9D-65740FB2D71C}"/>
              </a:ext>
            </a:extLst>
          </p:cNvPr>
          <p:cNvCxnSpPr>
            <a:cxnSpLocks/>
          </p:cNvCxnSpPr>
          <p:nvPr/>
        </p:nvCxnSpPr>
        <p:spPr>
          <a:xfrm>
            <a:off x="522514" y="6183085"/>
            <a:ext cx="9187543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22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5BFC07-528A-4A82-B15A-C8F6C1CAF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3414" y="4605468"/>
            <a:ext cx="1943100" cy="18288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3ED04-3AB9-4712-9C18-F48F636B6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5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7B81BC-8055-4B78-A63F-8BF1C9B2D557}"/>
              </a:ext>
            </a:extLst>
          </p:cNvPr>
          <p:cNvSpPr txBox="1"/>
          <p:nvPr/>
        </p:nvSpPr>
        <p:spPr>
          <a:xfrm>
            <a:off x="493986" y="423732"/>
            <a:ext cx="101740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Vision, Mission, Values… Validated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B50C27-2A0B-4294-82EA-FE7FDF606279}"/>
              </a:ext>
            </a:extLst>
          </p:cNvPr>
          <p:cNvSpPr txBox="1"/>
          <p:nvPr/>
        </p:nvSpPr>
        <p:spPr>
          <a:xfrm>
            <a:off x="647384" y="1464222"/>
            <a:ext cx="10534137" cy="3621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VISION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b="1" u="sng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Lead a united and prosperous industry ensuring ready mixed concrete is the premier construction material for building resilient and sustainable communities.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  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EBEF9A1-60DE-675B-5B5C-8D1FA6160326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57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32D08-C70E-D56A-A3DF-2BA1EBD4C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5C775BD-AEE2-CB0B-D6D8-9C1745AF4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0154" y="4892675"/>
            <a:ext cx="1943100" cy="18288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4164D-97FB-2E95-9EBE-DDCBF73FB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6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4F5746-E5CA-541E-F490-2FE888C51D8D}"/>
              </a:ext>
            </a:extLst>
          </p:cNvPr>
          <p:cNvSpPr txBox="1"/>
          <p:nvPr/>
        </p:nvSpPr>
        <p:spPr>
          <a:xfrm>
            <a:off x="493986" y="423732"/>
            <a:ext cx="101740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Vision, Mission, Values… Validated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13CAD8-6064-D2C9-9F05-3D3C292E83B0}"/>
              </a:ext>
            </a:extLst>
          </p:cNvPr>
          <p:cNvSpPr txBox="1"/>
          <p:nvPr/>
        </p:nvSpPr>
        <p:spPr>
          <a:xfrm>
            <a:off x="617567" y="1271060"/>
            <a:ext cx="10534137" cy="52678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MISSION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The National Ready Mixed Concrete Association creates opportunities for our members and the industry to prosper through leadership in safety, environmental &amp; operational excellence, promotion, advocacy, workforce development, and concrete technology advancements.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  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DAE5AB5-CD93-2775-5140-B705532DD699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95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03C00-B5E3-4296-7141-DA9B5179F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9936862-C8EB-7AE4-01CE-479E6D66B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3414" y="4605468"/>
            <a:ext cx="1943100" cy="18288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47188-2B61-44E1-4830-2C233FCD7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7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E5446E-A8C6-3ACA-A903-9AA67C2972E9}"/>
              </a:ext>
            </a:extLst>
          </p:cNvPr>
          <p:cNvSpPr txBox="1"/>
          <p:nvPr/>
        </p:nvSpPr>
        <p:spPr>
          <a:xfrm>
            <a:off x="493986" y="423732"/>
            <a:ext cx="101740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Vision, Mission, Values… Validated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67E2DC-568E-7832-9839-C3DE198E21A3}"/>
              </a:ext>
            </a:extLst>
          </p:cNvPr>
          <p:cNvSpPr txBox="1"/>
          <p:nvPr/>
        </p:nvSpPr>
        <p:spPr>
          <a:xfrm>
            <a:off x="647384" y="1464222"/>
            <a:ext cx="10534137" cy="3621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VALUES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u="sng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The National Ready Mixed Concrete Association leads with integrity, accountability, transparency, responsiveness, innovation, and collaboration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IDFont+F1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  </a:t>
            </a:r>
            <a:endParaRPr lang="en-US" sz="3600" dirty="0">
              <a:solidFill>
                <a:schemeClr val="accent6">
                  <a:lumMod val="50000"/>
                </a:schemeClr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235781F-6A32-6A67-833D-16C13BA8CCEE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80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5BFC07-528A-4A82-B15A-C8F6C1CAF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4791743"/>
            <a:ext cx="1943100" cy="18288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C389CD7A-D3CB-43E8-9A95-0A72B1F10C6F}"/>
              </a:ext>
            </a:extLst>
          </p:cNvPr>
          <p:cNvSpPr txBox="1">
            <a:spLocks/>
          </p:cNvSpPr>
          <p:nvPr/>
        </p:nvSpPr>
        <p:spPr>
          <a:xfrm>
            <a:off x="-990600" y="31697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Gathering Stakeholder Insights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13C5641-EFC2-455B-AAE3-3E614EB14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444" y="1899414"/>
            <a:ext cx="82296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8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defRPr sz="2000" kern="1200">
                <a:solidFill>
                  <a:srgbClr val="47474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Looking Ahead 3, 5, 7 Years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Opportunities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Challenges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Free Flowing Conversation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Aspirational</a:t>
            </a:r>
          </a:p>
          <a:p>
            <a:pPr marL="0" indent="0" eaLnBrk="1" hangingPunct="1"/>
            <a:endParaRPr lang="en-US" altLang="en-US" sz="2000" dirty="0">
              <a:solidFill>
                <a:srgbClr val="00B050"/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7A2C986-D98B-478E-637D-4D2E4FED470C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358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B8D01-5B39-1D18-9C0B-5E220163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Lora" pitchFamily="2" charset="0"/>
              </a:rPr>
              <a:t>What We Are Hearing: Industry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6C20-064F-C433-37C0-0993A57EB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04" y="1690688"/>
            <a:ext cx="10515600" cy="4351338"/>
          </a:xfrm>
        </p:spPr>
        <p:txBody>
          <a:bodyPr/>
          <a:lstStyle/>
          <a:p>
            <a:pPr marL="914400" indent="-457200" algn="l">
              <a:lnSpc>
                <a:spcPct val="100000"/>
              </a:lnSpc>
              <a:spcBef>
                <a:spcPts val="0"/>
              </a:spcBef>
            </a:pPr>
            <a:r>
              <a:rPr lang="en-US" u="none" strike="noStrike" baseline="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Make the Industry MORE Profitable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u="none" strike="noStrike" baseline="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914400" indent="-457200" algn="l">
              <a:lnSpc>
                <a:spcPct val="100000"/>
              </a:lnSpc>
              <a:spcBef>
                <a:spcPts val="0"/>
              </a:spcBef>
            </a:pPr>
            <a:r>
              <a:rPr lang="en-US" u="none" strike="noStrike" baseline="0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Promote Pro-business Environment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u="none" strike="noStrike" baseline="0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914400" indent="-45720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Secure the Industry Leaders of the Future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914400" indent="-45720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Provide Solutions to Operational Challenges</a:t>
            </a:r>
          </a:p>
          <a:p>
            <a:pPr marL="45720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914400" indent="-457200"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Support Technology Adoption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C0EEF3-8607-0035-2C4D-AC52DF19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Draft -- Status Update September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506C22-66BA-C076-69AF-63E1B8FA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2115-2F03-40D9-A074-36BF62FF4169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393ED0-5C5A-262B-C166-548F85022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154" y="4892675"/>
            <a:ext cx="1943100" cy="18288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272726-1E46-639F-2CD4-76267BAFDD52}"/>
              </a:ext>
            </a:extLst>
          </p:cNvPr>
          <p:cNvCxnSpPr>
            <a:cxnSpLocks/>
          </p:cNvCxnSpPr>
          <p:nvPr/>
        </p:nvCxnSpPr>
        <p:spPr>
          <a:xfrm>
            <a:off x="587829" y="6106885"/>
            <a:ext cx="911134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00. Sodexo">
      <a:dk1>
        <a:sysClr val="windowText" lastClr="000000"/>
      </a:dk1>
      <a:lt1>
        <a:sysClr val="window" lastClr="FFFFFF"/>
      </a:lt1>
      <a:dk2>
        <a:srgbClr val="2A295C"/>
      </a:dk2>
      <a:lt2>
        <a:srgbClr val="EE0000"/>
      </a:lt2>
      <a:accent1>
        <a:srgbClr val="25359C"/>
      </a:accent1>
      <a:accent2>
        <a:srgbClr val="199CDA"/>
      </a:accent2>
      <a:accent3>
        <a:srgbClr val="34A866"/>
      </a:accent3>
      <a:accent4>
        <a:srgbClr val="228085"/>
      </a:accent4>
      <a:accent5>
        <a:srgbClr val="915FC8"/>
      </a:accent5>
      <a:accent6>
        <a:srgbClr val="DA558C"/>
      </a:accent6>
      <a:hlink>
        <a:srgbClr val="199CDA"/>
      </a:hlink>
      <a:folHlink>
        <a:srgbClr val="2A295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220210 PPT_Template_EN_Final4" id="{696E69CC-557A-4A5D-A7EE-14BAD288C655}" vid="{D504DE38-3725-4BA9-AF98-844D57126A0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5b97895-2bdf-4a58-8bba-d7251261bd13}" enabled="1" method="Standard" siteId="{932a384c-4b5a-4ed1-8519-bc4e5e14e57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4108</TotalTime>
  <Words>586</Words>
  <Application>Microsoft Office PowerPoint</Application>
  <PresentationFormat>Widescreen</PresentationFormat>
  <Paragraphs>185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Lora</vt:lpstr>
      <vt:lpstr>Source Sans Pro</vt:lpstr>
      <vt:lpstr>Office Theme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We Are Hearing: Industry Operations</vt:lpstr>
      <vt:lpstr>What We Are Hearing: Product</vt:lpstr>
      <vt:lpstr>What We Are Hearing: Workforce</vt:lpstr>
      <vt:lpstr>What We Are Hearing: Association</vt:lpstr>
      <vt:lpstr>What We Are Hearing: Industry Promotions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Malone</dc:creator>
  <cp:lastModifiedBy>Jeannette Munroe</cp:lastModifiedBy>
  <cp:revision>88</cp:revision>
  <cp:lastPrinted>2024-12-04T15:40:18Z</cp:lastPrinted>
  <dcterms:created xsi:type="dcterms:W3CDTF">2024-07-08T16:17:04Z</dcterms:created>
  <dcterms:modified xsi:type="dcterms:W3CDTF">2025-02-06T19:32:02Z</dcterms:modified>
</cp:coreProperties>
</file>