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19"/>
  </p:notesMasterIdLst>
  <p:sldIdLst>
    <p:sldId id="256" r:id="rId3"/>
    <p:sldId id="288" r:id="rId4"/>
    <p:sldId id="298" r:id="rId5"/>
    <p:sldId id="289" r:id="rId6"/>
    <p:sldId id="262" r:id="rId7"/>
    <p:sldId id="303" r:id="rId8"/>
    <p:sldId id="302" r:id="rId9"/>
    <p:sldId id="264" r:id="rId10"/>
    <p:sldId id="304" r:id="rId11"/>
    <p:sldId id="305" r:id="rId12"/>
    <p:sldId id="306" r:id="rId13"/>
    <p:sldId id="307" r:id="rId14"/>
    <p:sldId id="308" r:id="rId15"/>
    <p:sldId id="309" r:id="rId16"/>
    <p:sldId id="295" r:id="rId17"/>
    <p:sldId id="296" r:id="rId1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5856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38" autoAdjust="0"/>
    <p:restoredTop sz="94718" autoAdjust="0"/>
  </p:normalViewPr>
  <p:slideViewPr>
    <p:cSldViewPr snapToGrid="0">
      <p:cViewPr varScale="1">
        <p:scale>
          <a:sx n="59" d="100"/>
          <a:sy n="59" d="100"/>
        </p:scale>
        <p:origin x="932" y="52"/>
      </p:cViewPr>
      <p:guideLst>
        <p:guide pos="5856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3" d="100"/>
          <a:sy n="83" d="100"/>
        </p:scale>
        <p:origin x="3810" y="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45" cy="465743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734" y="0"/>
            <a:ext cx="3038145" cy="465743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D751BB98-021F-453C-8DBA-0F7AA4A398A8}" type="datetimeFigureOut">
              <a:rPr lang="en-US" smtClean="0"/>
              <a:t>2/6/2025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39" tIns="44070" rIns="88139" bIns="4407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45" y="4474508"/>
            <a:ext cx="5607711" cy="3659842"/>
          </a:xfrm>
          <a:prstGeom prst="rect">
            <a:avLst/>
          </a:prstGeom>
        </p:spPr>
        <p:txBody>
          <a:bodyPr vert="horz" lIns="88139" tIns="44070" rIns="88139" bIns="4407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658"/>
            <a:ext cx="3038145" cy="465742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734" y="8830658"/>
            <a:ext cx="3038145" cy="465742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0A289EE3-BF5D-4AAB-924B-0A6FDBF438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138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289EE3-BF5D-4AAB-924B-0A6FDBF4380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555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289EE3-BF5D-4AAB-924B-0A6FDBF43800}" type="slidenum">
              <a:rPr lang="en-US" smtClean="0"/>
              <a:t>15</a:t>
            </a:fld>
            <a:endParaRPr lang="en-US" dirty="0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CA3D8B99-5EC2-4F6F-B59C-03FC3703AB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3528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289EE3-BF5D-4AAB-924B-0A6FDBF43800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827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289EE3-BF5D-4AAB-924B-0A6FDBF43800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6A565A7E-2D94-4FE3-883B-6DCC0BB8FE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4599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289EE3-BF5D-4AAB-924B-0A6FDBF43800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6A565A7E-2D94-4FE3-883B-6DCC0BB8FE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7894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289EE3-BF5D-4AAB-924B-0A6FDBF43800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08797A76-B8CC-4D16-A9A9-4A243426BE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440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289EE3-BF5D-4AAB-924B-0A6FDBF43800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7B9C4AC2-5101-419D-B28C-0750CDEE97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7056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2425E3-0AD8-D091-1E49-13AEA29FAC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E0E720E-A733-A8FA-9800-002D41CF685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5B25C5-083C-5C39-F135-B9DE88E9E9D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289EE3-BF5D-4AAB-924B-0A6FDBF43800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92D36B4E-5AEC-9FF8-1339-A33B4AB18A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4578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48862A-211C-0825-22C9-30F2E54073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2D58393-C9CB-7CCB-7F12-50F2F1D76D8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187233-CEE5-B9AD-D2C8-3F27713AEFF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289EE3-BF5D-4AAB-924B-0A6FDBF43800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6A5D208C-ED2F-D0B8-9793-414D9E73FE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0641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289EE3-BF5D-4AAB-924B-0A6FDBF43800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87169154-0CC5-42B3-993F-E386306698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8189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A34DC5-B95B-BDAB-F4E9-2874882105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A8B4072-278C-B5B4-E108-BAD7D154E02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DCED32-7A8C-CE9B-D90B-6311CD58A7D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289EE3-BF5D-4AAB-924B-0A6FDBF43800}" type="slidenum">
              <a:rPr lang="en-US" smtClean="0"/>
              <a:t>14</a:t>
            </a:fld>
            <a:endParaRPr lang="en-US" dirty="0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D7DA1071-7D2A-070F-DAE3-E17E919D6D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100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9164B-3BEB-460A-BB05-C560E066C1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E7D34D-01FB-4B87-A461-E893338065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AE1F8D-2FF0-4B24-BFB1-8A1E8AC6E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E79BA-F797-46E5-8B3D-59858F40E8D0}" type="datetime1">
              <a:rPr lang="en-US" smtClean="0"/>
              <a:t>2/6/2025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A4D83C-A9D1-4F46-9192-7FEEC3677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Discussion Draft -- Status Update September 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EA8C99-1167-4F55-B81F-B8A55325C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02115-2F03-40D9-A074-36BF62FF41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949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EBEC1-9C5C-4C16-9379-9BF35E026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07FB21-FCDB-4DA2-9371-5124F5F880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3B6B64-68AB-4B22-9329-45321D3CF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995A5-82D3-40C6-9CA3-F9E98CD7CEB9}" type="datetime1">
              <a:rPr lang="en-US" smtClean="0"/>
              <a:t>2/6/2025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135208-ED18-439C-AE06-5F05C72C8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Discussion Draft -- Status Update September 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487E07-3615-4A3C-98E7-30A9B1657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02115-2F03-40D9-A074-36BF62FF41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863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B80227B-6EE2-4BA4-8E04-3F9D2D3460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1976FA-BEDE-4EEF-A4D0-0ACD7FC9D4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124C9C-62F3-4216-B53A-063A9CF87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E56C-5B1E-4B0B-965C-61E99E632CEF}" type="datetime1">
              <a:rPr lang="en-US" smtClean="0"/>
              <a:t>2/6/2025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51E823-CB7D-4600-89A2-F1918B8CF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Discussion Draft -- Status Update September 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F13354-F369-4385-AE95-132050923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02115-2F03-40D9-A074-36BF62FF41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7776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//Title + Visu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B1A16982-0955-4E60-B17F-26B37AF4499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0B358BDB-BF07-4C04-BA3F-88BF71C7A70F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noProof="0" dirty="0"/>
              <a:t>Discussion Draft -- Status Update September 2024</a:t>
            </a:r>
          </a:p>
        </p:txBody>
      </p:sp>
      <p:sp>
        <p:nvSpPr>
          <p:cNvPr id="16" name="Espace réservé pour une image  15">
            <a:extLst>
              <a:ext uri="{FF2B5EF4-FFF2-40B4-BE49-F238E27FC236}">
                <a16:creationId xmlns:a16="http://schemas.microsoft.com/office/drawing/2014/main" id="{F39A3DC5-89B3-42C4-A8B4-C3CFDDCE2DD0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42913" y="1513795"/>
            <a:ext cx="11283950" cy="41760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ABDEA2D5-8CE6-4B1B-AAA6-EE330F2B6C8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3280" y="850804"/>
            <a:ext cx="10515600" cy="276999"/>
          </a:xfrm>
        </p:spPr>
        <p:txBody>
          <a:bodyPr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text level 2 lorem ipsum mat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1C890CFD-F1B2-481D-A9E8-E1CCAFE2E4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/>
              <a:t>Title, text level 1</a:t>
            </a:r>
          </a:p>
        </p:txBody>
      </p:sp>
    </p:spTree>
    <p:extLst>
      <p:ext uri="{BB962C8B-B14F-4D97-AF65-F5344CB8AC3E}">
        <p14:creationId xmlns:p14="http://schemas.microsoft.com/office/powerpoint/2010/main" val="1369569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18D00-4D87-4329-BB32-4118259CF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2C9BB5-1184-4676-A9E3-A544390622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446DA7-5DF3-4D9F-B32B-D4684D4CF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C8C33-6CBF-4B6B-B86D-BDB4A2609F81}" type="datetime1">
              <a:rPr lang="en-US" smtClean="0"/>
              <a:t>2/6/2025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3C3A3C-8683-41CB-A897-6205B0DEB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Discussion Draft -- Status Update September 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3519A2-87EF-4A8A-B09F-88CBFFDE6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02115-2F03-40D9-A074-36BF62FF41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621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5E7FB-AB47-48CF-8F96-6EAB69872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F7EDF2-5ACF-40AE-B426-23F640D5D3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4FE47-53FC-4BF9-813D-63F91C5F4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2841F-4D38-498C-9A29-C472C70CCDF8}" type="datetime1">
              <a:rPr lang="en-US" smtClean="0"/>
              <a:t>2/6/2025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030FE9-4806-4B11-9A9F-4365C5444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Discussion Draft -- Status Update September 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C155F3-D162-4169-95D0-C1ECFE21B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02115-2F03-40D9-A074-36BF62FF41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182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4F16F-156F-4ADE-9617-4AFF01878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5B2683-0E4B-4558-8432-D97E468F9D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2C30F3-8363-4B2A-82A1-35F9E2EED1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463A52-6163-4DAE-A8DB-6C65735AA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A2A48-A310-4C62-AA35-EEF5C1308EF7}" type="datetime1">
              <a:rPr lang="en-US" smtClean="0"/>
              <a:t>2/6/2025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F113C2-8B95-4D32-B417-EEB21FACA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Discussion Draft -- Status Update September 2024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5A993D-C58D-4C86-8033-248495ACA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02115-2F03-40D9-A074-36BF62FF41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797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13B2E-42F4-4D86-813C-7CBDE1409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B911EC-1290-4DAD-B273-C133B290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4F279-684E-456E-A62E-FAAF7F340C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6C1DB6-CE1D-4D38-B33F-C1BCB47BB8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920654-F01A-4E9B-9191-273013E378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850855-8F9B-4E88-98ED-A456133CD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BE7E0-C078-4406-A76D-EB301C8B65AE}" type="datetime1">
              <a:rPr lang="en-US" smtClean="0"/>
              <a:t>2/6/2025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241E66-6DB4-4BD6-B9CE-F33F81623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Discussion Draft -- Status Update September 2024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4ADCD5-59EE-4675-9483-855883691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02115-2F03-40D9-A074-36BF62FF41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182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28E27-FA84-4471-B10F-8A468C930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A753AA-0291-493B-86C3-AC1434EDF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70B44-2277-4F2C-BCCE-2BAC0BA8B24B}" type="datetime1">
              <a:rPr lang="en-US" smtClean="0"/>
              <a:t>2/6/2025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581F34-6602-443D-AC92-8D4026AE8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Discussion Draft -- Status Update September 2024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66E18B-1B66-4EF5-AB60-D511A35F0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02115-2F03-40D9-A074-36BF62FF41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833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277A06-9D5E-4FD2-863F-371039533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2CD9C-5D63-4507-B36E-959D1D15F07D}" type="datetime1">
              <a:rPr lang="en-US" smtClean="0"/>
              <a:t>2/6/2025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49EDD1-B475-44A6-ADBC-84348E446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Discussion Draft -- Status Update September 2024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75427B-BE73-41F8-961B-04A07C1D3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02115-2F03-40D9-A074-36BF62FF41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934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BE4DB-F100-4B13-AC7F-7DCDDE211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A6BEF-2D64-4BF6-95A5-F5A0683715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08504C-57A1-44AF-85C4-48A4A6492C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D94194-4D36-4391-9289-1664CD21B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8F60E-8B02-40E4-BD7F-C14CC38318D6}" type="datetime1">
              <a:rPr lang="en-US" smtClean="0"/>
              <a:t>2/6/2025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880E34-7BBE-4EE5-B39B-5ABDD6D9F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Discussion Draft -- Status Update September 2024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EBA9FF-9EAC-4086-B4DB-4DCDE356B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02115-2F03-40D9-A074-36BF62FF41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288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B0A67-BFEF-464A-BEBF-109236E4A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9925FF-7CF9-4DC3-98DF-522AD44277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CB7DCD-5866-4DF4-BD6C-E2B7FFF7C3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B1E18D-E62E-47F7-BA6D-071A21656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3503E-1D75-4CA5-A84B-35163C55D6B2}" type="datetime1">
              <a:rPr lang="en-US" smtClean="0"/>
              <a:t>2/6/2025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467CC9-B311-434B-938C-4F60A1BAB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Discussion Draft -- Status Update September 2024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88B0CC-0931-4FA0-B759-BC0F3B71A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02115-2F03-40D9-A074-36BF62FF41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565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476545-32FF-4AFE-968B-12920ADCC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D8B1F2-015F-4110-8B8F-7B7F897C2F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B1B3E8-33AC-4002-8CA9-C6A87E7E4A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3C1CC-85A8-465A-A322-41CADCDE4294}" type="datetime1">
              <a:rPr lang="en-US" smtClean="0"/>
              <a:t>2/6/2025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0AE3B0-6B6D-42EE-891F-FD1C2ACB2E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Discussion Draft -- Status Update September 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4F5EAF-A370-40F8-BACF-2210D7E658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02115-2F03-40D9-A074-36BF62FF41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916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Image 24">
            <a:extLst>
              <a:ext uri="{FF2B5EF4-FFF2-40B4-BE49-F238E27FC236}">
                <a16:creationId xmlns:a16="http://schemas.microsoft.com/office/drawing/2014/main" id="{4946E1BC-CD92-466A-B130-90F90CF57D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84549" y="6391329"/>
            <a:ext cx="770400" cy="2772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24637" y="6553167"/>
            <a:ext cx="542727" cy="107722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ctr">
              <a:defRPr sz="700" b="0">
                <a:solidFill>
                  <a:srgbClr val="2A295C"/>
                </a:solidFill>
              </a:defRPr>
            </a:lvl1pPr>
          </a:lstStyle>
          <a:p>
            <a:fld id="{6B54B0F7-55DD-40D6-B7F4-70B586885C0B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9432" y="6548404"/>
            <a:ext cx="4114800" cy="115416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l">
              <a:defRPr sz="750" b="1">
                <a:solidFill>
                  <a:srgbClr val="2A295C"/>
                </a:solidFill>
              </a:defRPr>
            </a:lvl1pPr>
          </a:lstStyle>
          <a:p>
            <a:r>
              <a:rPr lang="en-US" noProof="0" dirty="0"/>
              <a:t>Discussion Draft -- Status Update September 2024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3279" y="1622320"/>
            <a:ext cx="11269295" cy="13424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noProof="0"/>
              <a:t>Lorem ipsum dolor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Fith level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3280" y="489839"/>
            <a:ext cx="10515600" cy="346249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/>
          <a:p>
            <a:r>
              <a:rPr lang="en-US" noProof="0"/>
              <a:t>Title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F758D7F-B026-40CB-A4D4-7FA88202DD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3250" y="-494216"/>
            <a:ext cx="3585500" cy="380584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F1691B-01C7-47BE-BB53-7986D3E1B9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25232" y="4574009"/>
            <a:ext cx="27432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lang="en-US" sz="1500" b="0" kern="120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A2EAE97-76BC-462E-B284-2621323D4521}" type="datetime1">
              <a:rPr lang="en-US" smtClean="0"/>
              <a:t>2/6/2025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359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25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None/>
        <a:defRPr sz="15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270000" indent="-270000" algn="l" defTabSz="914377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Clr>
          <a:srgbClr val="EE0000"/>
        </a:buClr>
        <a:buFont typeface="Arial" panose="020B0604020202020204" pitchFamily="34" charset="0"/>
        <a:buChar char="▬"/>
        <a:defRPr sz="15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396000" indent="-144000" algn="l" defTabSz="914377" rtl="0" eaLnBrk="1" latinLnBrk="0" hangingPunct="1">
        <a:lnSpc>
          <a:spcPct val="110000"/>
        </a:lnSpc>
        <a:spcBef>
          <a:spcPts val="0"/>
        </a:spcBef>
        <a:buClr>
          <a:schemeClr val="tx2"/>
        </a:buClr>
        <a:buSzPct val="80000"/>
        <a:buFont typeface="Arial" panose="020B0604020202020204" pitchFamily="34" charset="0"/>
        <a:buChar char="•"/>
        <a:defRPr sz="15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543600" indent="-144000" algn="l" defTabSz="914377" rtl="0" eaLnBrk="1" latinLnBrk="0" hangingPunct="1">
        <a:lnSpc>
          <a:spcPct val="110000"/>
        </a:lnSpc>
        <a:spcBef>
          <a:spcPts val="0"/>
        </a:spcBef>
        <a:buClr>
          <a:schemeClr val="tx2"/>
        </a:buClr>
        <a:buFont typeface="Arial" panose="020B0604020202020204" pitchFamily="34" charset="0"/>
        <a:buChar char="-"/>
        <a:defRPr sz="15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0" indent="0" algn="l" defTabSz="914377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600" b="1" kern="1200">
          <a:solidFill>
            <a:schemeClr val="tx2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dmalone@nrmca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D2014AF4-1054-4CE9-967E-E2AF368163D5}"/>
              </a:ext>
            </a:extLst>
          </p:cNvPr>
          <p:cNvSpPr txBox="1"/>
          <p:nvPr/>
        </p:nvSpPr>
        <p:spPr>
          <a:xfrm>
            <a:off x="1237673" y="2145770"/>
            <a:ext cx="958598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Lora" pitchFamily="2" charset="0"/>
              </a:rPr>
              <a:t>Strategic Planning Process Update</a:t>
            </a:r>
          </a:p>
          <a:p>
            <a:pPr algn="ctr"/>
            <a:endParaRPr lang="en-US" sz="4800" b="1" dirty="0">
              <a:solidFill>
                <a:schemeClr val="bg1"/>
              </a:solidFill>
            </a:endParaRP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February 2025</a:t>
            </a:r>
          </a:p>
        </p:txBody>
      </p:sp>
      <p:pic>
        <p:nvPicPr>
          <p:cNvPr id="3" name="Picture 2" descr="A black and white logo with white text&#10;&#10;Description automatically generated">
            <a:extLst>
              <a:ext uri="{FF2B5EF4-FFF2-40B4-BE49-F238E27FC236}">
                <a16:creationId xmlns:a16="http://schemas.microsoft.com/office/drawing/2014/main" id="{377DE933-6D54-81C3-2338-FC597DA087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6628" y="3546153"/>
            <a:ext cx="1987699" cy="1987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105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C4F25D-D7B5-3582-B3A3-A697C3195F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AC9A6-CDEE-F621-2BFE-B6E3EB98A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latin typeface="Lora" pitchFamily="2" charset="0"/>
              </a:rPr>
              <a:t>What We Are Hearing: Product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520F2D-1C7A-4465-D5B1-1AFD500B1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576" y="1523873"/>
            <a:ext cx="10515600" cy="4351338"/>
          </a:xfrm>
        </p:spPr>
        <p:txBody>
          <a:bodyPr>
            <a:normAutofit lnSpcReduction="10000"/>
          </a:bodyPr>
          <a:lstStyle/>
          <a:p>
            <a:pPr marL="6858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u="none" strike="noStrike" baseline="0" dirty="0">
                <a:solidFill>
                  <a:schemeClr val="accent6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Create the Product of Future</a:t>
            </a:r>
          </a:p>
          <a:p>
            <a:pPr marL="457200" indent="0" algn="l">
              <a:lnSpc>
                <a:spcPct val="100000"/>
              </a:lnSpc>
              <a:spcBef>
                <a:spcPts val="0"/>
              </a:spcBef>
              <a:buNone/>
            </a:pPr>
            <a:endParaRPr lang="en-US" sz="2800" u="none" strike="noStrike" baseline="0" dirty="0">
              <a:solidFill>
                <a:schemeClr val="accent6">
                  <a:lumMod val="50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6858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Develop/Research Forward Looking Concrete Solutions</a:t>
            </a:r>
          </a:p>
          <a:p>
            <a:pPr marL="457200" indent="0" algn="l">
              <a:lnSpc>
                <a:spcPct val="100000"/>
              </a:lnSpc>
              <a:spcBef>
                <a:spcPts val="0"/>
              </a:spcBef>
              <a:buNone/>
            </a:pPr>
            <a:endParaRPr lang="en-US" sz="2800" u="none" strike="noStrike" baseline="0" dirty="0">
              <a:solidFill>
                <a:schemeClr val="accent6">
                  <a:lumMod val="50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6858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Grow the Use of Concrete through Design</a:t>
            </a:r>
          </a:p>
          <a:p>
            <a:pPr marL="457200" indent="0" algn="l">
              <a:lnSpc>
                <a:spcPct val="100000"/>
              </a:lnSpc>
              <a:spcBef>
                <a:spcPts val="0"/>
              </a:spcBef>
              <a:buNone/>
            </a:pPr>
            <a:endParaRPr lang="en-US" sz="2800" dirty="0">
              <a:solidFill>
                <a:schemeClr val="accent6">
                  <a:lumMod val="50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6858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Continue to Enhance Product Sustainability &amp; Resilience</a:t>
            </a:r>
          </a:p>
          <a:p>
            <a:pPr marL="457200" indent="0" algn="l">
              <a:lnSpc>
                <a:spcPct val="100000"/>
              </a:lnSpc>
              <a:spcBef>
                <a:spcPts val="0"/>
              </a:spcBef>
              <a:buNone/>
            </a:pPr>
            <a:endParaRPr lang="en-US" sz="2800" u="none" strike="noStrike" baseline="0" dirty="0">
              <a:solidFill>
                <a:schemeClr val="accent6">
                  <a:lumMod val="50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6858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Provide Best in Class Education and Professional Development</a:t>
            </a:r>
          </a:p>
          <a:p>
            <a:pPr marL="457200" indent="0" algn="l">
              <a:lnSpc>
                <a:spcPct val="100000"/>
              </a:lnSpc>
              <a:spcBef>
                <a:spcPts val="0"/>
              </a:spcBef>
              <a:buNone/>
            </a:pPr>
            <a:endParaRPr lang="en-US" sz="2800" dirty="0">
              <a:solidFill>
                <a:schemeClr val="accent6">
                  <a:lumMod val="50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6858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Leverage Technology in Production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C606F2-6157-59DE-0191-58A862160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Discussion Draft -- Status Update September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85B620-3B38-6F52-D529-F25D2E58A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02115-2F03-40D9-A074-36BF62FF4169}" type="slidenum">
              <a:rPr lang="en-US" smtClean="0"/>
              <a:t>10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02F82C8-3C31-B637-FA39-C7BDE84001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80154" y="4892675"/>
            <a:ext cx="1943100" cy="1828800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BCCB9B7-B851-A7BD-0E77-3D7A5A626B22}"/>
              </a:ext>
            </a:extLst>
          </p:cNvPr>
          <p:cNvCxnSpPr>
            <a:cxnSpLocks/>
          </p:cNvCxnSpPr>
          <p:nvPr/>
        </p:nvCxnSpPr>
        <p:spPr>
          <a:xfrm>
            <a:off x="587829" y="6106885"/>
            <a:ext cx="9111342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843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D1F95E-863B-3374-88DD-2AB1168A90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3D426-E69D-BAF8-7381-1BB81D9BC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latin typeface="Lora" pitchFamily="2" charset="0"/>
              </a:rPr>
              <a:t>What We Are Hearing: Workforce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B4B0F-1CC5-D070-39EB-D863A2E50D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576" y="1940152"/>
            <a:ext cx="10515600" cy="2383109"/>
          </a:xfrm>
        </p:spPr>
        <p:txBody>
          <a:bodyPr>
            <a:normAutofit/>
          </a:bodyPr>
          <a:lstStyle/>
          <a:p>
            <a:pPr marL="6858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u="none" strike="noStrike" baseline="0" dirty="0">
                <a:solidFill>
                  <a:schemeClr val="accent6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Engage a Diverse, Committed Workforce</a:t>
            </a:r>
          </a:p>
          <a:p>
            <a:pPr marL="457200" indent="0" algn="l">
              <a:lnSpc>
                <a:spcPct val="100000"/>
              </a:lnSpc>
              <a:spcBef>
                <a:spcPts val="0"/>
              </a:spcBef>
              <a:buNone/>
            </a:pPr>
            <a:endParaRPr lang="en-US" sz="2800" u="none" strike="noStrike" baseline="0" dirty="0">
              <a:solidFill>
                <a:schemeClr val="accent6">
                  <a:lumMod val="50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6858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Provide Best in Class Education and Professional Development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27B796-9EF1-7896-B663-9CDEA6778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Discussion Draft -- Status Update September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D90DDF-B655-7351-7168-0FA6DC348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02115-2F03-40D9-A074-36BF62FF4169}" type="slidenum">
              <a:rPr lang="en-US" smtClean="0"/>
              <a:t>11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2576EDC-EE08-5488-D4C0-15A5ABD795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80154" y="4892675"/>
            <a:ext cx="1943100" cy="1828800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BF81001-6305-D77E-232C-ECF47ED14329}"/>
              </a:ext>
            </a:extLst>
          </p:cNvPr>
          <p:cNvCxnSpPr>
            <a:cxnSpLocks/>
          </p:cNvCxnSpPr>
          <p:nvPr/>
        </p:nvCxnSpPr>
        <p:spPr>
          <a:xfrm>
            <a:off x="587829" y="6106885"/>
            <a:ext cx="9111342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42443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9B81789-C9A7-C807-8A95-D2786650D6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E7C41-69B1-A203-9AEE-2E06F7281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latin typeface="Lora" pitchFamily="2" charset="0"/>
              </a:rPr>
              <a:t>What We Are Hearing: Association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5F9B59-B6B9-C3B3-6C34-63DA61E18E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462" y="1737373"/>
            <a:ext cx="10515600" cy="4073363"/>
          </a:xfrm>
        </p:spPr>
        <p:txBody>
          <a:bodyPr>
            <a:normAutofit fontScale="85000" lnSpcReduction="20000"/>
          </a:bodyPr>
          <a:lstStyle/>
          <a:p>
            <a:pPr marL="6858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u="none" strike="noStrike" baseline="0" dirty="0">
                <a:solidFill>
                  <a:schemeClr val="accent6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Identify the Association Leadership of the Future</a:t>
            </a:r>
          </a:p>
          <a:p>
            <a:pPr marL="457200" indent="0" algn="l">
              <a:lnSpc>
                <a:spcPct val="100000"/>
              </a:lnSpc>
              <a:spcBef>
                <a:spcPts val="0"/>
              </a:spcBef>
              <a:buNone/>
            </a:pPr>
            <a:endParaRPr lang="en-US" sz="2800" u="none" strike="noStrike" baseline="0" dirty="0">
              <a:solidFill>
                <a:schemeClr val="accent6">
                  <a:lumMod val="50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6858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Secure a Broader, Engaged Membership</a:t>
            </a:r>
          </a:p>
          <a:p>
            <a:pPr marL="457200" indent="0" algn="l">
              <a:lnSpc>
                <a:spcPct val="100000"/>
              </a:lnSpc>
              <a:spcBef>
                <a:spcPts val="0"/>
              </a:spcBef>
              <a:buNone/>
            </a:pPr>
            <a:endParaRPr lang="en-US" sz="2800" dirty="0">
              <a:solidFill>
                <a:schemeClr val="accent6">
                  <a:lumMod val="50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6858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Provide Desired Member Products</a:t>
            </a:r>
          </a:p>
          <a:p>
            <a:pPr marL="457200" indent="0" algn="l">
              <a:lnSpc>
                <a:spcPct val="100000"/>
              </a:lnSpc>
              <a:spcBef>
                <a:spcPts val="0"/>
              </a:spcBef>
              <a:buNone/>
            </a:pPr>
            <a:endParaRPr lang="en-US" sz="2800" dirty="0">
              <a:solidFill>
                <a:schemeClr val="accent6">
                  <a:lumMod val="50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6858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Lead the Industry in Education and Professional Development</a:t>
            </a:r>
          </a:p>
          <a:p>
            <a:pPr marL="457200" indent="0" algn="l">
              <a:lnSpc>
                <a:spcPct val="100000"/>
              </a:lnSpc>
              <a:spcBef>
                <a:spcPts val="0"/>
              </a:spcBef>
              <a:buNone/>
            </a:pPr>
            <a:endParaRPr lang="en-US" sz="2800" dirty="0">
              <a:solidFill>
                <a:schemeClr val="accent6">
                  <a:lumMod val="50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6858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Leverage Coalition Efforts</a:t>
            </a:r>
          </a:p>
          <a:p>
            <a:pPr marL="457200" indent="0" algn="l">
              <a:lnSpc>
                <a:spcPct val="100000"/>
              </a:lnSpc>
              <a:spcBef>
                <a:spcPts val="0"/>
              </a:spcBef>
              <a:buNone/>
            </a:pPr>
            <a:endParaRPr lang="en-US" sz="2800" dirty="0">
              <a:solidFill>
                <a:schemeClr val="accent6">
                  <a:lumMod val="50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6858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Create Membership Success in a World of Consolidation</a:t>
            </a:r>
          </a:p>
          <a:p>
            <a:pPr marL="457200" indent="0" algn="l">
              <a:lnSpc>
                <a:spcPct val="100000"/>
              </a:lnSpc>
              <a:spcBef>
                <a:spcPts val="0"/>
              </a:spcBef>
              <a:buNone/>
            </a:pPr>
            <a:endParaRPr lang="en-US" sz="2800" dirty="0">
              <a:solidFill>
                <a:schemeClr val="accent6">
                  <a:lumMod val="50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6858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Share the Value of Concrete with Policy Makers &amp; Public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609328-CB10-CD41-6B7B-30796D291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Discussion Draft -- Status Update September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75FEAE-746F-0172-43ED-19D68FB85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02115-2F03-40D9-A074-36BF62FF4169}" type="slidenum">
              <a:rPr lang="en-US" smtClean="0"/>
              <a:t>12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EA0B08E-D8B5-CAD1-D479-928E5571DF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80154" y="4892675"/>
            <a:ext cx="1943100" cy="1828800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FEE6049-2E2F-4C83-4D85-5D07A9B9F602}"/>
              </a:ext>
            </a:extLst>
          </p:cNvPr>
          <p:cNvCxnSpPr>
            <a:cxnSpLocks/>
          </p:cNvCxnSpPr>
          <p:nvPr/>
        </p:nvCxnSpPr>
        <p:spPr>
          <a:xfrm>
            <a:off x="587829" y="6106885"/>
            <a:ext cx="9111342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51231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0CF90D-B90C-A04E-8668-D98C636A70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A9D59-9A26-6E8E-6FF1-F3DE71150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latin typeface="Lora" pitchFamily="2" charset="0"/>
              </a:rPr>
              <a:t>What We Are Hearing: Industry Promotions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E4D58-6706-9503-564F-CC0D97045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891" y="1862105"/>
            <a:ext cx="10515600" cy="4073363"/>
          </a:xfrm>
        </p:spPr>
        <p:txBody>
          <a:bodyPr>
            <a:normAutofit/>
          </a:bodyPr>
          <a:lstStyle/>
          <a:p>
            <a:pPr marL="6858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u="none" strike="noStrike" baseline="0" dirty="0">
                <a:solidFill>
                  <a:schemeClr val="accent6">
                    <a:lumMod val="50000"/>
                  </a:schemeClr>
                </a:solidFill>
              </a:rPr>
              <a:t>Promote Resiliency and Durability of Concrete</a:t>
            </a:r>
          </a:p>
          <a:p>
            <a:pPr marL="457200" indent="0" algn="l">
              <a:lnSpc>
                <a:spcPct val="100000"/>
              </a:lnSpc>
              <a:spcBef>
                <a:spcPts val="0"/>
              </a:spcBef>
              <a:buNone/>
            </a:pPr>
            <a:endParaRPr lang="en-US" sz="2800" u="none" strike="noStrike" baseline="0" dirty="0">
              <a:solidFill>
                <a:schemeClr val="accent6">
                  <a:lumMod val="50000"/>
                </a:schemeClr>
              </a:solidFill>
            </a:endParaRPr>
          </a:p>
          <a:p>
            <a:pPr marL="6858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Grow the Use of Concrete through Design</a:t>
            </a:r>
          </a:p>
          <a:p>
            <a:pPr marL="457200" indent="0" algn="l">
              <a:lnSpc>
                <a:spcPct val="100000"/>
              </a:lnSpc>
              <a:spcBef>
                <a:spcPts val="0"/>
              </a:spcBef>
              <a:buNone/>
            </a:pP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  <a:p>
            <a:pPr marL="6858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u="none" strike="noStrike" baseline="0" dirty="0">
                <a:solidFill>
                  <a:schemeClr val="accent6">
                    <a:lumMod val="50000"/>
                  </a:schemeClr>
                </a:solidFill>
              </a:rPr>
              <a:t>Make Sustainability an Opportunity</a:t>
            </a:r>
          </a:p>
          <a:p>
            <a:pPr marL="457200" indent="0" algn="l">
              <a:lnSpc>
                <a:spcPct val="100000"/>
              </a:lnSpc>
              <a:spcBef>
                <a:spcPts val="0"/>
              </a:spcBef>
              <a:buNone/>
            </a:pPr>
            <a:endParaRPr lang="en-US" sz="2800" u="none" strike="noStrike" baseline="0" dirty="0">
              <a:solidFill>
                <a:schemeClr val="accent6">
                  <a:lumMod val="50000"/>
                </a:schemeClr>
              </a:solidFill>
            </a:endParaRPr>
          </a:p>
          <a:p>
            <a:pPr marL="6858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Share the Value of Concrete with Policy Makers &amp; Public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A53C7D-A7F7-67E3-93F4-383B83131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Discussion Draft -- Status Update September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CDBC26-C5C4-7641-C970-A878F70D6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02115-2F03-40D9-A074-36BF62FF4169}" type="slidenum">
              <a:rPr lang="en-US" smtClean="0"/>
              <a:t>13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CE88656-CC93-375A-A813-E6326156C4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80154" y="4892675"/>
            <a:ext cx="1943100" cy="1828800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6F11005-7E35-2FDF-3771-904F7A7C01F0}"/>
              </a:ext>
            </a:extLst>
          </p:cNvPr>
          <p:cNvCxnSpPr>
            <a:cxnSpLocks/>
          </p:cNvCxnSpPr>
          <p:nvPr/>
        </p:nvCxnSpPr>
        <p:spPr>
          <a:xfrm>
            <a:off x="587829" y="6106885"/>
            <a:ext cx="9111342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29328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6B37BF6-159B-8A56-3460-1557A5AA66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2">
            <a:extLst>
              <a:ext uri="{FF2B5EF4-FFF2-40B4-BE49-F238E27FC236}">
                <a16:creationId xmlns:a16="http://schemas.microsoft.com/office/drawing/2014/main" id="{9C2B7027-3011-B497-8E3B-D5C70A223E71}"/>
              </a:ext>
            </a:extLst>
          </p:cNvPr>
          <p:cNvSpPr txBox="1">
            <a:spLocks/>
          </p:cNvSpPr>
          <p:nvPr/>
        </p:nvSpPr>
        <p:spPr>
          <a:xfrm>
            <a:off x="702079" y="247709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bg1"/>
                </a:solidFill>
                <a:latin typeface="Lora" pitchFamily="2" charset="0"/>
              </a:rPr>
              <a:t>What Are We Missing?</a:t>
            </a:r>
          </a:p>
          <a:p>
            <a:endParaRPr lang="en-US" sz="4000" b="1" dirty="0">
              <a:solidFill>
                <a:schemeClr val="bg1"/>
              </a:solidFill>
              <a:latin typeface="Lor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15933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2">
            <a:extLst>
              <a:ext uri="{FF2B5EF4-FFF2-40B4-BE49-F238E27FC236}">
                <a16:creationId xmlns:a16="http://schemas.microsoft.com/office/drawing/2014/main" id="{52FBFB91-1063-4596-8CCD-A1E5AFAB3ABC}"/>
              </a:ext>
            </a:extLst>
          </p:cNvPr>
          <p:cNvSpPr txBox="1">
            <a:spLocks/>
          </p:cNvSpPr>
          <p:nvPr/>
        </p:nvSpPr>
        <p:spPr>
          <a:xfrm>
            <a:off x="702079" y="247709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b="1" dirty="0">
              <a:solidFill>
                <a:schemeClr val="bg1"/>
              </a:solidFill>
              <a:latin typeface="Lora" pitchFamily="2" charset="0"/>
            </a:endParaRPr>
          </a:p>
          <a:p>
            <a:r>
              <a:rPr lang="en-US" b="1" dirty="0">
                <a:solidFill>
                  <a:schemeClr val="bg1"/>
                </a:solidFill>
                <a:latin typeface="Lora" pitchFamily="2" charset="0"/>
              </a:rPr>
              <a:t>Are Some Priorities More Significant?</a:t>
            </a:r>
          </a:p>
        </p:txBody>
      </p:sp>
    </p:spTree>
    <p:extLst>
      <p:ext uri="{BB962C8B-B14F-4D97-AF65-F5344CB8AC3E}">
        <p14:creationId xmlns:p14="http://schemas.microsoft.com/office/powerpoint/2010/main" val="867302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35BFC07-528A-4A82-B15A-C8F6C1CAF7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37563" y="3964084"/>
            <a:ext cx="1943100" cy="1828800"/>
          </a:xfrm>
          <a:prstGeom prst="rect">
            <a:avLst/>
          </a:prstGeom>
        </p:spPr>
      </p:pic>
      <p:sp>
        <p:nvSpPr>
          <p:cNvPr id="7" name="Rectangle 4">
            <a:extLst>
              <a:ext uri="{FF2B5EF4-FFF2-40B4-BE49-F238E27FC236}">
                <a16:creationId xmlns:a16="http://schemas.microsoft.com/office/drawing/2014/main" id="{44BBA158-711A-45E3-A3F3-6D4D84F4BC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5029" y="605703"/>
            <a:ext cx="8332534" cy="401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20000"/>
              </a:lnSpc>
              <a:spcBef>
                <a:spcPts val="1200"/>
              </a:spcBef>
              <a:spcAft>
                <a:spcPct val="0"/>
              </a:spcAft>
              <a:buFont typeface="Arial" panose="020B0604020202020204" pitchFamily="34" charset="0"/>
              <a:defRPr sz="28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20000"/>
              </a:lnSpc>
              <a:spcBef>
                <a:spcPts val="1200"/>
              </a:spcBef>
              <a:spcAft>
                <a:spcPct val="0"/>
              </a:spcAft>
              <a:buFont typeface="Arial" panose="020B0604020202020204" pitchFamily="34" charset="0"/>
              <a:defRPr sz="28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120000"/>
              </a:lnSpc>
              <a:spcBef>
                <a:spcPts val="1200"/>
              </a:spcBef>
              <a:spcAft>
                <a:spcPct val="0"/>
              </a:spcAft>
              <a:buFont typeface="Arial" panose="020B0604020202020204" pitchFamily="34" charset="0"/>
              <a:defRPr sz="24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120000"/>
              </a:lnSpc>
              <a:spcBef>
                <a:spcPts val="1200"/>
              </a:spcBef>
              <a:spcAft>
                <a:spcPct val="0"/>
              </a:spcAft>
              <a:buFont typeface="Arial" panose="020B0604020202020204" pitchFamily="34" charset="0"/>
              <a:defRPr sz="20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120000"/>
              </a:lnSpc>
              <a:spcBef>
                <a:spcPts val="1200"/>
              </a:spcBef>
              <a:spcAft>
                <a:spcPct val="0"/>
              </a:spcAft>
              <a:buFont typeface="Arial" panose="020B0604020202020204" pitchFamily="34" charset="0"/>
              <a:defRPr sz="20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eaLnBrk="1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3600" dirty="0">
                <a:solidFill>
                  <a:schemeClr val="accent6">
                    <a:lumMod val="50000"/>
                  </a:schemeClr>
                </a:solidFill>
              </a:rPr>
              <a:t>Thank You!</a:t>
            </a:r>
          </a:p>
          <a:p>
            <a:pPr marL="457200" indent="-457200" eaLnBrk="1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3600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 eaLnBrk="1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3600" dirty="0">
                <a:solidFill>
                  <a:schemeClr val="accent6">
                    <a:lumMod val="50000"/>
                  </a:schemeClr>
                </a:solidFill>
              </a:rPr>
              <a:t>Remember, this is YOUR Process.</a:t>
            </a:r>
          </a:p>
          <a:p>
            <a:pPr marL="457200" indent="-457200" eaLnBrk="1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3600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 eaLnBrk="1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3600" dirty="0">
                <a:solidFill>
                  <a:schemeClr val="accent6">
                    <a:lumMod val="50000"/>
                  </a:schemeClr>
                </a:solidFill>
              </a:rPr>
              <a:t>This will be YOUR Plan.</a:t>
            </a:r>
          </a:p>
          <a:p>
            <a:pPr marL="457200" indent="-457200" eaLnBrk="1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3600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 eaLnBrk="1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3600" dirty="0">
                <a:solidFill>
                  <a:schemeClr val="accent6">
                    <a:lumMod val="50000"/>
                  </a:schemeClr>
                </a:solidFill>
              </a:rPr>
              <a:t>Please Share Your Insights!</a:t>
            </a:r>
          </a:p>
          <a:p>
            <a:pPr marL="457200" indent="-457200" eaLnBrk="1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36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</a:pPr>
            <a:r>
              <a:rPr lang="en-US" altLang="en-US" sz="3600" dirty="0">
                <a:solidFill>
                  <a:schemeClr val="accent6">
                    <a:lumMod val="50000"/>
                  </a:schemeClr>
                </a:solidFill>
                <a:hlinkClick r:id="rId4"/>
              </a:rPr>
              <a:t>dmalone@nrmca.org</a:t>
            </a:r>
            <a:r>
              <a:rPr lang="en-US" altLang="en-US" sz="3600" dirty="0">
                <a:solidFill>
                  <a:schemeClr val="accent6">
                    <a:lumMod val="50000"/>
                  </a:schemeClr>
                </a:solidFill>
              </a:rPr>
              <a:t> * 202– 841-1640</a:t>
            </a:r>
          </a:p>
          <a:p>
            <a:pPr marL="0" indent="0" eaLnBrk="1" hangingPunct="1"/>
            <a:endParaRPr lang="en-US" altLang="en-US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795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35BFC07-528A-4A82-B15A-C8F6C1CAF7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11568" y="4604075"/>
            <a:ext cx="1943100" cy="1828800"/>
          </a:xfrm>
          <a:prstGeom prst="rect">
            <a:avLst/>
          </a:prstGeom>
        </p:spPr>
      </p:pic>
      <p:sp>
        <p:nvSpPr>
          <p:cNvPr id="9" name="Rectangle 4">
            <a:extLst>
              <a:ext uri="{FF2B5EF4-FFF2-40B4-BE49-F238E27FC236}">
                <a16:creationId xmlns:a16="http://schemas.microsoft.com/office/drawing/2014/main" id="{D93182F2-9C70-4C30-8B44-D65342FFF6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0725" y="695855"/>
            <a:ext cx="9997799" cy="401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20000"/>
              </a:lnSpc>
              <a:spcBef>
                <a:spcPts val="1200"/>
              </a:spcBef>
              <a:spcAft>
                <a:spcPct val="0"/>
              </a:spcAft>
              <a:buFont typeface="Arial" panose="020B0604020202020204" pitchFamily="34" charset="0"/>
              <a:defRPr sz="28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20000"/>
              </a:lnSpc>
              <a:spcBef>
                <a:spcPts val="1200"/>
              </a:spcBef>
              <a:spcAft>
                <a:spcPct val="0"/>
              </a:spcAft>
              <a:buFont typeface="Arial" panose="020B0604020202020204" pitchFamily="34" charset="0"/>
              <a:defRPr sz="28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120000"/>
              </a:lnSpc>
              <a:spcBef>
                <a:spcPts val="1200"/>
              </a:spcBef>
              <a:spcAft>
                <a:spcPct val="0"/>
              </a:spcAft>
              <a:buFont typeface="Arial" panose="020B0604020202020204" pitchFamily="34" charset="0"/>
              <a:defRPr sz="24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120000"/>
              </a:lnSpc>
              <a:spcBef>
                <a:spcPts val="1200"/>
              </a:spcBef>
              <a:spcAft>
                <a:spcPct val="0"/>
              </a:spcAft>
              <a:buFont typeface="Arial" panose="020B0604020202020204" pitchFamily="34" charset="0"/>
              <a:defRPr sz="20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120000"/>
              </a:lnSpc>
              <a:spcBef>
                <a:spcPts val="1200"/>
              </a:spcBef>
              <a:spcAft>
                <a:spcPct val="0"/>
              </a:spcAft>
              <a:buFont typeface="Arial" panose="020B0604020202020204" pitchFamily="34" charset="0"/>
              <a:defRPr sz="20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/>
            <a:r>
              <a:rPr lang="en-US" altLang="en-US" sz="4800" b="1" dirty="0">
                <a:solidFill>
                  <a:schemeClr val="accent6">
                    <a:lumMod val="50000"/>
                  </a:schemeClr>
                </a:solidFill>
                <a:latin typeface="Lora" pitchFamily="2" charset="0"/>
              </a:rPr>
              <a:t>Leadership</a:t>
            </a:r>
          </a:p>
          <a:p>
            <a:pPr marL="0" indent="0" eaLnBrk="1" hangingPunct="1"/>
            <a:r>
              <a:rPr lang="en-US" altLang="en-US" sz="2400" b="1" dirty="0">
                <a:solidFill>
                  <a:schemeClr val="accent6">
                    <a:lumMod val="50000"/>
                  </a:schemeClr>
                </a:solidFill>
              </a:rPr>
              <a:t>	</a:t>
            </a:r>
          </a:p>
          <a:p>
            <a:pPr marL="0" indent="0" eaLnBrk="1" hangingPunct="1"/>
            <a:r>
              <a:rPr lang="en-US" altLang="en-US" sz="3600" dirty="0">
                <a:solidFill>
                  <a:schemeClr val="accent6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Adam Manatt, Leadership Sponsor</a:t>
            </a:r>
          </a:p>
          <a:p>
            <a:pPr marL="0" indent="0" eaLnBrk="1" hangingPunct="1"/>
            <a:r>
              <a:rPr lang="en-US" altLang="en-US" sz="3600" dirty="0">
                <a:solidFill>
                  <a:schemeClr val="accent6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Scott Brewer, Chair</a:t>
            </a:r>
          </a:p>
          <a:p>
            <a:pPr marL="0" indent="0" eaLnBrk="1" hangingPunct="1"/>
            <a:r>
              <a:rPr lang="en-US" altLang="en-US" sz="4400" b="1" dirty="0">
                <a:solidFill>
                  <a:schemeClr val="accent6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			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5B7D792-42AF-2C18-451F-531DFEDABF13}"/>
              </a:ext>
            </a:extLst>
          </p:cNvPr>
          <p:cNvCxnSpPr>
            <a:cxnSpLocks/>
          </p:cNvCxnSpPr>
          <p:nvPr/>
        </p:nvCxnSpPr>
        <p:spPr>
          <a:xfrm>
            <a:off x="794657" y="6258703"/>
            <a:ext cx="8937172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7696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35BFC07-528A-4A82-B15A-C8F6C1CAF7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42742" y="4584411"/>
            <a:ext cx="1943100" cy="1828800"/>
          </a:xfrm>
          <a:prstGeom prst="rect">
            <a:avLst/>
          </a:prstGeom>
        </p:spPr>
      </p:pic>
      <p:sp>
        <p:nvSpPr>
          <p:cNvPr id="9" name="Rectangle 4">
            <a:extLst>
              <a:ext uri="{FF2B5EF4-FFF2-40B4-BE49-F238E27FC236}">
                <a16:creationId xmlns:a16="http://schemas.microsoft.com/office/drawing/2014/main" id="{D93182F2-9C70-4C30-8B44-D65342FFF6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7100" y="316971"/>
            <a:ext cx="9997799" cy="990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20000"/>
              </a:lnSpc>
              <a:spcBef>
                <a:spcPts val="1200"/>
              </a:spcBef>
              <a:spcAft>
                <a:spcPct val="0"/>
              </a:spcAft>
              <a:buFont typeface="Arial" panose="020B0604020202020204" pitchFamily="34" charset="0"/>
              <a:defRPr sz="28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20000"/>
              </a:lnSpc>
              <a:spcBef>
                <a:spcPts val="1200"/>
              </a:spcBef>
              <a:spcAft>
                <a:spcPct val="0"/>
              </a:spcAft>
              <a:buFont typeface="Arial" panose="020B0604020202020204" pitchFamily="34" charset="0"/>
              <a:defRPr sz="28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120000"/>
              </a:lnSpc>
              <a:spcBef>
                <a:spcPts val="1200"/>
              </a:spcBef>
              <a:spcAft>
                <a:spcPct val="0"/>
              </a:spcAft>
              <a:buFont typeface="Arial" panose="020B0604020202020204" pitchFamily="34" charset="0"/>
              <a:defRPr sz="24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120000"/>
              </a:lnSpc>
              <a:spcBef>
                <a:spcPts val="1200"/>
              </a:spcBef>
              <a:spcAft>
                <a:spcPct val="0"/>
              </a:spcAft>
              <a:buFont typeface="Arial" panose="020B0604020202020204" pitchFamily="34" charset="0"/>
              <a:defRPr sz="20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120000"/>
              </a:lnSpc>
              <a:spcBef>
                <a:spcPts val="1200"/>
              </a:spcBef>
              <a:spcAft>
                <a:spcPct val="0"/>
              </a:spcAft>
              <a:buFont typeface="Arial" panose="020B0604020202020204" pitchFamily="34" charset="0"/>
              <a:defRPr sz="20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/>
            <a:r>
              <a:rPr lang="en-US" altLang="en-US" sz="4400" b="1" dirty="0">
                <a:solidFill>
                  <a:schemeClr val="accent6">
                    <a:lumMod val="50000"/>
                  </a:schemeClr>
                </a:solidFill>
                <a:latin typeface="Lora" pitchFamily="2" charset="0"/>
              </a:rPr>
              <a:t>Strategic Plan Development Team</a:t>
            </a:r>
          </a:p>
          <a:p>
            <a:pPr marL="0" indent="0" eaLnBrk="1" hangingPunct="1"/>
            <a:r>
              <a:rPr lang="en-US" altLang="en-US" sz="2400" b="1" dirty="0">
                <a:solidFill>
                  <a:schemeClr val="accent6">
                    <a:lumMod val="50000"/>
                  </a:schemeClr>
                </a:solidFill>
              </a:rPr>
              <a:t>	</a:t>
            </a:r>
          </a:p>
          <a:p>
            <a:pPr marL="0" indent="0" eaLnBrk="1" hangingPunct="1"/>
            <a:r>
              <a:rPr lang="en-US" altLang="en-US" sz="2400" b="1" dirty="0">
                <a:solidFill>
                  <a:schemeClr val="accent6">
                    <a:lumMod val="50000"/>
                  </a:schemeClr>
                </a:solidFill>
              </a:rPr>
              <a:t>		</a:t>
            </a:r>
            <a:r>
              <a:rPr lang="en-US" altLang="en-US" sz="4400" b="1" dirty="0">
                <a:solidFill>
                  <a:schemeClr val="accent6">
                    <a:lumMod val="50000"/>
                  </a:schemeClr>
                </a:solidFill>
              </a:rPr>
              <a:t>			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86134BE-8CEB-4574-A345-E9F912537A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161330"/>
              </p:ext>
            </p:extLst>
          </p:nvPr>
        </p:nvGraphicFramePr>
        <p:xfrm>
          <a:off x="2500086" y="1803700"/>
          <a:ext cx="5809672" cy="38229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1272">
                  <a:extLst>
                    <a:ext uri="{9D8B030D-6E8A-4147-A177-3AD203B41FA5}">
                      <a16:colId xmlns:a16="http://schemas.microsoft.com/office/drawing/2014/main" val="1691870215"/>
                    </a:ext>
                  </a:extLst>
                </a:gridCol>
                <a:gridCol w="1191491">
                  <a:extLst>
                    <a:ext uri="{9D8B030D-6E8A-4147-A177-3AD203B41FA5}">
                      <a16:colId xmlns:a16="http://schemas.microsoft.com/office/drawing/2014/main" val="234449964"/>
                    </a:ext>
                  </a:extLst>
                </a:gridCol>
                <a:gridCol w="1902691">
                  <a:extLst>
                    <a:ext uri="{9D8B030D-6E8A-4147-A177-3AD203B41FA5}">
                      <a16:colId xmlns:a16="http://schemas.microsoft.com/office/drawing/2014/main" val="1326344840"/>
                    </a:ext>
                  </a:extLst>
                </a:gridCol>
                <a:gridCol w="1884218">
                  <a:extLst>
                    <a:ext uri="{9D8B030D-6E8A-4147-A177-3AD203B41FA5}">
                      <a16:colId xmlns:a16="http://schemas.microsoft.com/office/drawing/2014/main" val="903145454"/>
                    </a:ext>
                  </a:extLst>
                </a:gridCol>
              </a:tblGrid>
              <a:tr h="2548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Jill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Benoit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Holcim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DC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049794"/>
                  </a:ext>
                </a:extLst>
              </a:tr>
              <a:tr h="2548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Steve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Bishop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Maschmeyer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FL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3001525"/>
                  </a:ext>
                </a:extLst>
              </a:tr>
              <a:tr h="2548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Scott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Brewer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Dolese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OK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9418241"/>
                  </a:ext>
                </a:extLst>
              </a:tr>
              <a:tr h="2548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Herb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Burton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Vulcan Materials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3189493"/>
                  </a:ext>
                </a:extLst>
              </a:tr>
              <a:tr h="2548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Ken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Cook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Ozinga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IL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303294"/>
                  </a:ext>
                </a:extLst>
              </a:tr>
              <a:tr h="2548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Beth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Goodwin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Chaney Enterprises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MD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0898422"/>
                  </a:ext>
                </a:extLst>
              </a:tr>
              <a:tr h="2548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Adrienne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Heidema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Consumers Concrete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MI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996432"/>
                  </a:ext>
                </a:extLst>
              </a:tr>
              <a:tr h="2548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Matt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Jetmore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Lauren Concrete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TX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1172759"/>
                  </a:ext>
                </a:extLst>
              </a:tr>
              <a:tr h="2548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John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Lee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Cemstone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MN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5708752"/>
                  </a:ext>
                </a:extLst>
              </a:tr>
              <a:tr h="2548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Jeremiah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Lemons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CRH Americas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WA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552396"/>
                  </a:ext>
                </a:extLst>
              </a:tr>
              <a:tr h="2548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Andrew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Lester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MMC Materials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MS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6382341"/>
                  </a:ext>
                </a:extLst>
              </a:tr>
              <a:tr h="2548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Camilla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Schroeder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Advance Ready Mix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KY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2803833"/>
                  </a:ext>
                </a:extLst>
              </a:tr>
              <a:tr h="2548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Drew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Turner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Concrete Supply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NC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9991082"/>
                  </a:ext>
                </a:extLst>
              </a:tr>
              <a:tr h="2548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Rob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Van Til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Knife River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TX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693341"/>
                  </a:ext>
                </a:extLst>
              </a:tr>
              <a:tr h="2548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Corey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Zollinger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Cemex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TX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8467801"/>
                  </a:ext>
                </a:extLst>
              </a:tr>
            </a:tbl>
          </a:graphicData>
        </a:graphic>
      </p:graphicFrame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7F0F84FA-7F49-4F96-65D1-DE4BB6E71400}"/>
              </a:ext>
            </a:extLst>
          </p:cNvPr>
          <p:cNvCxnSpPr>
            <a:cxnSpLocks/>
          </p:cNvCxnSpPr>
          <p:nvPr/>
        </p:nvCxnSpPr>
        <p:spPr>
          <a:xfrm>
            <a:off x="587829" y="6106885"/>
            <a:ext cx="9111342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0077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>
            <a:extLst>
              <a:ext uri="{FF2B5EF4-FFF2-40B4-BE49-F238E27FC236}">
                <a16:creationId xmlns:a16="http://schemas.microsoft.com/office/drawing/2014/main" id="{D93182F2-9C70-4C30-8B44-D65342FFF6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006" y="301288"/>
            <a:ext cx="9997799" cy="401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20000"/>
              </a:lnSpc>
              <a:spcBef>
                <a:spcPts val="1200"/>
              </a:spcBef>
              <a:spcAft>
                <a:spcPct val="0"/>
              </a:spcAft>
              <a:buFont typeface="Arial" panose="020B0604020202020204" pitchFamily="34" charset="0"/>
              <a:defRPr sz="28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20000"/>
              </a:lnSpc>
              <a:spcBef>
                <a:spcPts val="1200"/>
              </a:spcBef>
              <a:spcAft>
                <a:spcPct val="0"/>
              </a:spcAft>
              <a:buFont typeface="Arial" panose="020B0604020202020204" pitchFamily="34" charset="0"/>
              <a:defRPr sz="28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120000"/>
              </a:lnSpc>
              <a:spcBef>
                <a:spcPts val="1200"/>
              </a:spcBef>
              <a:spcAft>
                <a:spcPct val="0"/>
              </a:spcAft>
              <a:buFont typeface="Arial" panose="020B0604020202020204" pitchFamily="34" charset="0"/>
              <a:defRPr sz="24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120000"/>
              </a:lnSpc>
              <a:spcBef>
                <a:spcPts val="1200"/>
              </a:spcBef>
              <a:spcAft>
                <a:spcPct val="0"/>
              </a:spcAft>
              <a:buFont typeface="Arial" panose="020B0604020202020204" pitchFamily="34" charset="0"/>
              <a:defRPr sz="20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120000"/>
              </a:lnSpc>
              <a:spcBef>
                <a:spcPts val="1200"/>
              </a:spcBef>
              <a:spcAft>
                <a:spcPct val="0"/>
              </a:spcAft>
              <a:buFont typeface="Arial" panose="020B0604020202020204" pitchFamily="34" charset="0"/>
              <a:defRPr sz="20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/>
            <a:r>
              <a:rPr lang="en-US" altLang="en-US" sz="4400" b="1" dirty="0">
                <a:solidFill>
                  <a:schemeClr val="accent6">
                    <a:lumMod val="50000"/>
                  </a:schemeClr>
                </a:solidFill>
                <a:latin typeface="Lora" pitchFamily="2" charset="0"/>
              </a:rPr>
              <a:t>Plan Process Overview</a:t>
            </a:r>
          </a:p>
          <a:p>
            <a:pPr marL="0" indent="0" eaLnBrk="1" hangingPunct="1"/>
            <a:r>
              <a:rPr lang="en-US" altLang="en-US" sz="2400" dirty="0">
                <a:solidFill>
                  <a:schemeClr val="accent6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Validation of Mission, Vision, Value			September - October</a:t>
            </a:r>
          </a:p>
          <a:p>
            <a:pPr marL="0" indent="0" eaLnBrk="1" hangingPunct="1"/>
            <a:r>
              <a:rPr lang="en-US" altLang="en-US" sz="2400" dirty="0">
                <a:solidFill>
                  <a:schemeClr val="accent6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Gathering Stakeholder Insights			October - February</a:t>
            </a:r>
          </a:p>
          <a:p>
            <a:pPr marL="0" indent="0" eaLnBrk="1" hangingPunct="1"/>
            <a:r>
              <a:rPr lang="en-US" altLang="en-US" sz="2400" dirty="0">
                <a:solidFill>
                  <a:schemeClr val="accent6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Identify Key Data Elements				October – March</a:t>
            </a:r>
          </a:p>
          <a:p>
            <a:pPr marL="0" indent="0" eaLnBrk="1" hangingPunct="1"/>
            <a:r>
              <a:rPr lang="en-US" altLang="en-US" sz="2400" dirty="0">
                <a:solidFill>
                  <a:schemeClr val="accent6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Facilitator Selection 					March - April</a:t>
            </a:r>
          </a:p>
          <a:p>
            <a:pPr marL="0" indent="0" eaLnBrk="1" hangingPunct="1"/>
            <a:r>
              <a:rPr lang="en-US" altLang="en-US" sz="2400" dirty="0">
                <a:solidFill>
                  <a:schemeClr val="accent6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Engage Strategic Plan Development Team		February - July</a:t>
            </a:r>
          </a:p>
          <a:p>
            <a:pPr marL="0" indent="0" eaLnBrk="1" hangingPunct="1"/>
            <a:r>
              <a:rPr lang="en-US" altLang="en-US" sz="2400" dirty="0">
                <a:solidFill>
                  <a:schemeClr val="accent6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Validating Our Direction 				February - July</a:t>
            </a:r>
          </a:p>
          <a:p>
            <a:pPr marL="0" indent="0" eaLnBrk="1" hangingPunct="1"/>
            <a:r>
              <a:rPr lang="en-US" altLang="en-US" sz="2400" dirty="0">
                <a:solidFill>
                  <a:schemeClr val="accent6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Plan Finalized for Distribution 			July - September</a:t>
            </a:r>
          </a:p>
          <a:p>
            <a:pPr marL="0" indent="0" eaLnBrk="1" hangingPunct="1"/>
            <a:r>
              <a:rPr lang="en-US" altLang="en-US" sz="2400" dirty="0">
                <a:solidFill>
                  <a:schemeClr val="accent6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Board Review &amp; Engagement			October 2025</a:t>
            </a:r>
          </a:p>
          <a:p>
            <a:pPr marL="0" indent="0" eaLnBrk="1" hangingPunct="1"/>
            <a:endParaRPr lang="en-US" altLang="en-US" sz="2000" dirty="0">
              <a:solidFill>
                <a:schemeClr val="tx1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35BFC07-528A-4A82-B15A-C8F6C1CAF7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67207" y="4727912"/>
            <a:ext cx="1943100" cy="1828800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F930A1D-8FA4-2D22-ED9D-65740FB2D71C}"/>
              </a:ext>
            </a:extLst>
          </p:cNvPr>
          <p:cNvCxnSpPr>
            <a:cxnSpLocks/>
          </p:cNvCxnSpPr>
          <p:nvPr/>
        </p:nvCxnSpPr>
        <p:spPr>
          <a:xfrm>
            <a:off x="522514" y="6183085"/>
            <a:ext cx="9187543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3224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35BFC07-528A-4A82-B15A-C8F6C1CAF7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03414" y="4605468"/>
            <a:ext cx="1943100" cy="18288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A3ED04-3AB9-4712-9C18-F48F636B6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02115-2F03-40D9-A074-36BF62FF4169}" type="slidenum">
              <a:rPr lang="en-US" smtClean="0"/>
              <a:t>5</a:t>
            </a:fld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7B81BC-8055-4B78-A63F-8BF1C9B2D557}"/>
              </a:ext>
            </a:extLst>
          </p:cNvPr>
          <p:cNvSpPr txBox="1"/>
          <p:nvPr/>
        </p:nvSpPr>
        <p:spPr>
          <a:xfrm>
            <a:off x="493986" y="423732"/>
            <a:ext cx="1017401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50000"/>
                  </a:schemeClr>
                </a:solidFill>
              </a:rPr>
              <a:t>Vision, Mission, Values… Validated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0B50C27-2A0B-4294-82EA-FE7FDF606279}"/>
              </a:ext>
            </a:extLst>
          </p:cNvPr>
          <p:cNvSpPr txBox="1"/>
          <p:nvPr/>
        </p:nvSpPr>
        <p:spPr>
          <a:xfrm>
            <a:off x="647384" y="1464222"/>
            <a:ext cx="10534137" cy="36212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u="sng" dirty="0">
                <a:solidFill>
                  <a:schemeClr val="accent6">
                    <a:lumMod val="50000"/>
                  </a:schemeClr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VISION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600" b="1" u="sng" dirty="0">
              <a:solidFill>
                <a:schemeClr val="accent6">
                  <a:lumMod val="50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Calibri" panose="020F050202020403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accent6">
                    <a:lumMod val="50000"/>
                  </a:schemeClr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Lead a united and prosperous industry ensuring ready mixed concrete is the premier construction material for building resilient and sustainable communities.</a:t>
            </a:r>
            <a:endParaRPr lang="en-US" sz="3600" b="1" dirty="0">
              <a:solidFill>
                <a:schemeClr val="accent6">
                  <a:lumMod val="50000"/>
                </a:schemeClr>
              </a:solidFill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  </a:t>
            </a:r>
            <a:endParaRPr lang="en-US" sz="3600" b="1" dirty="0">
              <a:solidFill>
                <a:schemeClr val="accent6">
                  <a:lumMod val="50000"/>
                </a:schemeClr>
              </a:solidFill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EEBEF9A1-60DE-675B-5B5C-8D1FA6160326}"/>
              </a:ext>
            </a:extLst>
          </p:cNvPr>
          <p:cNvCxnSpPr>
            <a:cxnSpLocks/>
          </p:cNvCxnSpPr>
          <p:nvPr/>
        </p:nvCxnSpPr>
        <p:spPr>
          <a:xfrm>
            <a:off x="587829" y="6106885"/>
            <a:ext cx="9111342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2575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732D08-C70E-D56A-A3DF-2BA1EBD4CF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5C775BD-AEE2-CB0B-D6D8-9C1745AF47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80154" y="4892675"/>
            <a:ext cx="1943100" cy="18288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74164D-97FB-2E95-9EBE-DDCBF73FB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02115-2F03-40D9-A074-36BF62FF4169}" type="slidenum">
              <a:rPr lang="en-US" smtClean="0"/>
              <a:t>6</a:t>
            </a:fld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D4F5746-E5CA-541E-F490-2FE888C51D8D}"/>
              </a:ext>
            </a:extLst>
          </p:cNvPr>
          <p:cNvSpPr txBox="1"/>
          <p:nvPr/>
        </p:nvSpPr>
        <p:spPr>
          <a:xfrm>
            <a:off x="493986" y="423732"/>
            <a:ext cx="1017401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50000"/>
                  </a:schemeClr>
                </a:solidFill>
              </a:rPr>
              <a:t>Vision, Mission, Values… Validated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C13CAD8-6064-D2C9-9F05-3D3C292E83B0}"/>
              </a:ext>
            </a:extLst>
          </p:cNvPr>
          <p:cNvSpPr txBox="1"/>
          <p:nvPr/>
        </p:nvSpPr>
        <p:spPr>
          <a:xfrm>
            <a:off x="617567" y="1271060"/>
            <a:ext cx="10534137" cy="52678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u="sng" dirty="0">
                <a:solidFill>
                  <a:schemeClr val="accent6">
                    <a:lumMod val="50000"/>
                  </a:schemeClr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MISSION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800" b="1" dirty="0">
              <a:solidFill>
                <a:schemeClr val="accent6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accent6">
                    <a:lumMod val="50000"/>
                  </a:schemeClr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The National Ready Mixed Concrete Association creates opportunities for our members and the industry to prosper through leadership in safety, environmental &amp; operational excellence, promotion, advocacy, workforce development, and concrete technology advancements.</a:t>
            </a:r>
            <a:endParaRPr lang="en-US" sz="2800" dirty="0">
              <a:solidFill>
                <a:schemeClr val="accent6">
                  <a:lumMod val="50000"/>
                </a:schemeClr>
              </a:solidFill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  </a:t>
            </a:r>
            <a:endParaRPr lang="en-US" sz="3600" b="1" dirty="0">
              <a:solidFill>
                <a:schemeClr val="accent6">
                  <a:lumMod val="50000"/>
                </a:schemeClr>
              </a:solidFill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0DAE5AB5-CD93-2775-5140-B705532DD699}"/>
              </a:ext>
            </a:extLst>
          </p:cNvPr>
          <p:cNvCxnSpPr>
            <a:cxnSpLocks/>
          </p:cNvCxnSpPr>
          <p:nvPr/>
        </p:nvCxnSpPr>
        <p:spPr>
          <a:xfrm>
            <a:off x="587829" y="6106885"/>
            <a:ext cx="9111342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2957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503C00-B5E3-4296-7141-DA9B5179F8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9936862-C8EB-7AE4-01CE-479E6D66B1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03414" y="4605468"/>
            <a:ext cx="1943100" cy="18288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547188-2B61-44E1-4830-2C233FCD7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02115-2F03-40D9-A074-36BF62FF4169}" type="slidenum">
              <a:rPr lang="en-US" smtClean="0"/>
              <a:t>7</a:t>
            </a:fld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4E5446E-A8C6-3ACA-A903-9AA67C2972E9}"/>
              </a:ext>
            </a:extLst>
          </p:cNvPr>
          <p:cNvSpPr txBox="1"/>
          <p:nvPr/>
        </p:nvSpPr>
        <p:spPr>
          <a:xfrm>
            <a:off x="493986" y="423732"/>
            <a:ext cx="1017401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50000"/>
                  </a:schemeClr>
                </a:solidFill>
              </a:rPr>
              <a:t>Vision, Mission, Values… Validated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D67E2DC-568E-7832-9839-C3DE198E21A3}"/>
              </a:ext>
            </a:extLst>
          </p:cNvPr>
          <p:cNvSpPr txBox="1"/>
          <p:nvPr/>
        </p:nvSpPr>
        <p:spPr>
          <a:xfrm>
            <a:off x="647384" y="1464222"/>
            <a:ext cx="10534137" cy="36212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u="sng" dirty="0">
                <a:solidFill>
                  <a:schemeClr val="accent6">
                    <a:lumMod val="50000"/>
                  </a:schemeClr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VALUES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600" u="sng" dirty="0">
              <a:solidFill>
                <a:schemeClr val="accent6">
                  <a:lumMod val="50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Calibri" panose="020F050202020403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accent6">
                    <a:lumMod val="50000"/>
                  </a:schemeClr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The National Ready Mixed Concrete Association leads with integrity, accountability, transparency, responsiveness, innovation, and collaboration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CIDFont+F1"/>
              </a:rPr>
              <a:t>.</a:t>
            </a:r>
            <a:endParaRPr lang="en-US" sz="2800" dirty="0">
              <a:solidFill>
                <a:schemeClr val="accent6">
                  <a:lumMod val="50000"/>
                </a:schemeClr>
              </a:solidFill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accent6">
                    <a:lumMod val="50000"/>
                  </a:schemeClr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  </a:t>
            </a:r>
            <a:endParaRPr lang="en-US" sz="3600" dirty="0">
              <a:solidFill>
                <a:schemeClr val="accent6">
                  <a:lumMod val="50000"/>
                </a:schemeClr>
              </a:solidFill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9235781F-6A32-6A67-833D-16C13BA8CCEE}"/>
              </a:ext>
            </a:extLst>
          </p:cNvPr>
          <p:cNvCxnSpPr>
            <a:cxnSpLocks/>
          </p:cNvCxnSpPr>
          <p:nvPr/>
        </p:nvCxnSpPr>
        <p:spPr>
          <a:xfrm>
            <a:off x="587829" y="6106885"/>
            <a:ext cx="9111342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0809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35BFC07-528A-4A82-B15A-C8F6C1CAF7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82200" y="4791743"/>
            <a:ext cx="1943100" cy="1828800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C389CD7A-D3CB-43E8-9A95-0A72B1F10C6F}"/>
              </a:ext>
            </a:extLst>
          </p:cNvPr>
          <p:cNvSpPr txBox="1">
            <a:spLocks/>
          </p:cNvSpPr>
          <p:nvPr/>
        </p:nvSpPr>
        <p:spPr>
          <a:xfrm>
            <a:off x="-990600" y="31697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chemeClr val="accent6">
                    <a:lumMod val="50000"/>
                  </a:schemeClr>
                </a:solidFill>
                <a:latin typeface="Lora" pitchFamily="2" charset="0"/>
              </a:rPr>
              <a:t>Gathering Stakeholder Insights</a:t>
            </a:r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813C5641-EFC2-455B-AAE3-3E614EB145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444" y="1899414"/>
            <a:ext cx="8229600" cy="401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20000"/>
              </a:lnSpc>
              <a:spcBef>
                <a:spcPts val="1200"/>
              </a:spcBef>
              <a:spcAft>
                <a:spcPct val="0"/>
              </a:spcAft>
              <a:buFont typeface="Arial" panose="020B0604020202020204" pitchFamily="34" charset="0"/>
              <a:defRPr sz="28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20000"/>
              </a:lnSpc>
              <a:spcBef>
                <a:spcPts val="1200"/>
              </a:spcBef>
              <a:spcAft>
                <a:spcPct val="0"/>
              </a:spcAft>
              <a:buFont typeface="Arial" panose="020B0604020202020204" pitchFamily="34" charset="0"/>
              <a:defRPr sz="28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120000"/>
              </a:lnSpc>
              <a:spcBef>
                <a:spcPts val="1200"/>
              </a:spcBef>
              <a:spcAft>
                <a:spcPct val="0"/>
              </a:spcAft>
              <a:buFont typeface="Arial" panose="020B0604020202020204" pitchFamily="34" charset="0"/>
              <a:defRPr sz="24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120000"/>
              </a:lnSpc>
              <a:spcBef>
                <a:spcPts val="1200"/>
              </a:spcBef>
              <a:spcAft>
                <a:spcPct val="0"/>
              </a:spcAft>
              <a:buFont typeface="Arial" panose="020B0604020202020204" pitchFamily="34" charset="0"/>
              <a:defRPr sz="20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120000"/>
              </a:lnSpc>
              <a:spcBef>
                <a:spcPts val="1200"/>
              </a:spcBef>
              <a:spcAft>
                <a:spcPct val="0"/>
              </a:spcAft>
              <a:buFont typeface="Arial" panose="020B0604020202020204" pitchFamily="34" charset="0"/>
              <a:defRPr sz="20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accent6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Looking Ahead 3, 5, 7 Years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accent6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Opportunities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accent6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Challenges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accent6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Free Flowing Conversation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accent6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Aspirational</a:t>
            </a:r>
          </a:p>
          <a:p>
            <a:pPr marL="0" indent="0" eaLnBrk="1" hangingPunct="1"/>
            <a:endParaRPr lang="en-US" altLang="en-US" sz="2000" dirty="0">
              <a:solidFill>
                <a:srgbClr val="00B050"/>
              </a:solidFill>
            </a:endParaRP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B7A2C986-D98B-478E-637D-4D2E4FED470C}"/>
              </a:ext>
            </a:extLst>
          </p:cNvPr>
          <p:cNvCxnSpPr>
            <a:cxnSpLocks/>
          </p:cNvCxnSpPr>
          <p:nvPr/>
        </p:nvCxnSpPr>
        <p:spPr>
          <a:xfrm>
            <a:off x="587829" y="6106885"/>
            <a:ext cx="9111342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7358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B8D01-5B39-1D18-9C0B-5E2201633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latin typeface="Lora" pitchFamily="2" charset="0"/>
              </a:rPr>
              <a:t>What We Are Hearing: Industry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D26C20-064F-C433-37C0-0993A57EB1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304" y="1690688"/>
            <a:ext cx="10515600" cy="4351338"/>
          </a:xfrm>
        </p:spPr>
        <p:txBody>
          <a:bodyPr/>
          <a:lstStyle/>
          <a:p>
            <a:pPr marL="914400" indent="-457200" algn="l">
              <a:lnSpc>
                <a:spcPct val="100000"/>
              </a:lnSpc>
              <a:spcBef>
                <a:spcPts val="0"/>
              </a:spcBef>
            </a:pPr>
            <a:r>
              <a:rPr lang="en-US" u="none" strike="noStrike" baseline="0" dirty="0">
                <a:solidFill>
                  <a:schemeClr val="accent6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Make the Industry MORE Profitable</a:t>
            </a:r>
          </a:p>
          <a:p>
            <a:pPr marL="457200" indent="0" algn="l">
              <a:lnSpc>
                <a:spcPct val="100000"/>
              </a:lnSpc>
              <a:spcBef>
                <a:spcPts val="0"/>
              </a:spcBef>
              <a:buNone/>
            </a:pPr>
            <a:endParaRPr lang="en-US" u="none" strike="noStrike" baseline="0" dirty="0">
              <a:solidFill>
                <a:schemeClr val="accent6">
                  <a:lumMod val="50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914400" indent="-457200" algn="l">
              <a:lnSpc>
                <a:spcPct val="100000"/>
              </a:lnSpc>
              <a:spcBef>
                <a:spcPts val="0"/>
              </a:spcBef>
            </a:pPr>
            <a:r>
              <a:rPr lang="en-US" u="none" strike="noStrike" baseline="0" dirty="0">
                <a:solidFill>
                  <a:schemeClr val="accent6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Promote Pro-business Environment</a:t>
            </a:r>
          </a:p>
          <a:p>
            <a:pPr marL="457200" indent="0" algn="l">
              <a:lnSpc>
                <a:spcPct val="100000"/>
              </a:lnSpc>
              <a:spcBef>
                <a:spcPts val="0"/>
              </a:spcBef>
              <a:buNone/>
            </a:pPr>
            <a:endParaRPr lang="en-US" u="none" strike="noStrike" baseline="0" dirty="0">
              <a:solidFill>
                <a:schemeClr val="accent6">
                  <a:lumMod val="50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914400" indent="-457200" algn="l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Secure the Industry Leaders of the Future</a:t>
            </a:r>
          </a:p>
          <a:p>
            <a:pPr marL="457200" indent="0" algn="l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solidFill>
                <a:schemeClr val="accent6">
                  <a:lumMod val="50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914400" indent="-457200" algn="l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Provide Solutions to Operational Challenges</a:t>
            </a:r>
          </a:p>
          <a:p>
            <a:pPr marL="457200" indent="0" algn="l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solidFill>
                <a:schemeClr val="accent6">
                  <a:lumMod val="50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914400" indent="-457200" algn="l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Support Technology Adoption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C0EEF3-8607-0035-2C4D-AC52DF19E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Discussion Draft -- Status Update September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506C22-66BA-C076-69AF-63E1B8FA7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02115-2F03-40D9-A074-36BF62FF4169}" type="slidenum">
              <a:rPr lang="en-US" smtClean="0"/>
              <a:t>9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7393ED0-5C5A-262B-C166-548F850222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80154" y="4892675"/>
            <a:ext cx="1943100" cy="1828800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4272726-1E46-639F-2CD4-76267BAFDD52}"/>
              </a:ext>
            </a:extLst>
          </p:cNvPr>
          <p:cNvCxnSpPr>
            <a:cxnSpLocks/>
          </p:cNvCxnSpPr>
          <p:nvPr/>
        </p:nvCxnSpPr>
        <p:spPr>
          <a:xfrm>
            <a:off x="587829" y="6106885"/>
            <a:ext cx="9111342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48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eme1">
  <a:themeElements>
    <a:clrScheme name="00. Sodexo">
      <a:dk1>
        <a:sysClr val="windowText" lastClr="000000"/>
      </a:dk1>
      <a:lt1>
        <a:sysClr val="window" lastClr="FFFFFF"/>
      </a:lt1>
      <a:dk2>
        <a:srgbClr val="2A295C"/>
      </a:dk2>
      <a:lt2>
        <a:srgbClr val="EE0000"/>
      </a:lt2>
      <a:accent1>
        <a:srgbClr val="25359C"/>
      </a:accent1>
      <a:accent2>
        <a:srgbClr val="199CDA"/>
      </a:accent2>
      <a:accent3>
        <a:srgbClr val="34A866"/>
      </a:accent3>
      <a:accent4>
        <a:srgbClr val="228085"/>
      </a:accent4>
      <a:accent5>
        <a:srgbClr val="915FC8"/>
      </a:accent5>
      <a:accent6>
        <a:srgbClr val="DA558C"/>
      </a:accent6>
      <a:hlink>
        <a:srgbClr val="199CDA"/>
      </a:hlink>
      <a:folHlink>
        <a:srgbClr val="2A295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220210 PPT_Template_EN_Final4" id="{696E69CC-557A-4A5D-A7EE-14BAD288C655}" vid="{D504DE38-3725-4BA9-AF98-844D57126A07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d5b97895-2bdf-4a58-8bba-d7251261bd13}" enabled="1" method="Standard" siteId="{932a384c-4b5a-4ed1-8519-bc4e5e14e575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4108</TotalTime>
  <Words>586</Words>
  <Application>Microsoft Office PowerPoint</Application>
  <PresentationFormat>Widescreen</PresentationFormat>
  <Paragraphs>185</Paragraphs>
  <Slides>16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Lora</vt:lpstr>
      <vt:lpstr>Source Sans Pro</vt:lpstr>
      <vt:lpstr>Office Theme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We Are Hearing: Industry Operations</vt:lpstr>
      <vt:lpstr>What We Are Hearing: Product</vt:lpstr>
      <vt:lpstr>What We Are Hearing: Workforce</vt:lpstr>
      <vt:lpstr>What We Are Hearing: Association</vt:lpstr>
      <vt:lpstr>What We Are Hearing: Industry Promotions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Deborah Malone</dc:creator>
  <cp:lastModifiedBy>Jeannette Munroe</cp:lastModifiedBy>
  <cp:revision>88</cp:revision>
  <cp:lastPrinted>2024-12-04T15:40:18Z</cp:lastPrinted>
  <dcterms:created xsi:type="dcterms:W3CDTF">2024-07-08T16:17:04Z</dcterms:created>
  <dcterms:modified xsi:type="dcterms:W3CDTF">2025-02-06T19:32:02Z</dcterms:modified>
</cp:coreProperties>
</file>