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xml" ContentType="application/vnd.openxmlformats-officedocument.drawingml.chart+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17" r:id="rId2"/>
    <p:sldMasterId id="2147483719" r:id="rId3"/>
    <p:sldMasterId id="2147483721" r:id="rId4"/>
    <p:sldMasterId id="2147483767" r:id="rId5"/>
  </p:sldMasterIdLst>
  <p:notesMasterIdLst>
    <p:notesMasterId r:id="rId66"/>
  </p:notesMasterIdLst>
  <p:handoutMasterIdLst>
    <p:handoutMasterId r:id="rId67"/>
  </p:handoutMasterIdLst>
  <p:sldIdLst>
    <p:sldId id="401" r:id="rId6"/>
    <p:sldId id="802" r:id="rId7"/>
    <p:sldId id="990" r:id="rId8"/>
    <p:sldId id="991" r:id="rId9"/>
    <p:sldId id="1000" r:id="rId10"/>
    <p:sldId id="992" r:id="rId11"/>
    <p:sldId id="993" r:id="rId12"/>
    <p:sldId id="996" r:id="rId13"/>
    <p:sldId id="1047" r:id="rId14"/>
    <p:sldId id="995" r:id="rId15"/>
    <p:sldId id="978" r:id="rId16"/>
    <p:sldId id="984" r:id="rId17"/>
    <p:sldId id="1005" r:id="rId18"/>
    <p:sldId id="1006" r:id="rId19"/>
    <p:sldId id="1012" r:id="rId20"/>
    <p:sldId id="998" r:id="rId21"/>
    <p:sldId id="1055" r:id="rId22"/>
    <p:sldId id="1002" r:id="rId23"/>
    <p:sldId id="1003" r:id="rId24"/>
    <p:sldId id="1007" r:id="rId25"/>
    <p:sldId id="1041" r:id="rId26"/>
    <p:sldId id="1048" r:id="rId27"/>
    <p:sldId id="1049" r:id="rId28"/>
    <p:sldId id="1050" r:id="rId29"/>
    <p:sldId id="1058" r:id="rId30"/>
    <p:sldId id="1014" r:id="rId31"/>
    <p:sldId id="1016" r:id="rId32"/>
    <p:sldId id="1017" r:id="rId33"/>
    <p:sldId id="1051" r:id="rId34"/>
    <p:sldId id="1042" r:id="rId35"/>
    <p:sldId id="972" r:id="rId36"/>
    <p:sldId id="973" r:id="rId37"/>
    <p:sldId id="1052" r:id="rId38"/>
    <p:sldId id="1021" r:id="rId39"/>
    <p:sldId id="1054" r:id="rId40"/>
    <p:sldId id="1008" r:id="rId41"/>
    <p:sldId id="1009" r:id="rId42"/>
    <p:sldId id="1010" r:id="rId43"/>
    <p:sldId id="1011" r:id="rId44"/>
    <p:sldId id="425" r:id="rId45"/>
    <p:sldId id="1046" r:id="rId46"/>
    <p:sldId id="997" r:id="rId47"/>
    <p:sldId id="986" r:id="rId48"/>
    <p:sldId id="1018" r:id="rId49"/>
    <p:sldId id="890" r:id="rId50"/>
    <p:sldId id="911" r:id="rId51"/>
    <p:sldId id="932" r:id="rId52"/>
    <p:sldId id="933" r:id="rId53"/>
    <p:sldId id="953" r:id="rId54"/>
    <p:sldId id="956" r:id="rId55"/>
    <p:sldId id="957" r:id="rId56"/>
    <p:sldId id="1043" r:id="rId57"/>
    <p:sldId id="934" r:id="rId58"/>
    <p:sldId id="1001" r:id="rId59"/>
    <p:sldId id="935" r:id="rId60"/>
    <p:sldId id="982" r:id="rId61"/>
    <p:sldId id="989" r:id="rId62"/>
    <p:sldId id="1056" r:id="rId63"/>
    <p:sldId id="954" r:id="rId64"/>
    <p:sldId id="803" r:id="rId65"/>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66FF33"/>
    <a:srgbClr val="6AE4FC"/>
    <a:srgbClr val="FFFF99"/>
    <a:srgbClr val="065160"/>
    <a:srgbClr val="F9FBFD"/>
    <a:srgbClr val="FED3D0"/>
    <a:srgbClr val="FDB5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843" autoAdjust="0"/>
    <p:restoredTop sz="58683" autoAdjust="0"/>
  </p:normalViewPr>
  <p:slideViewPr>
    <p:cSldViewPr snapToGrid="0">
      <p:cViewPr varScale="1">
        <p:scale>
          <a:sx n="63" d="100"/>
          <a:sy n="63" d="100"/>
        </p:scale>
        <p:origin x="2670" y="66"/>
      </p:cViewPr>
      <p:guideLst>
        <p:guide orient="horz" pos="2160"/>
        <p:guide pos="2880"/>
      </p:guideLst>
    </p:cSldViewPr>
  </p:slideViewPr>
  <p:notesTextViewPr>
    <p:cViewPr>
      <p:scale>
        <a:sx n="100" d="100"/>
        <a:sy n="100" d="100"/>
      </p:scale>
      <p:origin x="0" y="0"/>
    </p:cViewPr>
  </p:notesTextViewPr>
  <p:sorterViewPr>
    <p:cViewPr>
      <p:scale>
        <a:sx n="180" d="100"/>
        <a:sy n="180" d="100"/>
      </p:scale>
      <p:origin x="0" y="-13482"/>
    </p:cViewPr>
  </p:sorterViewPr>
  <p:notesViewPr>
    <p:cSldViewPr snapToGrid="0">
      <p:cViewPr varScale="1">
        <p:scale>
          <a:sx n="79" d="100"/>
          <a:sy n="79" d="100"/>
        </p:scale>
        <p:origin x="3912" y="11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olin%20Lobo\Desktop\Companion%20strength%20data.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Companion Strength Test Data</a:t>
            </a:r>
          </a:p>
        </c:rich>
      </c:tx>
      <c:overlay val="0"/>
    </c:title>
    <c:autoTitleDeleted val="0"/>
    <c:plotArea>
      <c:layout>
        <c:manualLayout>
          <c:layoutTarget val="inner"/>
          <c:xMode val="edge"/>
          <c:yMode val="edge"/>
          <c:x val="0.11599075862850547"/>
          <c:y val="9.2501871256492757E-2"/>
          <c:w val="0.83484360450192263"/>
          <c:h val="0.74188150753000848"/>
        </c:manualLayout>
      </c:layout>
      <c:scatterChart>
        <c:scatterStyle val="lineMarker"/>
        <c:varyColors val="0"/>
        <c:ser>
          <c:idx val="0"/>
          <c:order val="0"/>
          <c:tx>
            <c:strRef>
              <c:f>Chart!$B$1</c:f>
              <c:strCache>
                <c:ptCount val="1"/>
                <c:pt idx="0">
                  <c:v>Test Lab</c:v>
                </c:pt>
              </c:strCache>
            </c:strRef>
          </c:tx>
          <c:spPr>
            <a:ln w="28575">
              <a:noFill/>
            </a:ln>
          </c:spPr>
          <c:marker>
            <c:symbol val="diamond"/>
            <c:size val="11"/>
            <c:spPr>
              <a:solidFill>
                <a:srgbClr val="0070C0"/>
              </a:solidFill>
              <a:ln>
                <a:noFill/>
              </a:ln>
            </c:spPr>
          </c:marker>
          <c:xVal>
            <c:numRef>
              <c:f>Chart!$A$2:$A$31</c:f>
              <c:numCache>
                <c:formatCode>m/d/yyyy</c:formatCode>
                <c:ptCount val="30"/>
                <c:pt idx="0">
                  <c:v>41393</c:v>
                </c:pt>
                <c:pt idx="1">
                  <c:v>41393</c:v>
                </c:pt>
                <c:pt idx="2">
                  <c:v>41393</c:v>
                </c:pt>
                <c:pt idx="3">
                  <c:v>41393</c:v>
                </c:pt>
                <c:pt idx="4">
                  <c:v>41393</c:v>
                </c:pt>
                <c:pt idx="5">
                  <c:v>41395</c:v>
                </c:pt>
                <c:pt idx="6">
                  <c:v>41395</c:v>
                </c:pt>
                <c:pt idx="7">
                  <c:v>41403</c:v>
                </c:pt>
                <c:pt idx="8">
                  <c:v>41403</c:v>
                </c:pt>
                <c:pt idx="9">
                  <c:v>41407</c:v>
                </c:pt>
                <c:pt idx="10">
                  <c:v>41407</c:v>
                </c:pt>
                <c:pt idx="11">
                  <c:v>41409</c:v>
                </c:pt>
                <c:pt idx="12">
                  <c:v>41409</c:v>
                </c:pt>
                <c:pt idx="13">
                  <c:v>41409</c:v>
                </c:pt>
                <c:pt idx="14">
                  <c:v>41409</c:v>
                </c:pt>
                <c:pt idx="15">
                  <c:v>41409</c:v>
                </c:pt>
                <c:pt idx="16">
                  <c:v>41410</c:v>
                </c:pt>
                <c:pt idx="17">
                  <c:v>41410</c:v>
                </c:pt>
                <c:pt idx="18">
                  <c:v>41417</c:v>
                </c:pt>
                <c:pt idx="19">
                  <c:v>41417</c:v>
                </c:pt>
                <c:pt idx="20">
                  <c:v>41417</c:v>
                </c:pt>
                <c:pt idx="21">
                  <c:v>41417</c:v>
                </c:pt>
                <c:pt idx="22">
                  <c:v>41417</c:v>
                </c:pt>
                <c:pt idx="23">
                  <c:v>41417</c:v>
                </c:pt>
                <c:pt idx="24">
                  <c:v>41417</c:v>
                </c:pt>
                <c:pt idx="25">
                  <c:v>41424</c:v>
                </c:pt>
                <c:pt idx="26">
                  <c:v>41428</c:v>
                </c:pt>
                <c:pt idx="27">
                  <c:v>41428</c:v>
                </c:pt>
                <c:pt idx="28">
                  <c:v>41428</c:v>
                </c:pt>
                <c:pt idx="29">
                  <c:v>41428</c:v>
                </c:pt>
              </c:numCache>
            </c:numRef>
          </c:xVal>
          <c:yVal>
            <c:numRef>
              <c:f>Chart!$B$2:$B$31</c:f>
              <c:numCache>
                <c:formatCode>General</c:formatCode>
                <c:ptCount val="30"/>
                <c:pt idx="0">
                  <c:v>6405</c:v>
                </c:pt>
                <c:pt idx="1">
                  <c:v>5010</c:v>
                </c:pt>
                <c:pt idx="2">
                  <c:v>5330</c:v>
                </c:pt>
                <c:pt idx="3">
                  <c:v>5010</c:v>
                </c:pt>
                <c:pt idx="4">
                  <c:v>4830</c:v>
                </c:pt>
                <c:pt idx="5">
                  <c:v>5850</c:v>
                </c:pt>
                <c:pt idx="6">
                  <c:v>5590</c:v>
                </c:pt>
                <c:pt idx="7">
                  <c:v>4930</c:v>
                </c:pt>
                <c:pt idx="8">
                  <c:v>5210</c:v>
                </c:pt>
                <c:pt idx="9">
                  <c:v>4930</c:v>
                </c:pt>
                <c:pt idx="10">
                  <c:v>4870</c:v>
                </c:pt>
                <c:pt idx="11">
                  <c:v>4970</c:v>
                </c:pt>
                <c:pt idx="12">
                  <c:v>4380</c:v>
                </c:pt>
                <c:pt idx="13">
                  <c:v>4530</c:v>
                </c:pt>
                <c:pt idx="14">
                  <c:v>4435</c:v>
                </c:pt>
                <c:pt idx="15">
                  <c:v>4180</c:v>
                </c:pt>
                <c:pt idx="16">
                  <c:v>5250</c:v>
                </c:pt>
                <c:pt idx="17">
                  <c:v>4300</c:v>
                </c:pt>
                <c:pt idx="18">
                  <c:v>5410</c:v>
                </c:pt>
                <c:pt idx="19">
                  <c:v>4950</c:v>
                </c:pt>
                <c:pt idx="20">
                  <c:v>5130</c:v>
                </c:pt>
                <c:pt idx="21">
                  <c:v>4750</c:v>
                </c:pt>
                <c:pt idx="22">
                  <c:v>4910</c:v>
                </c:pt>
                <c:pt idx="23">
                  <c:v>5150</c:v>
                </c:pt>
                <c:pt idx="24">
                  <c:v>5270</c:v>
                </c:pt>
                <c:pt idx="25">
                  <c:v>4140</c:v>
                </c:pt>
                <c:pt idx="26">
                  <c:v>4970</c:v>
                </c:pt>
                <c:pt idx="27">
                  <c:v>5230</c:v>
                </c:pt>
                <c:pt idx="28">
                  <c:v>5305</c:v>
                </c:pt>
                <c:pt idx="29">
                  <c:v>4990</c:v>
                </c:pt>
              </c:numCache>
            </c:numRef>
          </c:yVal>
          <c:smooth val="0"/>
          <c:extLst>
            <c:ext xmlns:c16="http://schemas.microsoft.com/office/drawing/2014/chart" uri="{C3380CC4-5D6E-409C-BE32-E72D297353CC}">
              <c16:uniqueId val="{00000000-B40F-49AB-9AEE-E795A80C6EF5}"/>
            </c:ext>
          </c:extLst>
        </c:ser>
        <c:ser>
          <c:idx val="2"/>
          <c:order val="1"/>
          <c:tx>
            <c:strRef>
              <c:f>Chart!$F$1</c:f>
              <c:strCache>
                <c:ptCount val="1"/>
                <c:pt idx="0">
                  <c:v>Company</c:v>
                </c:pt>
              </c:strCache>
            </c:strRef>
          </c:tx>
          <c:spPr>
            <a:ln w="28575">
              <a:noFill/>
            </a:ln>
          </c:spPr>
          <c:marker>
            <c:symbol val="square"/>
            <c:size val="10"/>
            <c:spPr>
              <a:solidFill>
                <a:srgbClr val="C00000"/>
              </a:solidFill>
            </c:spPr>
          </c:marker>
          <c:xVal>
            <c:numRef>
              <c:f>Chart!$E$2:$E$31</c:f>
              <c:numCache>
                <c:formatCode>m/d/yyyy</c:formatCode>
                <c:ptCount val="30"/>
                <c:pt idx="0">
                  <c:v>41374</c:v>
                </c:pt>
                <c:pt idx="1">
                  <c:v>41380</c:v>
                </c:pt>
                <c:pt idx="2">
                  <c:v>41382</c:v>
                </c:pt>
                <c:pt idx="3">
                  <c:v>41388</c:v>
                </c:pt>
                <c:pt idx="4">
                  <c:v>41393</c:v>
                </c:pt>
                <c:pt idx="5">
                  <c:v>41393</c:v>
                </c:pt>
                <c:pt idx="6">
                  <c:v>41395</c:v>
                </c:pt>
                <c:pt idx="7">
                  <c:v>41407</c:v>
                </c:pt>
                <c:pt idx="8">
                  <c:v>41409</c:v>
                </c:pt>
                <c:pt idx="9">
                  <c:v>41409</c:v>
                </c:pt>
                <c:pt idx="10">
                  <c:v>41410</c:v>
                </c:pt>
                <c:pt idx="11">
                  <c:v>41415</c:v>
                </c:pt>
                <c:pt idx="12">
                  <c:v>41417</c:v>
                </c:pt>
                <c:pt idx="13">
                  <c:v>41424</c:v>
                </c:pt>
                <c:pt idx="14">
                  <c:v>41428</c:v>
                </c:pt>
                <c:pt idx="15">
                  <c:v>41430</c:v>
                </c:pt>
                <c:pt idx="16">
                  <c:v>41431</c:v>
                </c:pt>
                <c:pt idx="17">
                  <c:v>41435</c:v>
                </c:pt>
                <c:pt idx="18">
                  <c:v>41436</c:v>
                </c:pt>
                <c:pt idx="19">
                  <c:v>41437</c:v>
                </c:pt>
                <c:pt idx="20">
                  <c:v>41442</c:v>
                </c:pt>
                <c:pt idx="21">
                  <c:v>41443</c:v>
                </c:pt>
                <c:pt idx="22">
                  <c:v>41449</c:v>
                </c:pt>
                <c:pt idx="23">
                  <c:v>41450</c:v>
                </c:pt>
                <c:pt idx="24">
                  <c:v>41451</c:v>
                </c:pt>
                <c:pt idx="25">
                  <c:v>41464</c:v>
                </c:pt>
                <c:pt idx="26">
                  <c:v>41470</c:v>
                </c:pt>
                <c:pt idx="27">
                  <c:v>41492</c:v>
                </c:pt>
                <c:pt idx="28">
                  <c:v>41506</c:v>
                </c:pt>
                <c:pt idx="29">
                  <c:v>41507</c:v>
                </c:pt>
              </c:numCache>
            </c:numRef>
          </c:xVal>
          <c:yVal>
            <c:numRef>
              <c:f>Chart!$F$2:$F$31</c:f>
              <c:numCache>
                <c:formatCode>General</c:formatCode>
                <c:ptCount val="30"/>
                <c:pt idx="0">
                  <c:v>6425</c:v>
                </c:pt>
                <c:pt idx="1">
                  <c:v>6460</c:v>
                </c:pt>
                <c:pt idx="3">
                  <c:v>6125</c:v>
                </c:pt>
                <c:pt idx="4">
                  <c:v>6595</c:v>
                </c:pt>
                <c:pt idx="5">
                  <c:v>7520</c:v>
                </c:pt>
                <c:pt idx="6">
                  <c:v>6860</c:v>
                </c:pt>
                <c:pt idx="7">
                  <c:v>6825</c:v>
                </c:pt>
                <c:pt idx="9">
                  <c:v>6405</c:v>
                </c:pt>
                <c:pt idx="10">
                  <c:v>7505</c:v>
                </c:pt>
                <c:pt idx="13">
                  <c:v>7065</c:v>
                </c:pt>
                <c:pt idx="15">
                  <c:v>6705</c:v>
                </c:pt>
                <c:pt idx="17">
                  <c:v>6050</c:v>
                </c:pt>
                <c:pt idx="18">
                  <c:v>6570</c:v>
                </c:pt>
                <c:pt idx="20">
                  <c:v>6255</c:v>
                </c:pt>
                <c:pt idx="22">
                  <c:v>6035</c:v>
                </c:pt>
                <c:pt idx="24">
                  <c:v>6330</c:v>
                </c:pt>
                <c:pt idx="25">
                  <c:v>6510</c:v>
                </c:pt>
                <c:pt idx="26">
                  <c:v>7015</c:v>
                </c:pt>
                <c:pt idx="27">
                  <c:v>6320</c:v>
                </c:pt>
                <c:pt idx="29">
                  <c:v>6260</c:v>
                </c:pt>
              </c:numCache>
            </c:numRef>
          </c:yVal>
          <c:smooth val="0"/>
          <c:extLst>
            <c:ext xmlns:c16="http://schemas.microsoft.com/office/drawing/2014/chart" uri="{C3380CC4-5D6E-409C-BE32-E72D297353CC}">
              <c16:uniqueId val="{00000001-B40F-49AB-9AEE-E795A80C6EF5}"/>
            </c:ext>
          </c:extLst>
        </c:ser>
        <c:ser>
          <c:idx val="1"/>
          <c:order val="2"/>
          <c:tx>
            <c:strRef>
              <c:f>Chart!$D$1</c:f>
              <c:strCache>
                <c:ptCount val="1"/>
                <c:pt idx="0">
                  <c:v>Lab Avg</c:v>
                </c:pt>
              </c:strCache>
            </c:strRef>
          </c:tx>
          <c:spPr>
            <a:ln w="38100">
              <a:solidFill>
                <a:srgbClr val="0070C0"/>
              </a:solidFill>
            </a:ln>
          </c:spPr>
          <c:marker>
            <c:symbol val="none"/>
          </c:marker>
          <c:xVal>
            <c:numRef>
              <c:f>Chart!$C$2:$C$3</c:f>
              <c:numCache>
                <c:formatCode>m/d/yyyy</c:formatCode>
                <c:ptCount val="2"/>
                <c:pt idx="0">
                  <c:v>41365</c:v>
                </c:pt>
                <c:pt idx="1">
                  <c:v>41456</c:v>
                </c:pt>
              </c:numCache>
            </c:numRef>
          </c:xVal>
          <c:yVal>
            <c:numRef>
              <c:f>Chart!$D$2:$D$3</c:f>
              <c:numCache>
                <c:formatCode>General</c:formatCode>
                <c:ptCount val="2"/>
                <c:pt idx="0">
                  <c:v>5007.1666666667188</c:v>
                </c:pt>
                <c:pt idx="1">
                  <c:v>5007.1666666667188</c:v>
                </c:pt>
              </c:numCache>
            </c:numRef>
          </c:yVal>
          <c:smooth val="0"/>
          <c:extLst>
            <c:ext xmlns:c16="http://schemas.microsoft.com/office/drawing/2014/chart" uri="{C3380CC4-5D6E-409C-BE32-E72D297353CC}">
              <c16:uniqueId val="{00000002-B40F-49AB-9AEE-E795A80C6EF5}"/>
            </c:ext>
          </c:extLst>
        </c:ser>
        <c:ser>
          <c:idx val="3"/>
          <c:order val="3"/>
          <c:tx>
            <c:strRef>
              <c:f>Chart!$H$1</c:f>
              <c:strCache>
                <c:ptCount val="1"/>
                <c:pt idx="0">
                  <c:v>Comp Avg</c:v>
                </c:pt>
              </c:strCache>
            </c:strRef>
          </c:tx>
          <c:spPr>
            <a:ln w="38100">
              <a:solidFill>
                <a:srgbClr val="C00000"/>
              </a:solidFill>
            </a:ln>
          </c:spPr>
          <c:marker>
            <c:symbol val="none"/>
          </c:marker>
          <c:xVal>
            <c:numRef>
              <c:f>Chart!$G$2:$G$3</c:f>
              <c:numCache>
                <c:formatCode>m/d/yyyy</c:formatCode>
                <c:ptCount val="2"/>
                <c:pt idx="0">
                  <c:v>41365</c:v>
                </c:pt>
                <c:pt idx="1">
                  <c:v>41518</c:v>
                </c:pt>
              </c:numCache>
            </c:numRef>
          </c:xVal>
          <c:yVal>
            <c:numRef>
              <c:f>Chart!$H$2:$H$3</c:f>
              <c:numCache>
                <c:formatCode>General</c:formatCode>
                <c:ptCount val="2"/>
                <c:pt idx="0">
                  <c:v>6591.75</c:v>
                </c:pt>
                <c:pt idx="1">
                  <c:v>6591.75</c:v>
                </c:pt>
              </c:numCache>
            </c:numRef>
          </c:yVal>
          <c:smooth val="0"/>
          <c:extLst>
            <c:ext xmlns:c16="http://schemas.microsoft.com/office/drawing/2014/chart" uri="{C3380CC4-5D6E-409C-BE32-E72D297353CC}">
              <c16:uniqueId val="{00000003-B40F-49AB-9AEE-E795A80C6EF5}"/>
            </c:ext>
          </c:extLst>
        </c:ser>
        <c:dLbls>
          <c:showLegendKey val="0"/>
          <c:showVal val="0"/>
          <c:showCatName val="0"/>
          <c:showSerName val="0"/>
          <c:showPercent val="0"/>
          <c:showBubbleSize val="0"/>
        </c:dLbls>
        <c:axId val="99517184"/>
        <c:axId val="99518720"/>
      </c:scatterChart>
      <c:valAx>
        <c:axId val="99517184"/>
        <c:scaling>
          <c:orientation val="minMax"/>
          <c:max val="41520"/>
          <c:min val="41360"/>
        </c:scaling>
        <c:delete val="0"/>
        <c:axPos val="b"/>
        <c:title>
          <c:tx>
            <c:rich>
              <a:bodyPr/>
              <a:lstStyle/>
              <a:p>
                <a:pPr>
                  <a:defRPr sz="1400"/>
                </a:pPr>
                <a:r>
                  <a:rPr lang="en-US" sz="1400"/>
                  <a:t>Date</a:t>
                </a:r>
              </a:p>
            </c:rich>
          </c:tx>
          <c:overlay val="0"/>
        </c:title>
        <c:numFmt formatCode="[$-409]mmm\-yy;@" sourceLinked="0"/>
        <c:majorTickMark val="out"/>
        <c:minorTickMark val="none"/>
        <c:tickLblPos val="nextTo"/>
        <c:txPr>
          <a:bodyPr/>
          <a:lstStyle/>
          <a:p>
            <a:pPr>
              <a:defRPr sz="1200"/>
            </a:pPr>
            <a:endParaRPr lang="en-US"/>
          </a:p>
        </c:txPr>
        <c:crossAx val="99518720"/>
        <c:crosses val="autoZero"/>
        <c:crossBetween val="midCat"/>
        <c:majorUnit val="30"/>
      </c:valAx>
      <c:valAx>
        <c:axId val="99518720"/>
        <c:scaling>
          <c:orientation val="minMax"/>
          <c:min val="3000"/>
        </c:scaling>
        <c:delete val="0"/>
        <c:axPos val="l"/>
        <c:majorGridlines>
          <c:spPr>
            <a:ln>
              <a:prstDash val="sysDot"/>
            </a:ln>
          </c:spPr>
        </c:majorGridlines>
        <c:title>
          <c:tx>
            <c:rich>
              <a:bodyPr rot="-5400000" vert="horz"/>
              <a:lstStyle/>
              <a:p>
                <a:pPr>
                  <a:defRPr sz="1400"/>
                </a:pPr>
                <a:r>
                  <a:rPr lang="en-US" sz="1400"/>
                  <a:t>Compressive Strength, psi</a:t>
                </a:r>
              </a:p>
            </c:rich>
          </c:tx>
          <c:layout>
            <c:manualLayout>
              <c:xMode val="edge"/>
              <c:yMode val="edge"/>
              <c:x val="9.9455572036015079E-3"/>
              <c:y val="0.27423591468542163"/>
            </c:manualLayout>
          </c:layout>
          <c:overlay val="0"/>
        </c:title>
        <c:numFmt formatCode="General" sourceLinked="1"/>
        <c:majorTickMark val="out"/>
        <c:minorTickMark val="none"/>
        <c:tickLblPos val="nextTo"/>
        <c:txPr>
          <a:bodyPr/>
          <a:lstStyle/>
          <a:p>
            <a:pPr>
              <a:defRPr sz="1200"/>
            </a:pPr>
            <a:endParaRPr lang="en-US"/>
          </a:p>
        </c:txPr>
        <c:crossAx val="99517184"/>
        <c:crosses val="autoZero"/>
        <c:crossBetween val="midCat"/>
        <c:majorUnit val="1000"/>
      </c:valAx>
      <c:spPr>
        <a:noFill/>
        <a:ln w="28575">
          <a:solidFill>
            <a:schemeClr val="tx1"/>
          </a:solidFill>
        </a:ln>
      </c:spPr>
    </c:plotArea>
    <c:legend>
      <c:legendPos val="r"/>
      <c:layout>
        <c:manualLayout>
          <c:xMode val="edge"/>
          <c:yMode val="edge"/>
          <c:x val="0.71042335924261957"/>
          <c:y val="0.49217613332314236"/>
          <c:w val="0.21395890100518891"/>
          <c:h val="0.29035700634508088"/>
        </c:manualLayout>
      </c:layout>
      <c:overlay val="0"/>
      <c:spPr>
        <a:solidFill>
          <a:schemeClr val="bg1">
            <a:alpha val="58000"/>
          </a:schemeClr>
        </a:solidFill>
        <a:ln>
          <a:solidFill>
            <a:schemeClr val="tx1">
              <a:alpha val="70000"/>
            </a:schemeClr>
          </a:solidFill>
        </a:ln>
      </c:spPr>
      <c:txPr>
        <a:bodyPr/>
        <a:lstStyle/>
        <a:p>
          <a:pPr>
            <a:defRPr sz="1400"/>
          </a:pPr>
          <a:endParaRPr lang="en-US"/>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6.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25" name="Rectangle 5"/>
          <p:cNvSpPr>
            <a:spLocks noGrp="1" noChangeArrowheads="1"/>
          </p:cNvSpPr>
          <p:nvPr>
            <p:ph type="sldNum" sz="quarter" idx="3"/>
          </p:nvPr>
        </p:nvSpPr>
        <p:spPr bwMode="auto">
          <a:xfrm>
            <a:off x="4142851" y="9118621"/>
            <a:ext cx="3170729" cy="480954"/>
          </a:xfrm>
          <a:prstGeom prst="rect">
            <a:avLst/>
          </a:prstGeom>
          <a:noFill/>
          <a:ln w="9525">
            <a:noFill/>
            <a:miter lim="800000"/>
            <a:headEnd/>
            <a:tailEnd/>
          </a:ln>
          <a:effectLst/>
        </p:spPr>
        <p:txBody>
          <a:bodyPr vert="horz" wrap="square" lIns="96872" tIns="48436" rIns="96872" bIns="48436" numCol="1" anchor="b" anchorCtr="0" compatLnSpc="1">
            <a:prstTxWarp prst="textNoShape">
              <a:avLst/>
            </a:prstTxWarp>
          </a:bodyPr>
          <a:lstStyle>
            <a:lvl1pPr algn="r" defTabSz="968778">
              <a:defRPr sz="1200"/>
            </a:lvl1pPr>
          </a:lstStyle>
          <a:p>
            <a:fld id="{F580E9AC-2075-48B6-92C5-E2DA7CAD64DF}" type="slidenum">
              <a:rPr lang="en-US"/>
              <a:pPr/>
              <a:t>‹#›</a:t>
            </a:fld>
            <a:endParaRPr lang="en-US"/>
          </a:p>
        </p:txBody>
      </p:sp>
      <p:pic>
        <p:nvPicPr>
          <p:cNvPr id="117762" name="Picture 2" descr="C:\Documents and Settings\Kbean\My Documents\My Pictures\NRMCA Logo (acronym green).jpg"/>
          <p:cNvPicPr>
            <a:picLocks noChangeAspect="1" noChangeArrowheads="1"/>
          </p:cNvPicPr>
          <p:nvPr/>
        </p:nvPicPr>
        <p:blipFill>
          <a:blip r:embed="rId2" cstate="print"/>
          <a:srcRect/>
          <a:stretch>
            <a:fillRect/>
          </a:stretch>
        </p:blipFill>
        <p:spPr bwMode="auto">
          <a:xfrm>
            <a:off x="0" y="0"/>
            <a:ext cx="989045" cy="859842"/>
          </a:xfrm>
          <a:prstGeom prst="rect">
            <a:avLst/>
          </a:prstGeom>
          <a:noFill/>
        </p:spPr>
      </p:pic>
    </p:spTree>
    <p:extLst>
      <p:ext uri="{BB962C8B-B14F-4D97-AF65-F5344CB8AC3E}">
        <p14:creationId xmlns:p14="http://schemas.microsoft.com/office/powerpoint/2010/main" val="33627709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2562" name="Rectangle 2"/>
          <p:cNvSpPr>
            <a:spLocks noGrp="1" noChangeArrowheads="1"/>
          </p:cNvSpPr>
          <p:nvPr>
            <p:ph type="hdr" sz="quarter"/>
          </p:nvPr>
        </p:nvSpPr>
        <p:spPr bwMode="auto">
          <a:xfrm>
            <a:off x="0" y="0"/>
            <a:ext cx="3169110" cy="480954"/>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lvl1pPr defTabSz="968778">
              <a:defRPr sz="1200"/>
            </a:lvl1pPr>
          </a:lstStyle>
          <a:p>
            <a:endParaRPr lang="en-US"/>
          </a:p>
        </p:txBody>
      </p:sp>
      <p:sp>
        <p:nvSpPr>
          <p:cNvPr id="322563" name="Rectangle 3"/>
          <p:cNvSpPr>
            <a:spLocks noGrp="1" noChangeArrowheads="1"/>
          </p:cNvSpPr>
          <p:nvPr>
            <p:ph type="dt" idx="1"/>
          </p:nvPr>
        </p:nvSpPr>
        <p:spPr bwMode="auto">
          <a:xfrm>
            <a:off x="4142851" y="0"/>
            <a:ext cx="3170729" cy="480954"/>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lvl1pPr algn="r" defTabSz="968778">
              <a:defRPr sz="1200"/>
            </a:lvl1pPr>
          </a:lstStyle>
          <a:p>
            <a:fld id="{1EF7453E-B2EB-4409-938A-E7872DA85DBE}" type="datetime6">
              <a:rPr lang="en-US" smtClean="0"/>
              <a:t>April 24</a:t>
            </a:fld>
            <a:endParaRPr lang="en-US" dirty="0"/>
          </a:p>
        </p:txBody>
      </p:sp>
      <p:sp>
        <p:nvSpPr>
          <p:cNvPr id="322564"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ffectLst/>
        </p:spPr>
      </p:sp>
      <p:sp>
        <p:nvSpPr>
          <p:cNvPr id="322565" name="Rectangle 5"/>
          <p:cNvSpPr>
            <a:spLocks noGrp="1" noChangeArrowheads="1"/>
          </p:cNvSpPr>
          <p:nvPr>
            <p:ph type="body" sz="quarter" idx="3"/>
          </p:nvPr>
        </p:nvSpPr>
        <p:spPr bwMode="auto">
          <a:xfrm>
            <a:off x="730710" y="4560936"/>
            <a:ext cx="5852160" cy="4320458"/>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2566" name="Rectangle 6"/>
          <p:cNvSpPr>
            <a:spLocks noGrp="1" noChangeArrowheads="1"/>
          </p:cNvSpPr>
          <p:nvPr>
            <p:ph type="ftr" sz="quarter" idx="4"/>
          </p:nvPr>
        </p:nvSpPr>
        <p:spPr bwMode="auto">
          <a:xfrm>
            <a:off x="0" y="9118621"/>
            <a:ext cx="3169110" cy="480954"/>
          </a:xfrm>
          <a:prstGeom prst="rect">
            <a:avLst/>
          </a:prstGeom>
          <a:noFill/>
          <a:ln w="9525">
            <a:noFill/>
            <a:miter lim="800000"/>
            <a:headEnd/>
            <a:tailEnd/>
          </a:ln>
          <a:effectLst/>
        </p:spPr>
        <p:txBody>
          <a:bodyPr vert="horz" wrap="square" lIns="96872" tIns="48436" rIns="96872" bIns="48436" numCol="1" anchor="b" anchorCtr="0" compatLnSpc="1">
            <a:prstTxWarp prst="textNoShape">
              <a:avLst/>
            </a:prstTxWarp>
          </a:bodyPr>
          <a:lstStyle>
            <a:lvl1pPr defTabSz="968778">
              <a:defRPr sz="1200"/>
            </a:lvl1pPr>
          </a:lstStyle>
          <a:p>
            <a:endParaRPr lang="en-US" dirty="0"/>
          </a:p>
        </p:txBody>
      </p:sp>
      <p:sp>
        <p:nvSpPr>
          <p:cNvPr id="322567" name="Rectangle 7"/>
          <p:cNvSpPr>
            <a:spLocks noGrp="1" noChangeArrowheads="1"/>
          </p:cNvSpPr>
          <p:nvPr>
            <p:ph type="sldNum" sz="quarter" idx="5"/>
          </p:nvPr>
        </p:nvSpPr>
        <p:spPr bwMode="auto">
          <a:xfrm>
            <a:off x="4142851" y="9118621"/>
            <a:ext cx="3170729" cy="480954"/>
          </a:xfrm>
          <a:prstGeom prst="rect">
            <a:avLst/>
          </a:prstGeom>
          <a:noFill/>
          <a:ln w="9525">
            <a:noFill/>
            <a:miter lim="800000"/>
            <a:headEnd/>
            <a:tailEnd/>
          </a:ln>
          <a:effectLst/>
        </p:spPr>
        <p:txBody>
          <a:bodyPr vert="horz" wrap="square" lIns="96872" tIns="48436" rIns="96872" bIns="48436" numCol="1" anchor="b" anchorCtr="0" compatLnSpc="1">
            <a:prstTxWarp prst="textNoShape">
              <a:avLst/>
            </a:prstTxWarp>
          </a:bodyPr>
          <a:lstStyle>
            <a:lvl1pPr algn="r" defTabSz="968778">
              <a:defRPr sz="1200"/>
            </a:lvl1pPr>
          </a:lstStyle>
          <a:p>
            <a:fld id="{C183FA14-3CA6-4E8E-805A-37954AF35BC5}" type="slidenum">
              <a:rPr lang="en-US"/>
              <a:pPr/>
              <a:t>‹#›</a:t>
            </a:fld>
            <a:endParaRPr lang="en-US"/>
          </a:p>
        </p:txBody>
      </p:sp>
    </p:spTree>
    <p:extLst>
      <p:ext uri="{BB962C8B-B14F-4D97-AF65-F5344CB8AC3E}">
        <p14:creationId xmlns:p14="http://schemas.microsoft.com/office/powerpoint/2010/main" val="734926831"/>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protect-us.mimecast.com/s/BPL5C0RpGJhvp89fwheWF?domain=eng.auburn.edu"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DAD45CDA-56B0-4278-8C2B-3FCCCE76B069}" type="slidenum">
              <a:rPr lang="en-US"/>
              <a:pPr/>
              <a:t>1</a:t>
            </a:fld>
            <a:endParaRPr lang="en-US"/>
          </a:p>
        </p:txBody>
      </p:sp>
      <p:sp>
        <p:nvSpPr>
          <p:cNvPr id="739330" name="Rectangle 2"/>
          <p:cNvSpPr>
            <a:spLocks noGrp="1" noRot="1" noChangeAspect="1" noChangeArrowheads="1" noTextEdit="1"/>
          </p:cNvSpPr>
          <p:nvPr>
            <p:ph type="sldImg"/>
          </p:nvPr>
        </p:nvSpPr>
        <p:spPr>
          <a:xfrm>
            <a:off x="1255713" y="719138"/>
            <a:ext cx="4802187" cy="3602037"/>
          </a:xfrm>
          <a:ln/>
        </p:spPr>
      </p:sp>
      <p:sp>
        <p:nvSpPr>
          <p:cNvPr id="7393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summarizes the requirements for testing agencies. </a:t>
            </a:r>
          </a:p>
          <a:p>
            <a:r>
              <a:rPr lang="en-US" dirty="0"/>
              <a:t>Conform to ASTM C1077</a:t>
            </a:r>
            <a:r>
              <a:rPr lang="en-US" baseline="0" dirty="0"/>
              <a:t> – the labs may need to be accredited – which requires inspection and documentation of corrective action of deficiencies resulting from the inspection. </a:t>
            </a:r>
          </a:p>
          <a:p>
            <a:r>
              <a:rPr lang="en-US" baseline="0" dirty="0"/>
              <a:t>Technicians in the field and lab have to be certified. </a:t>
            </a:r>
          </a:p>
          <a:p>
            <a:r>
              <a:rPr lang="en-US" baseline="0" dirty="0"/>
              <a:t>Tests should be performed in accordance with the standards. </a:t>
            </a:r>
          </a:p>
          <a:p>
            <a:r>
              <a:rPr lang="en-US" baseline="0" dirty="0"/>
              <a:t>It is also important that all test reports be distributed to all parties that are impacted in a timely manner. Only if the producer is provided with all test results can he take action to avoid failing test results.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3" name="Rectangle 7"/>
          <p:cNvSpPr>
            <a:spLocks noGrp="1" noChangeArrowheads="1"/>
          </p:cNvSpPr>
          <p:nvPr>
            <p:ph type="sldNum" sz="quarter" idx="5"/>
          </p:nvPr>
        </p:nvSpPr>
        <p:spPr>
          <a:xfrm>
            <a:off x="4142851" y="9118621"/>
            <a:ext cx="3170729" cy="480954"/>
          </a:xfrm>
          <a:prstGeom prst="rect">
            <a:avLst/>
          </a:prstGeom>
          <a:noFill/>
        </p:spPr>
        <p:txBody>
          <a:bodyPr/>
          <a:lstStyle/>
          <a:p>
            <a:fld id="{307A5E3A-0EF7-4D84-92A2-0BEE6A043E22}" type="slidenum">
              <a:rPr lang="en-US" smtClean="0">
                <a:cs typeface="Arial" pitchFamily="34" charset="0"/>
              </a:rPr>
              <a:pPr/>
              <a:t>11</a:t>
            </a:fld>
            <a:endParaRPr lang="en-US">
              <a:cs typeface="Arial" pitchFamily="34" charset="0"/>
            </a:endParaRPr>
          </a:p>
        </p:txBody>
      </p:sp>
      <p:sp>
        <p:nvSpPr>
          <p:cNvPr id="160774" name="Rectangle 2"/>
          <p:cNvSpPr>
            <a:spLocks noGrp="1" noRot="1" noChangeAspect="1" noChangeArrowheads="1" noTextEdit="1"/>
          </p:cNvSpPr>
          <p:nvPr>
            <p:ph type="sldImg"/>
          </p:nvPr>
        </p:nvSpPr>
        <p:spPr>
          <a:ln/>
        </p:spPr>
      </p:sp>
      <p:sp>
        <p:nvSpPr>
          <p:cNvPr id="160775" name="Rectangle 3"/>
          <p:cNvSpPr>
            <a:spLocks noGrp="1" noChangeArrowheads="1"/>
          </p:cNvSpPr>
          <p:nvPr>
            <p:ph type="body" idx="1"/>
          </p:nvPr>
        </p:nvSpPr>
        <p:spPr>
          <a:noFill/>
          <a:ln/>
        </p:spPr>
        <p:txBody>
          <a:bodyPr/>
          <a:lstStyle/>
          <a:p>
            <a:pPr algn="just"/>
            <a:br>
              <a:rPr lang="en-US" dirty="0">
                <a:latin typeface="CG Times"/>
                <a:cs typeface="Times New Roman" pitchFamily="18" charset="0"/>
              </a:rPr>
            </a:br>
            <a:r>
              <a:rPr lang="en-US" dirty="0"/>
              <a:t>A laboratory testing concrete in accordance with ASTM C1077 must maintain a written Quality System. This internal quality assurance system requires laboratories to maintain and calibrate equipment on a regularly scheduled basis. The lab must have a system in place to address technical complaints.  The laboratory must participate in a proficiency testing program such as CCRL Concrete Proficiency Sample Program or the AMRL Aggregate Proficiency Sample Program.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comprehensive paper by Richardson</a:t>
            </a:r>
            <a:r>
              <a:rPr lang="en-US" baseline="0" dirty="0"/>
              <a:t> quantifies various factors that will negatively impact the strength test results of concrete specimens – both for procedures in the laboratory and the field. All these factors are cumulative. This paper is available from the NRMCA.</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a:t>
            </a:r>
            <a:r>
              <a:rPr lang="en-US" baseline="0" dirty="0"/>
              <a:t> is a summary of observations from Luke Snell on more common violations on specimen preparation and care at the jobsite – and the impact on strength reduction. Initial curing can amount to up to 30% reduction in strength  by his assessment.</a:t>
            </a:r>
            <a:endParaRPr lang="en-US" dirty="0"/>
          </a:p>
        </p:txBody>
      </p:sp>
      <p:sp>
        <p:nvSpPr>
          <p:cNvPr id="7" name="Slide Number Placeholder 6"/>
          <p:cNvSpPr>
            <a:spLocks noGrp="1"/>
          </p:cNvSpPr>
          <p:nvPr>
            <p:ph type="sldNum" sz="quarter" idx="13"/>
          </p:nvPr>
        </p:nvSpPr>
        <p:spPr>
          <a:xfrm>
            <a:off x="4142851" y="9118621"/>
            <a:ext cx="3170729" cy="480954"/>
          </a:xfrm>
          <a:prstGeom prst="rect">
            <a:avLst/>
          </a:prstGeom>
        </p:spPr>
        <p:txBody>
          <a:bodyPr/>
          <a:lstStyle/>
          <a:p>
            <a:pPr>
              <a:defRPr/>
            </a:pPr>
            <a:fld id="{E6AB7A0B-A242-47FB-A2B6-DFD843F7E9D3}"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These are some images</a:t>
            </a:r>
            <a:r>
              <a:rPr lang="en-US" baseline="0" dirty="0"/>
              <a:t> on jobsite issues – using a rebar, improper consolidation, improper filling the cylinder, not finishing the surface properly and improper initial curing at the jobsite. </a:t>
            </a:r>
            <a:endParaRPr lang="en-US" dirty="0"/>
          </a:p>
        </p:txBody>
      </p:sp>
      <p:sp>
        <p:nvSpPr>
          <p:cNvPr id="7" name="Slide Number Placeholder 6"/>
          <p:cNvSpPr>
            <a:spLocks noGrp="1"/>
          </p:cNvSpPr>
          <p:nvPr>
            <p:ph type="sldNum" sz="quarter" idx="13"/>
          </p:nvPr>
        </p:nvSpPr>
        <p:spPr>
          <a:xfrm>
            <a:off x="4142851" y="9118621"/>
            <a:ext cx="3170729" cy="480954"/>
          </a:xfrm>
          <a:prstGeom prst="rect">
            <a:avLst/>
          </a:prstGeom>
        </p:spPr>
        <p:txBody>
          <a:bodyPr/>
          <a:lstStyle/>
          <a:p>
            <a:pPr>
              <a:defRPr/>
            </a:pPr>
            <a:fld id="{E6AB7A0B-A242-47FB-A2B6-DFD843F7E9D3}"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7"/>
          <p:cNvSpPr>
            <a:spLocks noGrp="1" noChangeArrowheads="1"/>
          </p:cNvSpPr>
          <p:nvPr>
            <p:ph type="sldNum" sz="quarter" idx="5"/>
          </p:nvPr>
        </p:nvSpPr>
        <p:spPr>
          <a:xfrm>
            <a:off x="4142851" y="9118621"/>
            <a:ext cx="3170729" cy="480954"/>
          </a:xfrm>
          <a:prstGeom prst="rect">
            <a:avLst/>
          </a:prstGeom>
          <a:noFill/>
        </p:spPr>
        <p:txBody>
          <a:bodyPr/>
          <a:lstStyle/>
          <a:p>
            <a:fld id="{E1705B8B-4F49-4A1F-B6F6-5D78BAD84AA2}" type="slidenum">
              <a:rPr lang="en-US" smtClean="0">
                <a:cs typeface="Arial" pitchFamily="34" charset="0"/>
              </a:rPr>
              <a:pPr/>
              <a:t>15</a:t>
            </a:fld>
            <a:endParaRPr lang="en-US">
              <a:cs typeface="Arial" pitchFamily="34" charset="0"/>
            </a:endParaRPr>
          </a:p>
        </p:txBody>
      </p:sp>
      <p:sp>
        <p:nvSpPr>
          <p:cNvPr id="159750" name="Rectangle 2"/>
          <p:cNvSpPr>
            <a:spLocks noGrp="1" noRot="1" noChangeAspect="1" noChangeArrowheads="1" noTextEdit="1"/>
          </p:cNvSpPr>
          <p:nvPr>
            <p:ph type="sldImg"/>
          </p:nvPr>
        </p:nvSpPr>
        <p:spPr>
          <a:ln/>
        </p:spPr>
      </p:sp>
      <p:sp>
        <p:nvSpPr>
          <p:cNvPr id="159751"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ACI 318-19 clearly states that for acceptance of concrete supplied by the concrete producer, cylinders shall be standard cured in accordance with C31</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F032E56D-CBC8-401A-9351-BDDD2544AC7B}" type="slidenum">
              <a:rPr lang="en-US"/>
              <a:pPr/>
              <a:t>16</a:t>
            </a:fld>
            <a:endParaRPr lang="en-US"/>
          </a:p>
        </p:txBody>
      </p:sp>
      <p:sp>
        <p:nvSpPr>
          <p:cNvPr id="871426" name="Rectangle 2"/>
          <p:cNvSpPr>
            <a:spLocks noGrp="1" noRot="1" noChangeAspect="1" noChangeArrowheads="1" noTextEdit="1"/>
          </p:cNvSpPr>
          <p:nvPr>
            <p:ph type="sldImg"/>
          </p:nvPr>
        </p:nvSpPr>
        <p:spPr>
          <a:xfrm>
            <a:off x="1276350" y="742950"/>
            <a:ext cx="4764088" cy="3573463"/>
          </a:xfrm>
          <a:ln w="12700" cap="flat">
            <a:solidFill>
              <a:schemeClr val="tx1"/>
            </a:solidFill>
          </a:ln>
        </p:spPr>
      </p:sp>
      <p:sp>
        <p:nvSpPr>
          <p:cNvPr id="871427" name="Rectangle 3"/>
          <p:cNvSpPr>
            <a:spLocks noGrp="1" noChangeArrowheads="1"/>
          </p:cNvSpPr>
          <p:nvPr>
            <p:ph type="body" idx="1"/>
          </p:nvPr>
        </p:nvSpPr>
        <p:spPr>
          <a:xfrm>
            <a:off x="976313" y="4560888"/>
            <a:ext cx="5362575" cy="4303712"/>
          </a:xfrm>
          <a:noFill/>
          <a:ln/>
        </p:spPr>
        <p:txBody>
          <a:bodyPr lIns="98407" tIns="49204" rIns="98407" bIns="49204"/>
          <a:lstStyle/>
          <a:p>
            <a:r>
              <a:rPr lang="en-US" dirty="0">
                <a:cs typeface="Times New Roman" pitchFamily="18" charset="0"/>
              </a:rPr>
              <a:t>This slide summarizes the</a:t>
            </a:r>
            <a:r>
              <a:rPr lang="en-US" baseline="0" dirty="0">
                <a:cs typeface="Times New Roman" pitchFamily="18" charset="0"/>
              </a:rPr>
              <a:t> details regarding standard curing of test specimens as stated in C31. </a:t>
            </a:r>
          </a:p>
          <a:p>
            <a:r>
              <a:rPr lang="en-US" baseline="0" dirty="0">
                <a:cs typeface="Times New Roman" pitchFamily="18" charset="0"/>
              </a:rPr>
              <a:t>An important factor is the proper maintenance of moisture and temperature during the first 24-48 hours in the field. This tends to be the biggest observed violation that impacts strength test results used for acceptance of concrete. </a:t>
            </a:r>
            <a:endParaRPr lang="en-US" dirty="0">
              <a:cs typeface="Times New Roman" pitchFamily="18" charset="0"/>
            </a:endParaRPr>
          </a:p>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F032E56D-CBC8-401A-9351-BDDD2544AC7B}" type="slidenum">
              <a:rPr lang="en-US"/>
              <a:pPr/>
              <a:t>17</a:t>
            </a:fld>
            <a:endParaRPr lang="en-US"/>
          </a:p>
        </p:txBody>
      </p:sp>
      <p:sp>
        <p:nvSpPr>
          <p:cNvPr id="871426" name="Rectangle 2"/>
          <p:cNvSpPr>
            <a:spLocks noGrp="1" noRot="1" noChangeAspect="1" noChangeArrowheads="1" noTextEdit="1"/>
          </p:cNvSpPr>
          <p:nvPr>
            <p:ph type="sldImg"/>
          </p:nvPr>
        </p:nvSpPr>
        <p:spPr>
          <a:xfrm>
            <a:off x="1276350" y="742950"/>
            <a:ext cx="4764088" cy="3573463"/>
          </a:xfrm>
          <a:ln w="12700" cap="flat">
            <a:solidFill>
              <a:schemeClr val="tx1"/>
            </a:solidFill>
          </a:ln>
        </p:spPr>
      </p:sp>
      <p:sp>
        <p:nvSpPr>
          <p:cNvPr id="871427" name="Rectangle 3"/>
          <p:cNvSpPr>
            <a:spLocks noGrp="1" noChangeArrowheads="1"/>
          </p:cNvSpPr>
          <p:nvPr>
            <p:ph type="body" idx="1"/>
          </p:nvPr>
        </p:nvSpPr>
        <p:spPr>
          <a:xfrm>
            <a:off x="976313" y="4560888"/>
            <a:ext cx="5362575" cy="4303712"/>
          </a:xfrm>
          <a:noFill/>
          <a:ln/>
        </p:spPr>
        <p:txBody>
          <a:bodyPr lIns="98407" tIns="49204" rIns="98407" bIns="49204"/>
          <a:lstStyle/>
          <a:p>
            <a:r>
              <a:rPr lang="en-US" dirty="0">
                <a:cs typeface="Times New Roman" pitchFamily="18" charset="0"/>
              </a:rPr>
              <a:t>This slide summarizes the</a:t>
            </a:r>
            <a:r>
              <a:rPr lang="en-US" baseline="0" dirty="0">
                <a:cs typeface="Times New Roman" pitchFamily="18" charset="0"/>
              </a:rPr>
              <a:t> details regarding standard curing of test specimens as stated in C31. </a:t>
            </a:r>
          </a:p>
          <a:p>
            <a:r>
              <a:rPr lang="en-US" baseline="0" dirty="0">
                <a:cs typeface="Times New Roman" pitchFamily="18" charset="0"/>
              </a:rPr>
              <a:t>An important factor is the proper maintenance of moisture and temperature during the first 24-48 hours in the field. This tends to be the biggest observed violation that impacts strength test results used for acceptance of concrete.</a:t>
            </a:r>
          </a:p>
          <a:p>
            <a:endParaRPr lang="en-US" baseline="0" dirty="0">
              <a:cs typeface="Times New Roman" pitchFamily="18" charset="0"/>
            </a:endParaRPr>
          </a:p>
          <a:p>
            <a:endParaRPr lang="en-US" dirty="0"/>
          </a:p>
          <a:p>
            <a:pPr eaLnBrk="1" hangingPunct="1"/>
            <a:r>
              <a:rPr lang="en-US" dirty="0">
                <a:cs typeface="Times New Roman" pitchFamily="18" charset="0"/>
              </a:rPr>
              <a:t>Upon completion of initial curing, cylinders should be transported to the laboratory for final curing within 48 hours after they were cast but at least 8 hours after final set. Specimens are generally only 24 hours old at this point and are very susceptible to damage if mishandled. </a:t>
            </a:r>
          </a:p>
          <a:p>
            <a:pPr eaLnBrk="1" hangingPunct="1"/>
            <a:r>
              <a:rPr lang="en-US" dirty="0">
                <a:cs typeface="Times New Roman" pitchFamily="18" charset="0"/>
              </a:rPr>
              <a:t>Specimens should be moved carefully and should be kept in their molds until they reach the laboratory. </a:t>
            </a:r>
          </a:p>
          <a:p>
            <a:pPr eaLnBrk="1" hangingPunct="1"/>
            <a:r>
              <a:rPr lang="en-US" dirty="0">
                <a:cs typeface="Times New Roman" pitchFamily="18" charset="0"/>
              </a:rPr>
              <a:t>Always ensure that caps or plastic bags remain on the specimens during transportation to ensure that there is no loss of moisture from the specimens. </a:t>
            </a:r>
          </a:p>
          <a:p>
            <a:r>
              <a:rPr lang="en-US" baseline="0" dirty="0">
                <a:cs typeface="Times New Roman" pitchFamily="18" charset="0"/>
              </a:rPr>
              <a:t> </a:t>
            </a:r>
            <a:endParaRPr lang="en-US" dirty="0">
              <a:cs typeface="Times New Roman" pitchFamily="18" charset="0"/>
            </a:endParaRP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ASTM C31 provides some guidance on methods that can be used to maintain the moisture and temperature environment</a:t>
            </a:r>
            <a:r>
              <a:rPr lang="en-US" baseline="0" dirty="0"/>
              <a:t> for the initial curing of test specimens</a:t>
            </a:r>
          </a:p>
          <a:p>
            <a:endParaRPr lang="en-US" baseline="0" dirty="0"/>
          </a:p>
          <a:p>
            <a:r>
              <a:rPr lang="en-US" baseline="0" dirty="0"/>
              <a:t>These are suggestions for maintaining a satisfactory moisture environment.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These are suggestions for maintaining</a:t>
            </a:r>
            <a:r>
              <a:rPr lang="en-US" baseline="0" dirty="0"/>
              <a:t> a satisfactory temperature environment</a:t>
            </a:r>
          </a:p>
          <a:p>
            <a:endParaRPr lang="en-US" baseline="0" dirty="0"/>
          </a:p>
          <a:p>
            <a:r>
              <a:rPr lang="en-US" baseline="0" dirty="0"/>
              <a:t>It is suggested that the best way to maintain both temperature and moisture environment is to immerse the cylinders in water for the initial curing period. Studies have shown that this achieves the highest strength of concrete compared to other curing methods.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7" name="Slide Number Placeholder 6"/>
          <p:cNvSpPr>
            <a:spLocks noGrp="1"/>
          </p:cNvSpPr>
          <p:nvPr>
            <p:ph type="sldNum" sz="quarter" idx="13"/>
          </p:nvPr>
        </p:nvSpPr>
        <p:spPr>
          <a:xfrm>
            <a:off x="4142851" y="9118621"/>
            <a:ext cx="3170729" cy="480954"/>
          </a:xfrm>
          <a:prstGeom prst="rect">
            <a:avLst/>
          </a:prstGeom>
        </p:spPr>
        <p:txBody>
          <a:bodyPr/>
          <a:lstStyle/>
          <a:p>
            <a:pPr>
              <a:defRPr/>
            </a:pPr>
            <a:fld id="{A890EC4C-8C87-4F68-B089-5454089BA168}"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Some examples of unacceptable initial curing procedures in the field</a:t>
            </a:r>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0AB7DD29-A1C7-45C1-A36E-D6CC10015D9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Colorado</a:t>
            </a:r>
            <a:r>
              <a:rPr lang="en-US" baseline="0" dirty="0"/>
              <a:t> Ready Mixed Concrete Association initiated a program whereby individuals would observe various details on compliance with testing procedures at project sites. This summary for August and through August indicate that only about one-third of the time was initial curing of test specimens done correctly.</a:t>
            </a:r>
            <a:endParaRPr lang="en-US" dirty="0"/>
          </a:p>
          <a:p>
            <a:endParaRPr lang="en-US" dirty="0"/>
          </a:p>
          <a:p>
            <a:r>
              <a:rPr lang="en-US" dirty="0"/>
              <a:t>The green line indicates compliance and the red line indicates non-compliance in all questions. For question 4, there are many different forms of non-compliance.  </a:t>
            </a:r>
          </a:p>
        </p:txBody>
      </p:sp>
      <p:sp>
        <p:nvSpPr>
          <p:cNvPr id="4" name="Slide Number Placeholder 3"/>
          <p:cNvSpPr>
            <a:spLocks noGrp="1"/>
          </p:cNvSpPr>
          <p:nvPr>
            <p:ph type="sldNum" sz="quarter" idx="5"/>
          </p:nvPr>
        </p:nvSpPr>
        <p:spPr/>
        <p:txBody>
          <a:bodyPr/>
          <a:lstStyle/>
          <a:p>
            <a:fld id="{C183FA14-3CA6-4E8E-805A-37954AF35BC5}" type="slidenum">
              <a:rPr lang="en-US" smtClean="0"/>
              <a:pPr/>
              <a:t>21</a:t>
            </a:fld>
            <a:endParaRPr lang="en-US"/>
          </a:p>
        </p:txBody>
      </p:sp>
    </p:spTree>
    <p:extLst>
      <p:ext uri="{BB962C8B-B14F-4D97-AF65-F5344CB8AC3E}">
        <p14:creationId xmlns:p14="http://schemas.microsoft.com/office/powerpoint/2010/main" val="3049117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a:solidFill>
                  <a:schemeClr val="tx1"/>
                </a:solidFill>
                <a:latin typeface="Arial" charset="0"/>
                <a:ea typeface="+mn-ea"/>
                <a:cs typeface="Arial" charset="0"/>
              </a:rPr>
              <a:t>These are the reporting requirements in ASTM C31. </a:t>
            </a:r>
          </a:p>
          <a:p>
            <a:endParaRPr lang="en-US" sz="120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The reporting section of ASTM C31 states that for standard curing, the initial curing method with maximum and minimum temperatures should be reported to the entity testing the cylinders. However, this is seldom, if ever, seen on a strength test report (which complies with the reporting requirements of ASTM C39). </a:t>
            </a:r>
          </a:p>
          <a:p>
            <a:r>
              <a:rPr lang="en-US" sz="1200" kern="1200" baseline="0" dirty="0">
                <a:solidFill>
                  <a:schemeClr val="tx1"/>
                </a:solidFill>
                <a:latin typeface="Arial" charset="0"/>
                <a:ea typeface="+mn-ea"/>
                <a:cs typeface="Arial" charset="0"/>
              </a:rPr>
              <a:t>Most reports will have some statement that the making and curing of specimens complied with ASTM C31 with no detail.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3" name="Rectangle 7"/>
          <p:cNvSpPr>
            <a:spLocks noGrp="1" noChangeArrowheads="1"/>
          </p:cNvSpPr>
          <p:nvPr>
            <p:ph type="sldNum" sz="quarter" idx="5"/>
          </p:nvPr>
        </p:nvSpPr>
        <p:spPr>
          <a:xfrm>
            <a:off x="4142851" y="9118621"/>
            <a:ext cx="3170729" cy="480954"/>
          </a:xfrm>
          <a:prstGeom prst="rect">
            <a:avLst/>
          </a:prstGeom>
          <a:noFill/>
        </p:spPr>
        <p:txBody>
          <a:bodyPr/>
          <a:lstStyle/>
          <a:p>
            <a:fld id="{45CBE37B-15DB-4E4F-8C4D-3D0DE177DE98}" type="slidenum">
              <a:rPr lang="en-US" smtClean="0"/>
              <a:pPr/>
              <a:t>23</a:t>
            </a:fld>
            <a:endParaRPr lang="en-US"/>
          </a:p>
        </p:txBody>
      </p:sp>
      <p:sp>
        <p:nvSpPr>
          <p:cNvPr id="104454" name="Rectangle 2"/>
          <p:cNvSpPr>
            <a:spLocks noGrp="1" noRot="1" noChangeAspect="1" noChangeArrowheads="1" noTextEdit="1"/>
          </p:cNvSpPr>
          <p:nvPr>
            <p:ph type="sldImg"/>
          </p:nvPr>
        </p:nvSpPr>
        <p:spPr>
          <a:ln/>
        </p:spPr>
      </p:sp>
      <p:sp>
        <p:nvSpPr>
          <p:cNvPr id="104455"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These are typical statements regarding conformance with ASTM C31 extracted from different strength test reports. There is no information about the max and min temperatures during the initial curing in the field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Note 8, ASTM C31 provides some guidance on methods that can be used to maintain the moisture and temperature environment</a:t>
            </a:r>
            <a:r>
              <a:rPr lang="en-US" baseline="0" dirty="0"/>
              <a:t> for the initial curing of test specimens</a:t>
            </a:r>
          </a:p>
          <a:p>
            <a:endParaRPr lang="en-US" baseline="0" dirty="0"/>
          </a:p>
          <a:p>
            <a:r>
              <a:rPr lang="en-US" baseline="0" dirty="0"/>
              <a:t>These are suggestions for maintaining a satisfactory moisture environment.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24</a:t>
            </a:fld>
            <a:endParaRPr lang="en-US"/>
          </a:p>
        </p:txBody>
      </p:sp>
    </p:spTree>
    <p:extLst>
      <p:ext uri="{BB962C8B-B14F-4D97-AF65-F5344CB8AC3E}">
        <p14:creationId xmlns:p14="http://schemas.microsoft.com/office/powerpoint/2010/main" val="1398730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Obla, K.H., Werner, O., </a:t>
            </a:r>
            <a:r>
              <a:rPr lang="en-US" sz="1100" dirty="0" err="1">
                <a:effectLst/>
                <a:latin typeface="+mj-lt"/>
                <a:ea typeface="Calibri" panose="020F0502020204030204" pitchFamily="34" charset="0"/>
                <a:cs typeface="Calibri" panose="020F0502020204030204" pitchFamily="34" charset="0"/>
              </a:rPr>
              <a:t>Hausfeld</a:t>
            </a:r>
            <a:r>
              <a:rPr lang="en-US" sz="1100" dirty="0">
                <a:effectLst/>
                <a:latin typeface="+mj-lt"/>
                <a:ea typeface="Calibri" panose="020F0502020204030204" pitchFamily="34" charset="0"/>
                <a:cs typeface="Calibri" panose="020F0502020204030204" pitchFamily="34" charset="0"/>
              </a:rPr>
              <a:t>, J.L., MacDonald, K.M., Moody, G.M., and Carino, N.J., “Who is Watching out for the Cylinders,” Concrete International, V. 40, No. 8, 2018, pp. 28-35.</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err="1">
                <a:effectLst/>
                <a:latin typeface="+mj-lt"/>
                <a:ea typeface="Calibri" panose="020F0502020204030204" pitchFamily="34" charset="0"/>
                <a:cs typeface="Calibri" panose="020F0502020204030204" pitchFamily="34" charset="0"/>
              </a:rPr>
              <a:t>Bloem</a:t>
            </a:r>
            <a:r>
              <a:rPr lang="en-US" sz="1100" dirty="0">
                <a:effectLst/>
                <a:latin typeface="+mj-lt"/>
                <a:ea typeface="Calibri" panose="020F0502020204030204" pitchFamily="34" charset="0"/>
                <a:cs typeface="Calibri" panose="020F0502020204030204" pitchFamily="34" charset="0"/>
              </a:rPr>
              <a:t>, D.L., “Effect of Curing Condition on Compressive Strength of Concrete Test Specimens,” NSGA Circular No. 59 and NRMCA Publication No. 53, 1954, 15 pp.</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Montoya, R., “Hot Weather Comparison Program – Fresh Concrete Testing and Initial Curing Practices,” </a:t>
            </a:r>
            <a:r>
              <a:rPr lang="en-US" sz="1100" i="1" dirty="0">
                <a:effectLst/>
                <a:latin typeface="+mj-lt"/>
                <a:ea typeface="Calibri" panose="020F0502020204030204" pitchFamily="34" charset="0"/>
                <a:cs typeface="Calibri" panose="020F0502020204030204" pitchFamily="34" charset="0"/>
              </a:rPr>
              <a:t>Report to General Membership</a:t>
            </a:r>
            <a:r>
              <a:rPr lang="en-US" sz="1100" dirty="0">
                <a:effectLst/>
                <a:latin typeface="+mj-lt"/>
                <a:ea typeface="Calibri" panose="020F0502020204030204" pitchFamily="34" charset="0"/>
                <a:cs typeface="Calibri" panose="020F0502020204030204" pitchFamily="34" charset="0"/>
              </a:rPr>
              <a:t>, New Mexico Ready Mix Concrete and Aggregates Association, Albuquerque, NM, Apr. 1995, 11 pp.</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Obla, K.H.; Rodriguez, F.; and Ben-Barka, S., “Effects on Non-Standard Curing on Strength of Concrete: A Research Project at the NRMCA Research Laboratory – Series D 335 and D 338,” </a:t>
            </a:r>
            <a:r>
              <a:rPr lang="en-US" sz="1100" i="1" dirty="0">
                <a:effectLst/>
                <a:latin typeface="+mj-lt"/>
                <a:ea typeface="Calibri" panose="020F0502020204030204" pitchFamily="34" charset="0"/>
                <a:cs typeface="Calibri" panose="020F0502020204030204" pitchFamily="34" charset="0"/>
              </a:rPr>
              <a:t>Concrete in Focus</a:t>
            </a:r>
            <a:r>
              <a:rPr lang="en-US" sz="1100" dirty="0">
                <a:effectLst/>
                <a:latin typeface="+mj-lt"/>
                <a:ea typeface="Calibri" panose="020F0502020204030204" pitchFamily="34" charset="0"/>
                <a:cs typeface="Calibri" panose="020F0502020204030204" pitchFamily="34" charset="0"/>
              </a:rPr>
              <a:t>, V. 3, No. 4, Winter 2005, pp. 57-59.</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Meininger, R., “Effects of Initial Field Curing on Standard 28-Day Cylinder Strengths,” </a:t>
            </a:r>
            <a:r>
              <a:rPr lang="en-US" sz="1100" i="1" dirty="0">
                <a:effectLst/>
                <a:latin typeface="+mj-lt"/>
                <a:ea typeface="Calibri" panose="020F0502020204030204" pitchFamily="34" charset="0"/>
                <a:cs typeface="Calibri" panose="020F0502020204030204" pitchFamily="34" charset="0"/>
              </a:rPr>
              <a:t>Cement, Concrete, and Aggregates</a:t>
            </a:r>
            <a:r>
              <a:rPr lang="en-US" sz="1100" dirty="0">
                <a:effectLst/>
                <a:latin typeface="+mj-lt"/>
                <a:ea typeface="Calibri" panose="020F0502020204030204" pitchFamily="34" charset="0"/>
                <a:cs typeface="Calibri" panose="020F0502020204030204" pitchFamily="34" charset="0"/>
              </a:rPr>
              <a:t>, V. 5, No. 2, 1983, pp. 137-141.</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Kane, K.; Laker, T.; and </a:t>
            </a:r>
            <a:r>
              <a:rPr lang="en-US" sz="1100" dirty="0" err="1">
                <a:effectLst/>
                <a:latin typeface="+mj-lt"/>
                <a:ea typeface="Calibri" panose="020F0502020204030204" pitchFamily="34" charset="0"/>
                <a:cs typeface="Calibri" panose="020F0502020204030204" pitchFamily="34" charset="0"/>
              </a:rPr>
              <a:t>Morrical</a:t>
            </a:r>
            <a:r>
              <a:rPr lang="en-US" sz="1100" dirty="0">
                <a:effectLst/>
                <a:latin typeface="+mj-lt"/>
                <a:ea typeface="Calibri" panose="020F0502020204030204" pitchFamily="34" charset="0"/>
                <a:cs typeface="Calibri" panose="020F0502020204030204" pitchFamily="34" charset="0"/>
              </a:rPr>
              <a:t>, S., “Improving the Quality of Concrete Testing,” </a:t>
            </a:r>
            <a:r>
              <a:rPr lang="en-US" sz="1100" i="1" dirty="0">
                <a:effectLst/>
                <a:latin typeface="+mj-lt"/>
                <a:ea typeface="Calibri" panose="020F0502020204030204" pitchFamily="34" charset="0"/>
                <a:cs typeface="Calibri" panose="020F0502020204030204" pitchFamily="34" charset="0"/>
              </a:rPr>
              <a:t>Concrete International</a:t>
            </a:r>
            <a:r>
              <a:rPr lang="en-US" sz="1100" dirty="0">
                <a:effectLst/>
                <a:latin typeface="+mj-lt"/>
                <a:ea typeface="Calibri" panose="020F0502020204030204" pitchFamily="34" charset="0"/>
                <a:cs typeface="Calibri" panose="020F0502020204030204" pitchFamily="34" charset="0"/>
              </a:rPr>
              <a:t>, V. 37, No. 8, Aug. 2015, pp. 33-40.</a:t>
            </a:r>
            <a:endParaRPr lang="en-US" sz="1100" dirty="0">
              <a:effectLst/>
              <a:latin typeface="+mj-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mj-lt"/>
              <a:buAutoNum type="arabicPeriod"/>
            </a:pPr>
            <a:r>
              <a:rPr lang="en-US" sz="1100" dirty="0">
                <a:effectLst/>
                <a:latin typeface="+mj-lt"/>
                <a:ea typeface="Calibri" panose="020F0502020204030204" pitchFamily="34" charset="0"/>
                <a:cs typeface="Calibri" panose="020F0502020204030204" pitchFamily="34" charset="0"/>
              </a:rPr>
              <a:t>White J.L., Fleming K.R., and Schindler A.K., 2023, “Evaluation of jobsite cylinder curing practices for the Alabama concrete industry,” ALDOT Project 931-051, Final Research Report, Highway Research Center, Auburn University, Alabama, 179 pages, </a:t>
            </a:r>
            <a:r>
              <a:rPr lang="en-US" sz="1100" u="sng" dirty="0">
                <a:solidFill>
                  <a:srgbClr val="0563C1"/>
                </a:solidFill>
                <a:effectLst/>
                <a:latin typeface="+mj-lt"/>
                <a:ea typeface="Calibri" panose="020F0502020204030204" pitchFamily="34" charset="0"/>
                <a:cs typeface="Times New Roman" panose="02020603050405020304" pitchFamily="18" charset="0"/>
                <a:hlinkClick r:id="rId3"/>
              </a:rPr>
              <a:t>https://eng.auburn.edu/research/centers/hrc/research/final-reports</a:t>
            </a:r>
            <a:r>
              <a:rPr lang="en-US" sz="1100" dirty="0">
                <a:solidFill>
                  <a:srgbClr val="1F497D"/>
                </a:solidFill>
                <a:effectLst/>
                <a:latin typeface="+mj-lt"/>
                <a:ea typeface="Calibri" panose="020F0502020204030204" pitchFamily="34" charset="0"/>
                <a:cs typeface="Times New Roman" panose="02020603050405020304" pitchFamily="18" charset="0"/>
              </a:rPr>
              <a:t>, </a:t>
            </a:r>
            <a:r>
              <a:rPr lang="en-US" sz="1100" dirty="0">
                <a:effectLst/>
                <a:latin typeface="+mj-lt"/>
                <a:ea typeface="Calibri" panose="020F0502020204030204" pitchFamily="34" charset="0"/>
                <a:cs typeface="Calibri" panose="020F0502020204030204" pitchFamily="34" charset="0"/>
              </a:rPr>
              <a:t>Accessed February 2, 2024.</a:t>
            </a:r>
            <a:endParaRPr lang="en-US" sz="1100" dirty="0">
              <a:latin typeface="+mj-lt"/>
            </a:endParaRPr>
          </a:p>
          <a:p>
            <a:r>
              <a:rPr lang="en-US" sz="1100" dirty="0">
                <a:latin typeface="+mj-lt"/>
              </a:rPr>
              <a:t>Alabama work is for 8 mixes. RH was not varied. </a:t>
            </a:r>
          </a:p>
        </p:txBody>
      </p:sp>
      <p:sp>
        <p:nvSpPr>
          <p:cNvPr id="4" name="Slide Number Placeholder 3"/>
          <p:cNvSpPr>
            <a:spLocks noGrp="1"/>
          </p:cNvSpPr>
          <p:nvPr>
            <p:ph type="sldNum" sz="quarter" idx="5"/>
          </p:nvPr>
        </p:nvSpPr>
        <p:spPr/>
        <p:txBody>
          <a:bodyPr/>
          <a:lstStyle/>
          <a:p>
            <a:fld id="{6E26E03D-C94C-4C4C-9B43-1434CC89DC23}" type="slidenum">
              <a:rPr lang="en-US" altLang="en-US" smtClean="0"/>
              <a:pPr/>
              <a:t>25</a:t>
            </a:fld>
            <a:endParaRPr lang="en-US" altLang="en-US"/>
          </a:p>
        </p:txBody>
      </p:sp>
    </p:spTree>
    <p:extLst>
      <p:ext uri="{BB962C8B-B14F-4D97-AF65-F5344CB8AC3E}">
        <p14:creationId xmlns:p14="http://schemas.microsoft.com/office/powerpoint/2010/main" val="31190976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a portion of a larger NRMCA study conducted</a:t>
            </a:r>
            <a:r>
              <a:rPr lang="en-US" baseline="0" dirty="0"/>
              <a:t> in the 1950s. </a:t>
            </a:r>
            <a:r>
              <a:rPr lang="en-US" sz="1200" kern="1200" dirty="0">
                <a:solidFill>
                  <a:schemeClr val="tx1"/>
                </a:solidFill>
                <a:effectLst/>
                <a:latin typeface="Arial" charset="0"/>
                <a:ea typeface="+mn-ea"/>
                <a:cs typeface="Arial" charset="0"/>
              </a:rPr>
              <a:t>The data shown are for a concrete mixture proportioned with ordinary </a:t>
            </a:r>
            <a:r>
              <a:rPr lang="en-US" sz="1200" kern="1200" dirty="0" err="1">
                <a:solidFill>
                  <a:schemeClr val="tx1"/>
                </a:solidFill>
                <a:effectLst/>
                <a:latin typeface="Arial" charset="0"/>
                <a:ea typeface="+mn-ea"/>
                <a:cs typeface="Arial" charset="0"/>
              </a:rPr>
              <a:t>portland</a:t>
            </a:r>
            <a:r>
              <a:rPr lang="en-US" sz="1200" kern="1200" dirty="0">
                <a:solidFill>
                  <a:schemeClr val="tx1"/>
                </a:solidFill>
                <a:effectLst/>
                <a:latin typeface="Arial" charset="0"/>
                <a:ea typeface="+mn-ea"/>
                <a:cs typeface="Arial" charset="0"/>
              </a:rPr>
              <a:t> cement at 517 </a:t>
            </a:r>
            <a:r>
              <a:rPr lang="en-US" sz="1200" kern="1200" dirty="0" err="1">
                <a:solidFill>
                  <a:schemeClr val="tx1"/>
                </a:solidFill>
                <a:effectLst/>
                <a:latin typeface="Arial" charset="0"/>
                <a:ea typeface="+mn-ea"/>
                <a:cs typeface="Arial" charset="0"/>
              </a:rPr>
              <a:t>lb</a:t>
            </a:r>
            <a:r>
              <a:rPr lang="en-US" sz="1200" kern="1200" dirty="0">
                <a:solidFill>
                  <a:schemeClr val="tx1"/>
                </a:solidFill>
                <a:effectLst/>
                <a:latin typeface="Arial" charset="0"/>
                <a:ea typeface="+mn-ea"/>
                <a:cs typeface="Arial" charset="0"/>
              </a:rPr>
              <a:t>/yd</a:t>
            </a:r>
            <a:r>
              <a:rPr lang="en-US" sz="1200" kern="1200" baseline="30000" dirty="0">
                <a:solidFill>
                  <a:schemeClr val="tx1"/>
                </a:solidFill>
                <a:effectLst/>
                <a:latin typeface="Arial" charset="0"/>
                <a:ea typeface="+mn-ea"/>
                <a:cs typeface="Arial" charset="0"/>
              </a:rPr>
              <a:t>3</a:t>
            </a:r>
            <a:r>
              <a:rPr lang="en-US" sz="1200" kern="1200" dirty="0">
                <a:solidFill>
                  <a:schemeClr val="tx1"/>
                </a:solidFill>
                <a:effectLst/>
                <a:latin typeface="Arial" charset="0"/>
                <a:ea typeface="+mn-ea"/>
                <a:cs typeface="Arial" charset="0"/>
              </a:rPr>
              <a:t> (307 kg/m</a:t>
            </a:r>
            <a:r>
              <a:rPr lang="en-US" sz="1200" kern="1200" baseline="30000" dirty="0">
                <a:solidFill>
                  <a:schemeClr val="tx1"/>
                </a:solidFill>
                <a:effectLst/>
                <a:latin typeface="Arial" charset="0"/>
                <a:ea typeface="+mn-ea"/>
                <a:cs typeface="Arial" charset="0"/>
              </a:rPr>
              <a:t>3</a:t>
            </a:r>
            <a:r>
              <a:rPr lang="en-US" sz="1200" kern="1200" dirty="0">
                <a:solidFill>
                  <a:schemeClr val="tx1"/>
                </a:solidFill>
                <a:effectLst/>
                <a:latin typeface="Arial" charset="0"/>
                <a:ea typeface="+mn-ea"/>
                <a:cs typeface="Arial" charset="0"/>
              </a:rPr>
              <a:t>), </a:t>
            </a:r>
            <a:r>
              <a:rPr lang="en-US" sz="1200" i="1" kern="1200" dirty="0">
                <a:solidFill>
                  <a:schemeClr val="tx1"/>
                </a:solidFill>
                <a:effectLst/>
                <a:latin typeface="Arial" charset="0"/>
                <a:ea typeface="+mn-ea"/>
                <a:cs typeface="Arial" charset="0"/>
              </a:rPr>
              <a:t>w/c</a:t>
            </a:r>
            <a:r>
              <a:rPr lang="en-US" sz="1200" kern="1200" dirty="0">
                <a:solidFill>
                  <a:schemeClr val="tx1"/>
                </a:solidFill>
                <a:effectLst/>
                <a:latin typeface="Arial" charset="0"/>
                <a:ea typeface="+mn-ea"/>
                <a:cs typeface="Arial" charset="0"/>
              </a:rPr>
              <a:t> of 0.57, and a 3 to 4 in. (75 to 100 mm) slump. </a:t>
            </a:r>
          </a:p>
          <a:p>
            <a:r>
              <a:rPr lang="en-US" baseline="0" dirty="0"/>
              <a:t>The comparison is based on cylinders that were moist cured soon after casting (representing the 100% strength of 5590 psi)</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6x12 in. Specimens were molded at 73°F, subjected to initial curing conditions in air at temp and RH, age as stated, and transferred to standard moist room at 73°F for curing until test age of 28 days.</a:t>
            </a:r>
          </a:p>
          <a:p>
            <a:r>
              <a:rPr lang="en-US" sz="1200" kern="1200" dirty="0">
                <a:solidFill>
                  <a:schemeClr val="tx1"/>
                </a:solidFill>
                <a:effectLst/>
                <a:latin typeface="Arial" charset="0"/>
                <a:ea typeface="+mn-ea"/>
                <a:cs typeface="Arial" charset="0"/>
              </a:rPr>
              <a:t>Specimens initially cured in air for 1 day at 37, 73, and 100°F achieved 100, 92, and 88%, respectively, of the strength of specimens that were moist cured at 73°F from the time of molding until testing (5590 psi or 38.5 </a:t>
            </a:r>
            <a:r>
              <a:rPr lang="en-US" sz="1200" kern="1200" dirty="0" err="1">
                <a:solidFill>
                  <a:schemeClr val="tx1"/>
                </a:solidFill>
                <a:effectLst/>
                <a:latin typeface="Arial" charset="0"/>
                <a:ea typeface="+mn-ea"/>
                <a:cs typeface="Arial" charset="0"/>
              </a:rPr>
              <a:t>MPa</a:t>
            </a:r>
            <a:r>
              <a:rPr lang="en-US" sz="1200" kern="1200" dirty="0">
                <a:solidFill>
                  <a:schemeClr val="tx1"/>
                </a:solidFill>
                <a:effectLst/>
                <a:latin typeface="Arial" charset="0"/>
                <a:ea typeface="+mn-ea"/>
                <a:cs typeface="Arial" charset="0"/>
              </a:rPr>
              <a:t>). Specimens initially cured in air for 3 days at 37, 73, and 100°F achieved 93, 89, and 78% of the strength of specimens that were moist cured at 73°F from the time of molding until testing, respectively. </a:t>
            </a:r>
          </a:p>
          <a:p>
            <a:r>
              <a:rPr lang="en-US" sz="1200" kern="1200" dirty="0">
                <a:solidFill>
                  <a:schemeClr val="tx1"/>
                </a:solidFill>
                <a:effectLst/>
                <a:latin typeface="Arial" charset="0"/>
                <a:ea typeface="+mn-ea"/>
                <a:cs typeface="Arial" charset="0"/>
              </a:rPr>
              <a:t>While there was no apparent strength reduction associated with initial curing in air at 37°F (3°C) Bloem</a:t>
            </a:r>
            <a:r>
              <a:rPr lang="en-US" sz="1200" kern="1200" baseline="30000" dirty="0">
                <a:solidFill>
                  <a:schemeClr val="tx1"/>
                </a:solidFill>
                <a:effectLst/>
                <a:latin typeface="Arial" charset="0"/>
                <a:ea typeface="+mn-ea"/>
                <a:cs typeface="Arial" charset="0"/>
              </a:rPr>
              <a:t>5</a:t>
            </a:r>
            <a:r>
              <a:rPr lang="en-US" sz="1200" kern="1200" dirty="0">
                <a:solidFill>
                  <a:schemeClr val="tx1"/>
                </a:solidFill>
                <a:effectLst/>
                <a:latin typeface="Arial" charset="0"/>
                <a:ea typeface="+mn-ea"/>
                <a:cs typeface="Arial" charset="0"/>
              </a:rPr>
              <a:t> noted that low initial curing temperatures in the field could be accompanied by a lower RH than was present in the reported study, which could be expected to reduce the 28-day strength.</a:t>
            </a:r>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Study done by the NM ready mixed association in 1995</a:t>
            </a:r>
          </a:p>
          <a:p>
            <a:r>
              <a:rPr lang="en-US" baseline="0" dirty="0"/>
              <a:t>In this case the importance of ensuring that the cylinders are kept moist during the initial curing period is also illustrated. </a:t>
            </a:r>
          </a:p>
          <a:p>
            <a:r>
              <a:rPr lang="en-US" sz="1200" kern="1200" dirty="0">
                <a:solidFill>
                  <a:schemeClr val="tx1"/>
                </a:solidFill>
                <a:effectLst/>
                <a:latin typeface="Arial" charset="0"/>
                <a:ea typeface="+mn-ea"/>
                <a:cs typeface="Arial" charset="0"/>
              </a:rPr>
              <a:t>Concrete was mixed in a truck and had a slump of 3-3/4 in. (95 mm), air content of 5.8%, and fresh concrete temperature of 86°F (30°C). </a:t>
            </a:r>
          </a:p>
          <a:p>
            <a:r>
              <a:rPr lang="en-US" sz="1200" kern="1200" dirty="0">
                <a:solidFill>
                  <a:schemeClr val="tx1"/>
                </a:solidFill>
                <a:effectLst/>
                <a:latin typeface="Arial" charset="0"/>
                <a:ea typeface="+mn-ea"/>
                <a:cs typeface="Arial" charset="0"/>
              </a:rPr>
              <a:t>Cylindrical specimens (6 by 12 in.) were molded and stored initially for 24 h under five different conditions as shown in Table 3. Specimens were covered with plastic lids. </a:t>
            </a:r>
          </a:p>
          <a:p>
            <a:r>
              <a:rPr lang="en-US" sz="1200" kern="1200" dirty="0">
                <a:solidFill>
                  <a:schemeClr val="tx1"/>
                </a:solidFill>
                <a:effectLst/>
                <a:latin typeface="Arial" charset="0"/>
                <a:ea typeface="+mn-ea"/>
                <a:cs typeface="Arial" charset="0"/>
              </a:rPr>
              <a:t>At the end of the initial curing period, specimens were transferred to a standard moist room at 73°F until the test age of 28 days.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Cylinders that were kept in air in a lab environment but not immersed in water had a 12% lower strength.</a:t>
            </a:r>
          </a:p>
          <a:p>
            <a:r>
              <a:rPr lang="en-US" sz="1200" kern="1200" dirty="0">
                <a:solidFill>
                  <a:schemeClr val="tx1"/>
                </a:solidFill>
                <a:effectLst/>
                <a:latin typeface="Arial" charset="0"/>
                <a:ea typeface="+mn-ea"/>
                <a:cs typeface="Arial" charset="0"/>
              </a:rPr>
              <a:t>specimens immersed in water inside a thermostatically controlled curing box on site attained strengths comparable to control specimens immersed in water in the laboratory (see Fig. 3). </a:t>
            </a:r>
          </a:p>
          <a:p>
            <a:r>
              <a:rPr lang="en-US" sz="1200" kern="1200" dirty="0">
                <a:solidFill>
                  <a:schemeClr val="tx1"/>
                </a:solidFill>
                <a:effectLst/>
                <a:latin typeface="Arial" charset="0"/>
                <a:ea typeface="+mn-ea"/>
                <a:cs typeface="Arial" charset="0"/>
              </a:rPr>
              <a:t>They also show that specimens exposed to ambient conditions without temperature control exhibited strength reductions of 15 and 17% relative to control specimens. </a:t>
            </a:r>
          </a:p>
          <a:p>
            <a:r>
              <a:rPr lang="en-US" sz="1200" kern="1200" dirty="0">
                <a:solidFill>
                  <a:schemeClr val="tx1"/>
                </a:solidFill>
                <a:effectLst/>
                <a:latin typeface="Arial" charset="0"/>
                <a:ea typeface="+mn-ea"/>
                <a:cs typeface="Arial" charset="0"/>
              </a:rPr>
              <a:t>Montoya</a:t>
            </a:r>
            <a:r>
              <a:rPr lang="en-US" sz="1200" kern="1200" baseline="30000" dirty="0">
                <a:solidFill>
                  <a:schemeClr val="tx1"/>
                </a:solidFill>
                <a:effectLst/>
                <a:latin typeface="Arial" charset="0"/>
                <a:ea typeface="+mn-ea"/>
                <a:cs typeface="Arial" charset="0"/>
              </a:rPr>
              <a:t>7</a:t>
            </a:r>
            <a:r>
              <a:rPr lang="en-US" sz="1200" kern="1200" dirty="0">
                <a:solidFill>
                  <a:schemeClr val="tx1"/>
                </a:solidFill>
                <a:effectLst/>
                <a:latin typeface="Arial" charset="0"/>
                <a:ea typeface="+mn-ea"/>
                <a:cs typeface="Arial" charset="0"/>
              </a:rPr>
              <a:t> questioned whether any initial curing method that does not involve immersion in water would be acceptable in all RH conditions.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a:t>This is an N</a:t>
            </a:r>
            <a:r>
              <a:rPr lang="en-US" baseline="0" dirty="0"/>
              <a:t>RMCA study published by Rick Meininger in 1983. It illustrates the difference in strengths even when cylinders are maintained within the temperature and moisture conditions applicable to ASTM C31.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The concrete mixture was proportioned with ordinary </a:t>
            </a:r>
            <a:r>
              <a:rPr lang="en-US" sz="1200" kern="1200" dirty="0" err="1">
                <a:solidFill>
                  <a:schemeClr val="tx1"/>
                </a:solidFill>
                <a:effectLst/>
                <a:latin typeface="Arial" charset="0"/>
                <a:ea typeface="+mn-ea"/>
                <a:cs typeface="Arial" charset="0"/>
              </a:rPr>
              <a:t>portland</a:t>
            </a:r>
            <a:r>
              <a:rPr lang="en-US" sz="1200" kern="1200" dirty="0">
                <a:solidFill>
                  <a:schemeClr val="tx1"/>
                </a:solidFill>
                <a:effectLst/>
                <a:latin typeface="Arial" charset="0"/>
                <a:ea typeface="+mn-ea"/>
                <a:cs typeface="Arial" charset="0"/>
              </a:rPr>
              <a:t> cement from two different sources (cement A and B) at 580 </a:t>
            </a:r>
            <a:r>
              <a:rPr lang="en-US" sz="1200" kern="1200" dirty="0" err="1">
                <a:solidFill>
                  <a:schemeClr val="tx1"/>
                </a:solidFill>
                <a:effectLst/>
                <a:latin typeface="Arial" charset="0"/>
                <a:ea typeface="+mn-ea"/>
                <a:cs typeface="Arial" charset="0"/>
              </a:rPr>
              <a:t>lb</a:t>
            </a:r>
            <a:r>
              <a:rPr lang="en-US" sz="1200" kern="1200" dirty="0">
                <a:solidFill>
                  <a:schemeClr val="tx1"/>
                </a:solidFill>
                <a:effectLst/>
                <a:latin typeface="Arial" charset="0"/>
                <a:ea typeface="+mn-ea"/>
                <a:cs typeface="Arial" charset="0"/>
              </a:rPr>
              <a:t>/yd</a:t>
            </a:r>
            <a:r>
              <a:rPr lang="en-US" sz="1200" kern="1200" baseline="30000" dirty="0">
                <a:solidFill>
                  <a:schemeClr val="tx1"/>
                </a:solidFill>
                <a:effectLst/>
                <a:latin typeface="Arial" charset="0"/>
                <a:ea typeface="+mn-ea"/>
                <a:cs typeface="Arial" charset="0"/>
              </a:rPr>
              <a:t>3</a:t>
            </a:r>
            <a:r>
              <a:rPr lang="en-US" sz="1200" kern="1200" dirty="0">
                <a:solidFill>
                  <a:schemeClr val="tx1"/>
                </a:solidFill>
                <a:effectLst/>
                <a:latin typeface="Arial" charset="0"/>
                <a:ea typeface="+mn-ea"/>
                <a:cs typeface="Arial" charset="0"/>
              </a:rPr>
              <a:t> (344 kg/m</a:t>
            </a:r>
            <a:r>
              <a:rPr lang="en-US" sz="1200" kern="1200" baseline="30000" dirty="0">
                <a:solidFill>
                  <a:schemeClr val="tx1"/>
                </a:solidFill>
                <a:effectLst/>
                <a:latin typeface="Arial" charset="0"/>
                <a:ea typeface="+mn-ea"/>
                <a:cs typeface="Arial" charset="0"/>
              </a:rPr>
              <a:t>3</a:t>
            </a:r>
            <a:r>
              <a:rPr lang="en-US" sz="1200" kern="1200" dirty="0">
                <a:solidFill>
                  <a:schemeClr val="tx1"/>
                </a:solidFill>
                <a:effectLst/>
                <a:latin typeface="Arial" charset="0"/>
                <a:ea typeface="+mn-ea"/>
                <a:cs typeface="Arial" charset="0"/>
              </a:rPr>
              <a:t>), </a:t>
            </a:r>
            <a:r>
              <a:rPr lang="en-US" sz="1200" i="1" kern="1200" dirty="0">
                <a:solidFill>
                  <a:schemeClr val="tx1"/>
                </a:solidFill>
                <a:effectLst/>
                <a:latin typeface="Arial" charset="0"/>
                <a:ea typeface="+mn-ea"/>
                <a:cs typeface="Arial" charset="0"/>
              </a:rPr>
              <a:t>w/c</a:t>
            </a:r>
            <a:r>
              <a:rPr lang="en-US" sz="1200" kern="1200" dirty="0">
                <a:solidFill>
                  <a:schemeClr val="tx1"/>
                </a:solidFill>
                <a:effectLst/>
                <a:latin typeface="Arial" charset="0"/>
                <a:ea typeface="+mn-ea"/>
                <a:cs typeface="Arial" charset="0"/>
              </a:rPr>
              <a:t> of 0.51, and a 3 to 5 in. (75 to 125 mm) slump.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Cylindrical specimens (6 by 12 in.) were molded at room temperature (70 to 72°F [21 to 22°C]) and initially cured as shown for 22 hours.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The specimens stored in air were placed in plastic bags and sealed with rubber bands, while the water-immersed specimens were not covered.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At the end of the initial curing period, specimens were transferred to a standard moist room at 73°F until the test age of 28 days. B</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Both 60°F and 80°F initial curing for 22 hours in air resulted in 3 to 8% (avg. 6.6%) lower strengths compared with initial curing under water.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Initial curing at 80°F resulted in 7 to 11% (avg. 9.2%) lower strengths compared with initial curing at 60°F as long as the moisture conditions were not varied.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Initial curing at 80°F in air resulted in 12 to 19% (avg. 16%) lower strength compared with initial curing at 60°F in water.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The specimens cured initially under water had a lower temperature rise compared with the specimens stored initially in air. This was also observed in the 1954 study. For specimens initially stored in air, the temperature increase for specimens made with cement A was greater than for specimens made with cement B. This explains the greater strength reductions in the specimens made with cement A. Meininger</a:t>
            </a:r>
            <a:r>
              <a:rPr lang="en-US" sz="1200" kern="1200" baseline="30000" dirty="0">
                <a:solidFill>
                  <a:schemeClr val="tx1"/>
                </a:solidFill>
                <a:effectLst/>
                <a:latin typeface="Arial" charset="0"/>
                <a:ea typeface="+mn-ea"/>
                <a:cs typeface="Arial" charset="0"/>
              </a:rPr>
              <a:t>6</a:t>
            </a:r>
            <a:r>
              <a:rPr lang="en-US" sz="1200" kern="1200" dirty="0">
                <a:solidFill>
                  <a:schemeClr val="tx1"/>
                </a:solidFill>
                <a:effectLst/>
                <a:latin typeface="Arial" charset="0"/>
                <a:ea typeface="+mn-ea"/>
                <a:cs typeface="Arial" charset="0"/>
              </a:rPr>
              <a:t> also found that specimens with 2 days of initial curing exhibited strength reductions that were nearly the same as specimens with 1 day of initial curing.</a:t>
            </a:r>
            <a:endParaRPr lang="en-US" baseline="0" dirty="0"/>
          </a:p>
          <a:p>
            <a:endParaRPr lang="en-US" baseline="0" dirty="0"/>
          </a:p>
          <a:p>
            <a:r>
              <a:rPr lang="en-US" sz="1200" b="0" dirty="0"/>
              <a:t>These studies show that both temperature limits and  ensuring</a:t>
            </a:r>
            <a:r>
              <a:rPr lang="en-US" sz="1200" b="0" baseline="0" dirty="0"/>
              <a:t> that cylinders are immersed in water </a:t>
            </a:r>
            <a:r>
              <a:rPr lang="en-US" sz="1200" b="0" dirty="0"/>
              <a:t>matter to the strength.</a:t>
            </a:r>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4000, normally I may design for 4800 to cover for normal random material, manufacturing, testing variations. Now I have to add an extra 500 psi on top of that at least!</a:t>
            </a:r>
          </a:p>
          <a:p>
            <a:endParaRPr lang="en-US" dirty="0"/>
          </a:p>
          <a:p>
            <a:r>
              <a:rPr lang="en-US" dirty="0"/>
              <a:t>In Note 8, ASTM C31 provides some guidance on methods that can be used to maintain the moisture and temperature environment</a:t>
            </a:r>
            <a:r>
              <a:rPr lang="en-US" baseline="0" dirty="0"/>
              <a:t> for the initial curing of test specimens</a:t>
            </a:r>
          </a:p>
          <a:p>
            <a:endParaRPr lang="en-US" baseline="0" dirty="0"/>
          </a:p>
          <a:p>
            <a:r>
              <a:rPr lang="en-US" baseline="0" dirty="0"/>
              <a:t>These are suggestions for maintaining a satisfactory moisture environment.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29</a:t>
            </a:fld>
            <a:endParaRPr lang="en-US"/>
          </a:p>
        </p:txBody>
      </p:sp>
    </p:spTree>
    <p:extLst>
      <p:ext uri="{BB962C8B-B14F-4D97-AF65-F5344CB8AC3E}">
        <p14:creationId xmlns:p14="http://schemas.microsoft.com/office/powerpoint/2010/main" val="104546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Testing is performed</a:t>
            </a:r>
            <a:r>
              <a:rPr lang="en-US" baseline="0" dirty="0"/>
              <a:t> on deliveries of concrete to determine whether the quality of concrete supplied meets the requirement of the specification. Any concrete structure that is built in accordance with the Building Code, state transportation or other public agencies will require that concrete be tested, typically by a third party testing agency that is hired by the owner or owner’s representative. </a:t>
            </a:r>
          </a:p>
          <a:p>
            <a:endParaRPr lang="en-US" baseline="0" dirty="0"/>
          </a:p>
          <a:p>
            <a:r>
              <a:rPr lang="en-US" baseline="0" dirty="0"/>
              <a:t>The sample of concrete obtained is rather small compared to the volume of concrete represented. Typically a 1 cubic foot sample is obtained from a truck mixer that may contain 10 cubic yards (about 4% of the load). Typically one sample is taken for every 100 or 150 cubic yards – 10 or 15 loads of concrete. So the test results obtained from that 1 cubic foot sample will represent the quality of that volume of concrete. If the results do not meet the requirements of the specification, this renders that this volume of concrete might be of questionable quality. Some of it will be placed in the structure. The cost of concrete represented by a series of tests performed on one sample of concrete is between $1000-2000 per load or between $15,000 to $30,000 for 15 loads. </a:t>
            </a:r>
          </a:p>
          <a:p>
            <a:endParaRPr lang="en-US" baseline="0" dirty="0"/>
          </a:p>
          <a:p>
            <a:r>
              <a:rPr lang="en-US" baseline="0" dirty="0"/>
              <a:t>It is important that the testing agencies performing tests on concrete comply with the procedures applicable in the standards. Any deviation from these procedures will generate erroneous results that might penalize acceptable concrete. This evaluation will incur significant costs to several entities and will delay the completion of the project – this causes revenue loss to the owner of the structure.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Note 8, ASTM C31 provides some guidance on methods that can be used to maintain the moisture and temperature environment</a:t>
            </a:r>
            <a:r>
              <a:rPr lang="en-US" baseline="0" dirty="0"/>
              <a:t> for the initial curing of test specimens</a:t>
            </a:r>
          </a:p>
          <a:p>
            <a:endParaRPr lang="en-US" baseline="0" dirty="0"/>
          </a:p>
          <a:p>
            <a:r>
              <a:rPr lang="en-US" baseline="0" dirty="0"/>
              <a:t>These are suggestions for maintaining a satisfactory moisture environment.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30</a:t>
            </a:fld>
            <a:endParaRPr lang="en-US"/>
          </a:p>
        </p:txBody>
      </p:sp>
    </p:spTree>
    <p:extLst>
      <p:ext uri="{BB962C8B-B14F-4D97-AF65-F5344CB8AC3E}">
        <p14:creationId xmlns:p14="http://schemas.microsoft.com/office/powerpoint/2010/main" val="3335104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7"/>
          <p:cNvSpPr>
            <a:spLocks noGrp="1" noChangeArrowheads="1"/>
          </p:cNvSpPr>
          <p:nvPr>
            <p:ph type="sldNum" sz="quarter" idx="5"/>
          </p:nvPr>
        </p:nvSpPr>
        <p:spPr>
          <a:xfrm>
            <a:off x="4142851" y="9118621"/>
            <a:ext cx="3170729" cy="480954"/>
          </a:xfrm>
          <a:prstGeom prst="rect">
            <a:avLst/>
          </a:prstGeom>
          <a:noFill/>
        </p:spPr>
        <p:txBody>
          <a:bodyPr/>
          <a:lstStyle/>
          <a:p>
            <a:fld id="{E1705B8B-4F49-4A1F-B6F6-5D78BAD84AA2}" type="slidenum">
              <a:rPr lang="en-US" smtClean="0">
                <a:cs typeface="Arial" pitchFamily="34" charset="0"/>
              </a:rPr>
              <a:pPr/>
              <a:t>31</a:t>
            </a:fld>
            <a:endParaRPr lang="en-US">
              <a:cs typeface="Arial" pitchFamily="34" charset="0"/>
            </a:endParaRPr>
          </a:p>
        </p:txBody>
      </p:sp>
      <p:sp>
        <p:nvSpPr>
          <p:cNvPr id="159750" name="Rectangle 2"/>
          <p:cNvSpPr>
            <a:spLocks noGrp="1" noRot="1" noChangeAspect="1" noChangeArrowheads="1" noTextEdit="1"/>
          </p:cNvSpPr>
          <p:nvPr>
            <p:ph type="sldImg"/>
          </p:nvPr>
        </p:nvSpPr>
        <p:spPr>
          <a:ln/>
        </p:spPr>
      </p:sp>
      <p:sp>
        <p:nvSpPr>
          <p:cNvPr id="159751"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So the question often arises is who is </a:t>
            </a:r>
            <a:r>
              <a:rPr lang="en-US" sz="1200" kern="1200" baseline="0" dirty="0" err="1">
                <a:solidFill>
                  <a:schemeClr val="tx1"/>
                </a:solidFill>
                <a:latin typeface="Arial" charset="0"/>
                <a:ea typeface="+mn-ea"/>
                <a:cs typeface="Arial" charset="0"/>
              </a:rPr>
              <a:t>reponsible</a:t>
            </a:r>
            <a:r>
              <a:rPr lang="en-US" sz="1200" kern="1200" baseline="0" dirty="0">
                <a:solidFill>
                  <a:schemeClr val="tx1"/>
                </a:solidFill>
                <a:latin typeface="Arial" charset="0"/>
                <a:ea typeface="+mn-ea"/>
                <a:cs typeface="Arial" charset="0"/>
              </a:rPr>
              <a:t> for various factors associated with care of test specimens. </a:t>
            </a:r>
          </a:p>
          <a:p>
            <a:endParaRPr lang="en-US" sz="120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ACI 301 clearly states the contractor responsibility  is to provide space and power for the initial curing of test specimens and this makes sense because the contractor has responsibility over the construction site. </a:t>
            </a:r>
          </a:p>
          <a:p>
            <a:endParaRPr lang="en-US" sz="1200" kern="1200" baseline="0" dirty="0">
              <a:solidFill>
                <a:schemeClr val="tx1"/>
              </a:solidFill>
              <a:latin typeface="Arial" charset="0"/>
              <a:ea typeface="+mn-ea"/>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7"/>
          <p:cNvSpPr>
            <a:spLocks noGrp="1" noChangeArrowheads="1"/>
          </p:cNvSpPr>
          <p:nvPr>
            <p:ph type="sldNum" sz="quarter" idx="5"/>
          </p:nvPr>
        </p:nvSpPr>
        <p:spPr>
          <a:xfrm>
            <a:off x="4142851" y="9118621"/>
            <a:ext cx="3170729" cy="480954"/>
          </a:xfrm>
          <a:prstGeom prst="rect">
            <a:avLst/>
          </a:prstGeom>
          <a:noFill/>
        </p:spPr>
        <p:txBody>
          <a:bodyPr/>
          <a:lstStyle/>
          <a:p>
            <a:fld id="{E1705B8B-4F49-4A1F-B6F6-5D78BAD84AA2}" type="slidenum">
              <a:rPr lang="en-US" smtClean="0">
                <a:cs typeface="Arial" pitchFamily="34" charset="0"/>
              </a:rPr>
              <a:pPr/>
              <a:t>32</a:t>
            </a:fld>
            <a:endParaRPr lang="en-US">
              <a:cs typeface="Arial" pitchFamily="34" charset="0"/>
            </a:endParaRPr>
          </a:p>
        </p:txBody>
      </p:sp>
      <p:sp>
        <p:nvSpPr>
          <p:cNvPr id="159750" name="Rectangle 2"/>
          <p:cNvSpPr>
            <a:spLocks noGrp="1" noRot="1" noChangeAspect="1" noChangeArrowheads="1" noTextEdit="1"/>
          </p:cNvSpPr>
          <p:nvPr>
            <p:ph type="sldImg"/>
          </p:nvPr>
        </p:nvSpPr>
        <p:spPr>
          <a:ln/>
        </p:spPr>
      </p:sp>
      <p:sp>
        <p:nvSpPr>
          <p:cNvPr id="15975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In ACI 301,</a:t>
            </a:r>
            <a:r>
              <a:rPr lang="en-US" baseline="0" dirty="0"/>
              <a:t> several responsibilities of the testing agency are addressed. It indicates that several fresh concrete tests should be performed when strength test specimens are made. This is useful background information. It also indicates that density of fresh concrete should be measured. This is also stated in ASTM C94. </a:t>
            </a:r>
            <a:r>
              <a:rPr lang="en-US" dirty="0"/>
              <a:t>Density</a:t>
            </a:r>
            <a:r>
              <a:rPr lang="en-US" baseline="0" dirty="0"/>
              <a:t> is a useful test that can provide additional information to evaluate low strength test results – such as excessive air or water in the concrete.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ACI 301 also indicates that it is</a:t>
            </a:r>
            <a:r>
              <a:rPr lang="en-US" baseline="0" dirty="0"/>
              <a:t> responsibility of the testing agency to test cylinders in accordance with C31. This means that they are responsible to ensure specimens are maintained within the temperature and moisture requirements of standard curing during the initial curing period in C31. </a:t>
            </a:r>
            <a:r>
              <a:rPr lang="en-US" sz="1200" kern="1200" baseline="0" dirty="0">
                <a:solidFill>
                  <a:schemeClr val="tx1"/>
                </a:solidFill>
                <a:latin typeface="Arial" charset="0"/>
                <a:ea typeface="+mn-ea"/>
                <a:cs typeface="Arial" charset="0"/>
              </a:rPr>
              <a:t>Some concrete producers, testing agencies, and contractors partner to build a curing shed or box. Improper testing can lead to low break investigations, and coring that can cause delays and increase project costs. This is not in the best interests of any of the stakeholders including the owners.</a:t>
            </a:r>
            <a:r>
              <a:rPr lang="en-US" dirty="0"/>
              <a:t> </a:t>
            </a:r>
          </a:p>
          <a:p>
            <a:endParaRPr lang="en-US" baseline="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7"/>
          <p:cNvSpPr>
            <a:spLocks noGrp="1" noChangeArrowheads="1"/>
          </p:cNvSpPr>
          <p:nvPr>
            <p:ph type="sldNum" sz="quarter" idx="5"/>
          </p:nvPr>
        </p:nvSpPr>
        <p:spPr>
          <a:xfrm>
            <a:off x="4142851" y="9118621"/>
            <a:ext cx="3170729" cy="480954"/>
          </a:xfrm>
          <a:prstGeom prst="rect">
            <a:avLst/>
          </a:prstGeom>
          <a:noFill/>
        </p:spPr>
        <p:txBody>
          <a:bodyPr/>
          <a:lstStyle/>
          <a:p>
            <a:fld id="{E1705B8B-4F49-4A1F-B6F6-5D78BAD84AA2}" type="slidenum">
              <a:rPr lang="en-US" smtClean="0">
                <a:cs typeface="Arial" pitchFamily="34" charset="0"/>
              </a:rPr>
              <a:pPr/>
              <a:t>33</a:t>
            </a:fld>
            <a:endParaRPr lang="en-US">
              <a:cs typeface="Arial" pitchFamily="34" charset="0"/>
            </a:endParaRPr>
          </a:p>
        </p:txBody>
      </p:sp>
      <p:sp>
        <p:nvSpPr>
          <p:cNvPr id="159750" name="Rectangle 2"/>
          <p:cNvSpPr>
            <a:spLocks noGrp="1" noRot="1" noChangeAspect="1" noChangeArrowheads="1" noTextEdit="1"/>
          </p:cNvSpPr>
          <p:nvPr>
            <p:ph type="sldImg"/>
          </p:nvPr>
        </p:nvSpPr>
        <p:spPr>
          <a:ln/>
        </p:spPr>
      </p:sp>
      <p:sp>
        <p:nvSpPr>
          <p:cNvPr id="159751"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ACI 311 is a specification for testing services. It says similar things like in ACI 301 and 318. But it seems to suggest that the owner has to provide the facilities for curing of test specimens and the agency will only verify that requirements of C31 were met. This differs from ACI 301. </a:t>
            </a:r>
          </a:p>
          <a:p>
            <a:r>
              <a:rPr lang="en-US" sz="1200" kern="1200" baseline="0" dirty="0">
                <a:solidFill>
                  <a:schemeClr val="tx1"/>
                </a:solidFill>
                <a:latin typeface="Arial" charset="0"/>
                <a:ea typeface="+mn-ea"/>
                <a:cs typeface="Arial" charset="0"/>
              </a:rPr>
              <a:t> The report section of this specification does state that the max/min temps during the initial curing period should be reported. </a:t>
            </a:r>
          </a:p>
          <a:p>
            <a:r>
              <a:rPr lang="en-US" sz="1200" kern="1200" baseline="0" dirty="0">
                <a:solidFill>
                  <a:schemeClr val="tx1"/>
                </a:solidFill>
                <a:latin typeface="Arial" charset="0"/>
                <a:ea typeface="+mn-ea"/>
                <a:cs typeface="Arial" charset="0"/>
              </a:rPr>
              <a:t>This specification also indicates that the distribution of reports should to all stakeholders.</a:t>
            </a:r>
          </a:p>
          <a:p>
            <a:endParaRPr lang="en-US" sz="1200" kern="1200" baseline="0" dirty="0">
              <a:solidFill>
                <a:schemeClr val="tx1"/>
              </a:solidFill>
              <a:latin typeface="Arial" charset="0"/>
              <a:ea typeface="+mn-ea"/>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2188" cy="3602037"/>
          </a:xfrm>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effectLst/>
                <a:latin typeface="Arial" charset="0"/>
                <a:ea typeface="+mn-ea"/>
                <a:cs typeface="Arial" charset="0"/>
              </a:rPr>
              <a:t>ACI 318-19, Provision 26.12.3.1; 301-16, Provision 1.6.3.2(e)</a:t>
            </a:r>
            <a:r>
              <a:rPr lang="en-US" sz="1200" kern="1200" baseline="30000" dirty="0">
                <a:solidFill>
                  <a:schemeClr val="tx1"/>
                </a:solidFill>
                <a:effectLst/>
                <a:latin typeface="Arial" charset="0"/>
                <a:ea typeface="+mn-ea"/>
                <a:cs typeface="Arial" charset="0"/>
              </a:rPr>
              <a:t>13</a:t>
            </a:r>
            <a:r>
              <a:rPr lang="en-US" sz="1200" kern="1200" dirty="0">
                <a:solidFill>
                  <a:schemeClr val="tx1"/>
                </a:solidFill>
                <a:effectLst/>
                <a:latin typeface="Arial" charset="0"/>
                <a:ea typeface="+mn-ea"/>
                <a:cs typeface="Arial" charset="0"/>
              </a:rPr>
              <a:t>; and 311.6-09, Provision 2.5.1</a:t>
            </a:r>
            <a:r>
              <a:rPr lang="en-US" sz="1200" kern="1200" baseline="30000" dirty="0">
                <a:solidFill>
                  <a:schemeClr val="tx1"/>
                </a:solidFill>
                <a:effectLst/>
                <a:latin typeface="Arial" charset="0"/>
                <a:ea typeface="+mn-ea"/>
                <a:cs typeface="Arial" charset="0"/>
              </a:rPr>
              <a:t>14</a:t>
            </a:r>
            <a:r>
              <a:rPr lang="en-US" sz="1200" kern="1200" dirty="0">
                <a:solidFill>
                  <a:schemeClr val="tx1"/>
                </a:solidFill>
                <a:effectLst/>
                <a:latin typeface="Arial" charset="0"/>
                <a:ea typeface="+mn-ea"/>
                <a:cs typeface="Arial" charset="0"/>
              </a:rPr>
              <a:t>, all require that specimens for acceptance testing be standard-cured in accordance with ASTM C31/C31M. </a:t>
            </a:r>
          </a:p>
          <a:p>
            <a:r>
              <a:rPr lang="en-US" sz="1200" kern="1200" dirty="0">
                <a:solidFill>
                  <a:schemeClr val="tx1"/>
                </a:solidFill>
                <a:effectLst/>
                <a:latin typeface="Arial" charset="0"/>
                <a:ea typeface="+mn-ea"/>
                <a:cs typeface="Arial" charset="0"/>
              </a:rPr>
              <a:t>The reporting section of ASTM C31/C31M requires the agency making the specimens to report the maximum and minimum temperatures of the surrounding environment and the curing method used during initial curing. ACI 301, Provision 1.6.3.1(c), requires that the concrete strength test report includes information on storage and curing of specimens before testing, while ACI 311.6, Provision 3.3.12, requires the Testing Agency to report the maximum and minimum temperatures of the curing environment during the initial curing period to all the parties listed in the test report distribution list. </a:t>
            </a:r>
          </a:p>
          <a:p>
            <a:r>
              <a:rPr lang="en-US" sz="1200" kern="1200" dirty="0">
                <a:solidFill>
                  <a:schemeClr val="tx1"/>
                </a:solidFill>
                <a:effectLst/>
                <a:latin typeface="Arial" charset="0"/>
                <a:ea typeface="+mn-ea"/>
                <a:cs typeface="Arial" charset="0"/>
              </a:rPr>
              <a:t>ACI 301, Provision 1.6.2.2(d), states that the Contractor is to: “Provide space and source of electrical power on project site for testing facilities acceptable to Owner’s testing agency. This is for the sole use of Owner’s quality assurance testing agency for initial curing of concrete strength test specimens as required by ASTM C31/C31M.” This implies that the Owner's testing agency will be responsible for initial curing. ACI 301, Provision 1.6.2.2(b), also states that it is the Contractor’s responsibility to allow the Owner's testing agency access to the project site for obtaining samples to make test specimens. ACI 301 defines the Contractor as “the person, firm, or entity under contract for construction of the Work.”</a:t>
            </a:r>
          </a:p>
          <a:p>
            <a:r>
              <a:rPr lang="en-US" sz="1200" kern="1200" dirty="0">
                <a:solidFill>
                  <a:schemeClr val="tx1"/>
                </a:solidFill>
                <a:effectLst/>
                <a:latin typeface="Arial" charset="0"/>
                <a:ea typeface="+mn-ea"/>
                <a:cs typeface="Arial" charset="0"/>
              </a:rPr>
              <a:t>ACI 311.6, Section 2.5.1, states that the Testing Agency is responsible for verifying that the cylinders are maintained in accordance with ASTM C31/C31M. ACI 318, ACI 301, and ACI 311.6 require that field technicians, who prepare test specimens, must have an ACI Field testing Technician Grade I certification or acceptable equivalent. Thus, it is clear that the agency making test specimens is responsible for verifying conformance to the initial curing requirements. </a:t>
            </a:r>
          </a:p>
          <a:p>
            <a:r>
              <a:rPr lang="en-US" sz="1200" kern="1200" dirty="0">
                <a:solidFill>
                  <a:schemeClr val="tx1"/>
                </a:solidFill>
                <a:effectLst/>
                <a:latin typeface="Arial" charset="0"/>
                <a:ea typeface="+mn-ea"/>
                <a:cs typeface="Arial" charset="0"/>
              </a:rPr>
              <a:t>The controversial topic is: “Who is responsible for supplying the curing facility on site?” ACI 301, Provision 1.6.3.2(e), under the duties and responsibilities of the Owner’s testing agency, states: “Owner’s testing agency will make and standard cure the specimens in accordance with ASTM C31/C31M…” Note that this statement is provided as information to the Contractor because ACI 301 is written to the Contractor and not the Testing Agency. This explains why the word "will" is used rather than "shall". Nevertheless, this provision implies that the testing agency is responsible for the initial curing and is also responsible for providing equipment needed to comply with the temperature requirements in ASTM C31/C31M. ACI 311.6, Section 2.5.1, which is written to the Testing Agency, states: “Owner or Owner’s representative will provide and maintain adequate facilities on the project site for initial storage and curing of the concrete specimens, unless otherwise specified.” Unfortunately, there is ambiguity in this provision because the specification does not define the "Owner's representative." Some have interpreted the Owner’s representative to be the Architect/Engineer, while others have interpreted it to include the Testing Agency. According to the International Building Code (IBC)</a:t>
            </a:r>
            <a:r>
              <a:rPr lang="en-US" sz="1200" kern="1200" baseline="30000" dirty="0">
                <a:solidFill>
                  <a:schemeClr val="tx1"/>
                </a:solidFill>
                <a:effectLst/>
                <a:latin typeface="Arial" charset="0"/>
                <a:ea typeface="+mn-ea"/>
                <a:cs typeface="Arial" charset="0"/>
              </a:rPr>
              <a:t>15</a:t>
            </a:r>
            <a:r>
              <a:rPr lang="en-US" sz="1200" kern="1200" dirty="0">
                <a:solidFill>
                  <a:schemeClr val="tx1"/>
                </a:solidFill>
                <a:effectLst/>
                <a:latin typeface="Arial" charset="0"/>
                <a:ea typeface="+mn-ea"/>
                <a:cs typeface="Arial" charset="0"/>
              </a:rPr>
              <a:t>, the Owner is responsible for hiring the Testing Agency that conducts acceptance testing. In many jurisdictions, it is considered a conflict of interest for the Contractor to hire the Testing Agency that conducts acceptance testing.</a:t>
            </a:r>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34</a:t>
            </a:fld>
            <a:endParaRPr lang="en-US"/>
          </a:p>
        </p:txBody>
      </p:sp>
    </p:spTree>
    <p:extLst>
      <p:ext uri="{BB962C8B-B14F-4D97-AF65-F5344CB8AC3E}">
        <p14:creationId xmlns:p14="http://schemas.microsoft.com/office/powerpoint/2010/main" val="37971760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a:t>Onus is on testing lab to bring this up for discussion during the bidding process.</a:t>
            </a:r>
          </a:p>
          <a:p>
            <a:endParaRPr lang="en-US" dirty="0"/>
          </a:p>
          <a:p>
            <a:r>
              <a:rPr lang="en-US" dirty="0"/>
              <a:t>The CI article concluded that</a:t>
            </a:r>
          </a:p>
          <a:p>
            <a:r>
              <a:rPr lang="en-US" sz="1200" kern="1200" dirty="0">
                <a:solidFill>
                  <a:schemeClr val="tx1"/>
                </a:solidFill>
                <a:effectLst/>
                <a:latin typeface="Arial" charset="0"/>
                <a:ea typeface="+mn-ea"/>
                <a:cs typeface="Arial" charset="0"/>
              </a:rPr>
              <a:t>ACI 311.6, ACI 132R, AIA MasterSpec and project specifications should state explicitly that the Testing Agency is responsible for providing the on-site curing facility (container) and verifying that test specimens are maintained in accordance with ASTM C31/C31M at the jobsite. </a:t>
            </a:r>
          </a:p>
          <a:p>
            <a:r>
              <a:rPr lang="en-US" sz="1200" i="1" kern="1200" dirty="0">
                <a:solidFill>
                  <a:schemeClr val="tx1"/>
                </a:solidFill>
                <a:effectLst/>
                <a:latin typeface="Arial" charset="0"/>
                <a:ea typeface="+mn-ea"/>
                <a:cs typeface="Arial" charset="0"/>
              </a:rPr>
              <a:t>Discussion: ACI 311.6 states that the Testing Agency is responsible for verifying that the specimens are stored under conditions in accordance with ASTM C31/C31M. ACI 318, ACI 301, and ACI 311.6 require that field technicians be certified. Among the project stakeholders, the Testing Agency is expected to have the most knowledge of the requirements for preparing and curing test specimens. This requirement will ensure an unambiguous chain of custody of standard-cured test specimens. This requirement should not preclude the Testing Agency from procuring the facility from the Contractor, but the Testing Agency is responsible for ensuring that test specimens are stored at temperatures conforming to ASTM C31/C31M. </a:t>
            </a:r>
            <a:endParaRPr lang="en-US" sz="1200" kern="1200" dirty="0">
              <a:solidFill>
                <a:schemeClr val="tx1"/>
              </a:solidFill>
              <a:effectLst/>
              <a:latin typeface="Arial" charset="0"/>
              <a:ea typeface="+mn-ea"/>
              <a:cs typeface="Arial" charset="0"/>
            </a:endParaRPr>
          </a:p>
          <a:p>
            <a:endParaRPr lang="en-US" sz="1200" kern="1200" dirty="0">
              <a:solidFill>
                <a:schemeClr val="tx1"/>
              </a:solidFill>
              <a:effectLst/>
              <a:latin typeface="Arial" charset="0"/>
              <a:ea typeface="+mn-ea"/>
              <a:cs typeface="Arial" charset="0"/>
            </a:endParaRPr>
          </a:p>
          <a:p>
            <a:r>
              <a:rPr lang="en-US" sz="1200" kern="1200" dirty="0">
                <a:solidFill>
                  <a:schemeClr val="tx1"/>
                </a:solidFill>
                <a:effectLst/>
                <a:latin typeface="Arial" charset="0"/>
                <a:ea typeface="+mn-ea"/>
                <a:cs typeface="Arial" charset="0"/>
              </a:rPr>
              <a:t>ACI 301 and 311.6 require that the concrete test report includes information about the initial curing period, such as maximum and minimum temperatures of the medium surrounding the specimens. Specifiers should insist on receiving documentation of initial curing conditions. Producers can also request permission to place continuous temperature monitoring devices within the initial curing facility for independent measurements. </a:t>
            </a:r>
          </a:p>
          <a:p>
            <a:endParaRPr lang="en-US" sz="1200" kern="1200" dirty="0">
              <a:solidFill>
                <a:schemeClr val="tx1"/>
              </a:solidFill>
              <a:effectLst/>
              <a:latin typeface="Arial" charset="0"/>
              <a:ea typeface="+mn-ea"/>
              <a:cs typeface="Arial" charset="0"/>
            </a:endParaRPr>
          </a:p>
          <a:p>
            <a:r>
              <a:rPr lang="en-US" sz="1200" kern="1200" dirty="0">
                <a:solidFill>
                  <a:schemeClr val="tx1"/>
                </a:solidFill>
                <a:effectLst/>
                <a:latin typeface="Arial" charset="0"/>
                <a:ea typeface="+mn-ea"/>
                <a:cs typeface="Arial" charset="0"/>
              </a:rPr>
              <a:t>The AIA MasterSpec and project specifications should state explicitly that the Contractor is responsible for providing secured space, electrical power, and access for initial curing of test specimens.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Arial" charset="0"/>
                <a:ea typeface="+mn-ea"/>
                <a:cs typeface="Arial" charset="0"/>
              </a:rPr>
              <a:t>Discussion: ACI 301 requires the Contractor to provide space and electrical power for initial curing by the Owner’s Testing Agency.</a:t>
            </a:r>
            <a:endParaRPr lang="en-US" sz="1200" kern="1200" dirty="0">
              <a:solidFill>
                <a:schemeClr val="tx1"/>
              </a:solidFill>
              <a:effectLst/>
              <a:latin typeface="Arial" charset="0"/>
              <a:ea typeface="+mn-ea"/>
              <a:cs typeface="Arial" charset="0"/>
            </a:endParaRPr>
          </a:p>
          <a:p>
            <a:endParaRPr lang="en-US" sz="1200" kern="1200" dirty="0">
              <a:solidFill>
                <a:schemeClr val="tx1"/>
              </a:solidFill>
              <a:effectLst/>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35</a:t>
            </a:fld>
            <a:endParaRPr lang="en-US"/>
          </a:p>
        </p:txBody>
      </p:sp>
    </p:spTree>
    <p:extLst>
      <p:ext uri="{BB962C8B-B14F-4D97-AF65-F5344CB8AC3E}">
        <p14:creationId xmlns:p14="http://schemas.microsoft.com/office/powerpoint/2010/main" val="1564783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means</a:t>
            </a:r>
            <a:r>
              <a:rPr lang="en-US" baseline="0" dirty="0"/>
              <a:t> used for initial curing of jobsites – from 5-gallon buckets, larger water containers, wooden curing boxes, coolers, and temperature-controlled curing boxes. The temperature should be monitored in enclosed spaces. Temperatures can get very high in wooden curing boxes and coolers. Water immersion is the preferred method</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31F9365-C7CF-482E-BA68-9F24890F2DEE}" type="slidenum">
              <a:rPr lang="en-US">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9210042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use sand. The test</a:t>
            </a:r>
            <a:r>
              <a:rPr lang="en-US" baseline="0" dirty="0"/>
              <a:t> cylinders are placed in a bucket, the bucket is filled with sand. The sand is soaked with water and the bucket is kept in a location away from sunlight and potential disturbance.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31F9365-C7CF-482E-BA68-9F24890F2DEE}" type="slidenum">
              <a:rPr lang="en-US">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682274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Some examples</a:t>
            </a:r>
            <a:r>
              <a:rPr lang="en-US" baseline="0" dirty="0"/>
              <a:t> of immersion in water and use of a cooler. Ice can be used to control temperature in hot weather – more easier to do this when cylinders are immersed in water.</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38</a:t>
            </a:fld>
            <a:endParaRPr lang="en-US"/>
          </a:p>
        </p:txBody>
      </p:sp>
    </p:spTree>
    <p:extLst>
      <p:ext uri="{BB962C8B-B14F-4D97-AF65-F5344CB8AC3E}">
        <p14:creationId xmlns:p14="http://schemas.microsoft.com/office/powerpoint/2010/main" val="8492104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Some</a:t>
            </a:r>
            <a:r>
              <a:rPr lang="en-US" baseline="0" dirty="0"/>
              <a:t> testing agencies use these temperature controlled coolers. These cost more but provide the required temperature and moisture control. One concern is the potential for theft and vandalism as these systems can be expensive.</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39</a:t>
            </a:fld>
            <a:endParaRPr lang="en-US"/>
          </a:p>
        </p:txBody>
      </p:sp>
    </p:spTree>
    <p:extLst>
      <p:ext uri="{BB962C8B-B14F-4D97-AF65-F5344CB8AC3E}">
        <p14:creationId xmlns:p14="http://schemas.microsoft.com/office/powerpoint/2010/main" val="1269043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There are consistent details on how sampling</a:t>
            </a:r>
            <a:r>
              <a:rPr lang="en-US" baseline="0" dirty="0"/>
              <a:t> and testing needs to be performed. These are addressed in the building code, reference and project specifications, specification for ready mixed concrete and in the contract with the testing agency.</a:t>
            </a:r>
          </a:p>
          <a:p>
            <a:r>
              <a:rPr lang="en-US" baseline="0" dirty="0"/>
              <a:t>Sampling is the first important step. The sample obtained must be representative of the load. This is assured when the procedure of obtaining a sample is in accordance with ASTM C172 – middle portion of the load with two or more portions of the discharged concrete mixed together to create a composite sample. ASTM C172 only describes sampling from the transportation unit. Often, project specifications will require tests to be performed on samples obtained at the point of placement in the structure – at the end of a bucket, pump, etc. Sampling at this location is not described in ASTM C172, so the procedure has to be clear. The problem is that the characteristics of the concrete can change by the procedure used to convey it from the truck discharge to the point of placement. The concrete supplier has no control on this process, cannot anticipate the types of changes that might occur and thereby cannot be responsible for tests results at the point of placement. These issues should be discussed at a pre-construction conference. More information about this can be found at http://www.nrmca.org/research_engineering/RMC_Specs_Guide.htm.</a:t>
            </a:r>
          </a:p>
          <a:p>
            <a:endParaRPr lang="en-US" baseline="0" dirty="0"/>
          </a:p>
          <a:p>
            <a:r>
              <a:rPr lang="en-US" baseline="0" dirty="0"/>
              <a:t>Typically several fresh concrete tests are performed as listed on the slide. Most of these tests have specification criteria that should be met, with stated or industry-established tolerances. </a:t>
            </a:r>
          </a:p>
          <a:p>
            <a:r>
              <a:rPr lang="en-US" baseline="0" dirty="0"/>
              <a:t>Additionally specimens for tests on hardened concrete are also prepared, typically strength tests. There are detailed requirements on making and curing these specimens up to the point they are tested.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Arial" charset="0"/>
              </a:rPr>
              <a:t>In some projects, the concrete producer has obtained permission to place continuous temperature monitoring devices within the on-site initial-curing facility. These temperature monitoring devices are low cost, can be reused, and allow wireless data transfer to a cell phone, tablet, or computer. Producers have reported acceptable initial curing practices on those projects. </a:t>
            </a:r>
          </a:p>
          <a:p>
            <a:endParaRPr lang="en-US" dirty="0"/>
          </a:p>
        </p:txBody>
      </p:sp>
      <p:sp>
        <p:nvSpPr>
          <p:cNvPr id="4" name="Slide Number Placeholder 3"/>
          <p:cNvSpPr>
            <a:spLocks noGrp="1"/>
          </p:cNvSpPr>
          <p:nvPr>
            <p:ph type="sldNum" sz="quarter" idx="5"/>
          </p:nvPr>
        </p:nvSpPr>
        <p:spPr>
          <a:xfrm>
            <a:off x="4142851" y="9118621"/>
            <a:ext cx="3170729" cy="480954"/>
          </a:xfrm>
          <a:prstGeom prst="rect">
            <a:avLst/>
          </a:prstGeom>
        </p:spPr>
        <p:txBody>
          <a:bodyPr/>
          <a:lstStyle/>
          <a:p>
            <a:fld id="{C183FA14-3CA6-4E8E-805A-37954AF35BC5}" type="slidenum">
              <a:rPr lang="en-US" smtClean="0"/>
              <a:pPr/>
              <a:t>40</a:t>
            </a:fld>
            <a:endParaRPr lang="en-US"/>
          </a:p>
        </p:txBody>
      </p:sp>
    </p:spTree>
    <p:extLst>
      <p:ext uri="{BB962C8B-B14F-4D97-AF65-F5344CB8AC3E}">
        <p14:creationId xmlns:p14="http://schemas.microsoft.com/office/powerpoint/2010/main" val="3925828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200" kern="1200" dirty="0">
                <a:solidFill>
                  <a:schemeClr val="tx1"/>
                </a:solidFill>
                <a:effectLst/>
                <a:latin typeface="Arial" charset="0"/>
                <a:ea typeface="+mn-ea"/>
                <a:cs typeface="Arial" charset="0"/>
              </a:rPr>
              <a:t>ESSENTIAL THAT THESE ARE ENFORCED IN PROJECTS THROUGH SPECS AND CONTRACTS!</a:t>
            </a:r>
          </a:p>
          <a:p>
            <a:pPr lvl="0"/>
            <a:endParaRPr lang="en-US" sz="1200" kern="1200" dirty="0">
              <a:solidFill>
                <a:schemeClr val="tx1"/>
              </a:solidFill>
              <a:effectLst/>
              <a:latin typeface="Arial" charset="0"/>
              <a:ea typeface="+mn-ea"/>
              <a:cs typeface="Arial" charset="0"/>
            </a:endParaRPr>
          </a:p>
          <a:p>
            <a:pPr lvl="0"/>
            <a:r>
              <a:rPr lang="en-US" sz="1200" kern="1200" dirty="0">
                <a:solidFill>
                  <a:schemeClr val="tx1"/>
                </a:solidFill>
                <a:effectLst/>
                <a:latin typeface="Arial" charset="0"/>
                <a:ea typeface="+mn-ea"/>
                <a:cs typeface="Arial" charset="0"/>
              </a:rPr>
              <a:t>Testing agency shall be responsible for providing curing container for composite samples on Site and verifying that field-cured composite samples are cured in accordance with ASTM C31//C31M.</a:t>
            </a:r>
            <a:endParaRPr lang="en-US" dirty="0">
              <a:effectLst/>
            </a:endParaRPr>
          </a:p>
          <a:p>
            <a:pPr lvl="0"/>
            <a:r>
              <a:rPr lang="en-US" sz="1200" kern="1200" dirty="0">
                <a:solidFill>
                  <a:schemeClr val="tx1"/>
                </a:solidFill>
                <a:effectLst/>
                <a:latin typeface="Arial" charset="0"/>
                <a:ea typeface="+mn-ea"/>
                <a:cs typeface="Arial" charset="0"/>
              </a:rPr>
              <a:t>Testing agency shall immediately report to Architect, Contractor and concrete manufacturer any failure of Work to comply with Contract Documents.</a:t>
            </a:r>
            <a:endParaRPr lang="en-US" dirty="0">
              <a:effectLst/>
            </a:endParaRPr>
          </a:p>
          <a:p>
            <a:pPr lvl="0"/>
            <a:r>
              <a:rPr lang="en-US" sz="1200" kern="1200" dirty="0">
                <a:solidFill>
                  <a:schemeClr val="tx1"/>
                </a:solidFill>
                <a:effectLst/>
                <a:latin typeface="Arial" charset="0"/>
                <a:ea typeface="+mn-ea"/>
                <a:cs typeface="Arial" charset="0"/>
              </a:rPr>
              <a:t>Testing agency shall report results of tests and inspections, in writing, to Owner, Architect, Contractor and concrete manufacturer within 48 hours of inspections and tests. Test reports shall include reporting requirements of ASTM C31/C31M, ASTM C39 and ACI 301, including the following as applicable to each test and inspection:</a:t>
            </a:r>
            <a:endParaRPr lang="en-US" dirty="0">
              <a:effectLst/>
            </a:endParaRPr>
          </a:p>
          <a:p>
            <a:pPr lvl="1"/>
            <a:r>
              <a:rPr lang="en-US" sz="1200" kern="1200" dirty="0">
                <a:solidFill>
                  <a:schemeClr val="tx1"/>
                </a:solidFill>
                <a:effectLst/>
                <a:latin typeface="Arial" charset="0"/>
                <a:ea typeface="+mn-ea"/>
                <a:cs typeface="Arial" charset="0"/>
              </a:rPr>
              <a:t>Information on storage and curing of samples before testing, including curing method and maximum and minimum temperatures during initial curing period.  </a:t>
            </a:r>
            <a:endParaRPr lang="en-US" dirty="0">
              <a:effectLst/>
            </a:endParaRPr>
          </a:p>
          <a:p>
            <a:pPr lvl="0"/>
            <a:r>
              <a:rPr lang="en-US" sz="1200" kern="1200" dirty="0">
                <a:solidFill>
                  <a:schemeClr val="tx1"/>
                </a:solidFill>
                <a:effectLst/>
                <a:latin typeface="Arial" charset="0"/>
                <a:ea typeface="+mn-ea"/>
                <a:cs typeface="Arial" charset="0"/>
              </a:rPr>
              <a:t>Personnel performing laboratory tests shall be an ACI-certified Concrete Strength Testing Technician and Concrete Laboratory Testing Technician, Grade I. Testing agency laboratory supervisor shall be an ACI-certified Concrete Laboratory Testing Technician, Grade II.</a:t>
            </a:r>
            <a:endParaRPr lang="en-US" dirty="0">
              <a:effectLst/>
            </a:endParaRPr>
          </a:p>
          <a:p>
            <a:pPr lvl="0"/>
            <a:r>
              <a:rPr lang="en-US" sz="1200" kern="1200" dirty="0">
                <a:solidFill>
                  <a:schemeClr val="tx1"/>
                </a:solidFill>
                <a:effectLst/>
                <a:latin typeface="Arial" charset="0"/>
                <a:ea typeface="+mn-ea"/>
                <a:cs typeface="Arial" charset="0"/>
              </a:rPr>
              <a:t>Field Quality Control Testing Agency Qualifications: An independent agency qualified in accordance with ASTM C1077 and ASTM E329 for testing indicated. </a:t>
            </a:r>
            <a:endParaRPr lang="en-US" dirty="0">
              <a:effectLst/>
            </a:endParaRPr>
          </a:p>
          <a:p>
            <a:pPr lvl="0"/>
            <a:r>
              <a:rPr lang="en-US" sz="1200" kern="1200" dirty="0">
                <a:solidFill>
                  <a:schemeClr val="tx1"/>
                </a:solidFill>
                <a:effectLst/>
                <a:latin typeface="Arial" charset="0"/>
                <a:ea typeface="+mn-ea"/>
                <a:cs typeface="Arial" charset="0"/>
              </a:rPr>
              <a:t>Personnel conducting field tests shall be qualified as an ACI Concrete Field Testing Technician, Grade I, in accordance with ACI CPP 610.1 or an equivalent certification program.</a:t>
            </a:r>
            <a:endParaRPr lang="en-US" dirty="0">
              <a:effectLst/>
            </a:endParaRPr>
          </a:p>
          <a:p>
            <a:pPr lvl="0"/>
            <a:r>
              <a:rPr lang="en-US" sz="1200" kern="1200" dirty="0">
                <a:solidFill>
                  <a:schemeClr val="tx1"/>
                </a:solidFill>
                <a:effectLst/>
                <a:latin typeface="Arial" charset="0"/>
                <a:ea typeface="+mn-ea"/>
                <a:cs typeface="Arial" charset="0"/>
              </a:rPr>
              <a:t>Instructions to Contractor: Provide reasonable auxiliary services to accommodate field testing and inspections, acceptable to testing agency, including the following:</a:t>
            </a:r>
            <a:endParaRPr lang="en-US" dirty="0">
              <a:effectLst/>
            </a:endParaRPr>
          </a:p>
          <a:p>
            <a:pPr lvl="1"/>
            <a:r>
              <a:rPr lang="en-US" sz="1200" kern="1200" dirty="0">
                <a:solidFill>
                  <a:schemeClr val="tx1"/>
                </a:solidFill>
                <a:effectLst/>
                <a:latin typeface="Arial" charset="0"/>
                <a:ea typeface="+mn-ea"/>
                <a:cs typeface="Arial" charset="0"/>
              </a:rPr>
              <a:t>Daily access to the Work</a:t>
            </a:r>
            <a:endParaRPr lang="en-US" dirty="0">
              <a:effectLst/>
            </a:endParaRPr>
          </a:p>
          <a:p>
            <a:pPr lvl="1"/>
            <a:r>
              <a:rPr lang="en-US" sz="1200" kern="1200" dirty="0">
                <a:solidFill>
                  <a:schemeClr val="tx1"/>
                </a:solidFill>
                <a:effectLst/>
                <a:latin typeface="Arial" charset="0"/>
                <a:ea typeface="+mn-ea"/>
                <a:cs typeface="Arial" charset="0"/>
              </a:rPr>
              <a:t>Incidental labor and facilities necessary to facilitate tests and inspections</a:t>
            </a:r>
            <a:endParaRPr lang="en-US" dirty="0">
              <a:effectLst/>
            </a:endParaRPr>
          </a:p>
          <a:p>
            <a:pPr lvl="1"/>
            <a:r>
              <a:rPr lang="en-US" sz="1200" kern="1200" dirty="0">
                <a:solidFill>
                  <a:schemeClr val="tx1"/>
                </a:solidFill>
                <a:effectLst/>
                <a:latin typeface="Arial" charset="0"/>
                <a:ea typeface="+mn-ea"/>
                <a:cs typeface="Arial" charset="0"/>
              </a:rPr>
              <a:t>Secure space for storage, initial curing, and field curing of test samples, including source of water and continuous electrical power at project site during site curing period for test samples</a:t>
            </a:r>
            <a:endParaRPr lang="en-US" dirty="0">
              <a:effectLst/>
            </a:endParaRPr>
          </a:p>
          <a:p>
            <a:pPr lvl="1"/>
            <a:r>
              <a:rPr lang="en-US" sz="1200" kern="1200" dirty="0">
                <a:solidFill>
                  <a:schemeClr val="tx1"/>
                </a:solidFill>
                <a:effectLst/>
                <a:latin typeface="Arial" charset="0"/>
                <a:ea typeface="+mn-ea"/>
                <a:cs typeface="Arial" charset="0"/>
              </a:rPr>
              <a:t>Security and protection for test samples and for testing and inspection equipment at Project site </a:t>
            </a:r>
            <a:endParaRPr lang="en-US" dirty="0">
              <a:effectLst/>
            </a:endParaRPr>
          </a:p>
          <a:p>
            <a:pPr lvl="0"/>
            <a:r>
              <a:rPr lang="en-US" sz="1200" kern="1200" dirty="0">
                <a:solidFill>
                  <a:schemeClr val="tx1"/>
                </a:solidFill>
                <a:effectLst/>
                <a:latin typeface="Arial" charset="0"/>
                <a:ea typeface="+mn-ea"/>
                <a:cs typeface="Arial" charset="0"/>
              </a:rPr>
              <a:t>Pre-installation conference now requires the review of the initial curing and field curing of field test cylinders (ASTM C31/C31M)</a:t>
            </a:r>
            <a:endParaRPr lang="en-US" dirty="0">
              <a:effectLst/>
            </a:endParaRPr>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41</a:t>
            </a:fld>
            <a:endParaRPr lang="en-US"/>
          </a:p>
        </p:txBody>
      </p:sp>
    </p:spTree>
    <p:extLst>
      <p:ext uri="{BB962C8B-B14F-4D97-AF65-F5344CB8AC3E}">
        <p14:creationId xmlns:p14="http://schemas.microsoft.com/office/powerpoint/2010/main" val="37971760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Rectangle 7"/>
          <p:cNvSpPr>
            <a:spLocks noGrp="1" noChangeArrowheads="1"/>
          </p:cNvSpPr>
          <p:nvPr>
            <p:ph type="sldNum" sz="quarter" idx="5"/>
          </p:nvPr>
        </p:nvSpPr>
        <p:spPr>
          <a:xfrm>
            <a:off x="4142851" y="9118621"/>
            <a:ext cx="3170729" cy="480954"/>
          </a:xfrm>
          <a:prstGeom prst="rect">
            <a:avLst/>
          </a:prstGeom>
          <a:noFill/>
        </p:spPr>
        <p:txBody>
          <a:bodyPr/>
          <a:lstStyle/>
          <a:p>
            <a:fld id="{4EDA09D0-09FA-4CC0-A6F6-1C63FA1E6978}" type="slidenum">
              <a:rPr lang="en-US" smtClean="0"/>
              <a:pPr/>
              <a:t>42</a:t>
            </a:fld>
            <a:endParaRPr lang="en-US"/>
          </a:p>
        </p:txBody>
      </p:sp>
      <p:sp>
        <p:nvSpPr>
          <p:cNvPr id="43014" name="Rectangle 2"/>
          <p:cNvSpPr>
            <a:spLocks noGrp="1" noRot="1" noChangeAspect="1" noChangeArrowheads="1" noTextEdit="1"/>
          </p:cNvSpPr>
          <p:nvPr>
            <p:ph type="sldImg"/>
          </p:nvPr>
        </p:nvSpPr>
        <p:spPr>
          <a:ln/>
        </p:spPr>
      </p:sp>
      <p:sp>
        <p:nvSpPr>
          <p:cNvPr id="43015" name="Rectangle 3"/>
          <p:cNvSpPr>
            <a:spLocks noGrp="1" noChangeArrowheads="1"/>
          </p:cNvSpPr>
          <p:nvPr>
            <p:ph type="body" idx="1"/>
          </p:nvPr>
        </p:nvSpPr>
        <p:spPr>
          <a:noFill/>
          <a:ln/>
        </p:spPr>
        <p:txBody>
          <a:bodyPr/>
          <a:lstStyle/>
          <a:p>
            <a:pPr algn="just" eaLnBrk="1" hangingPunct="1"/>
            <a:r>
              <a:rPr lang="en-US" dirty="0">
                <a:cs typeface="Times New Roman" pitchFamily="18" charset="0"/>
              </a:rPr>
              <a:t>Attention to details is extremely important when reviewing a test report of compression test results. A concrete producer should maintain a record of test results in the sequence of the date made and record all the pertinent information relative to these results. </a:t>
            </a:r>
          </a:p>
          <a:p>
            <a:pPr eaLnBrk="1" hangingPunct="1"/>
            <a:r>
              <a:rPr lang="en-US" dirty="0"/>
              <a:t>Ensure that all reports have a date of pour.  Often, test cylinder information is misleading due to improper reporting of the date. </a:t>
            </a:r>
          </a:p>
          <a:p>
            <a:pPr eaLnBrk="1" hangingPunct="1"/>
            <a:r>
              <a:rPr lang="en-US" dirty="0"/>
              <a:t>Ambient temperatures are of great importance especially when curing is non-standard. </a:t>
            </a:r>
          </a:p>
          <a:p>
            <a:pPr eaLnBrk="1" hangingPunct="1"/>
            <a:r>
              <a:rPr lang="en-US" dirty="0"/>
              <a:t>Make sure proper test dates are reported. </a:t>
            </a:r>
          </a:p>
          <a:p>
            <a:pPr eaLnBrk="1" hangingPunct="1"/>
            <a:r>
              <a:rPr lang="en-US" dirty="0"/>
              <a:t>All cylinder tests should have slump, air &amp; temperature data. </a:t>
            </a:r>
          </a:p>
          <a:p>
            <a:pPr eaLnBrk="1" hangingPunct="1"/>
            <a:r>
              <a:rPr lang="en-US" dirty="0"/>
              <a:t>The time the cylinders were removed from the job and transported to the lab is needed to confirm initial curing duration.</a:t>
            </a:r>
          </a:p>
          <a:p>
            <a:pPr eaLnBrk="1" hangingPunct="1"/>
            <a:r>
              <a:rPr lang="en-US" dirty="0"/>
              <a:t>Each</a:t>
            </a:r>
            <a:r>
              <a:rPr lang="en-US" baseline="0" dirty="0"/>
              <a:t> concrete mixture has a unique rate of strength gain between 7 and 28 days. It is not a constant percentage. The producer can check that this strength gain reported by the testing lab is consistent with what they know about that concrete mixture. </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an example of a</a:t>
            </a:r>
            <a:r>
              <a:rPr lang="en-US" baseline="0" dirty="0"/>
              <a:t> test report that shows some issues. The specified strength is 5000 psi at 28 days.</a:t>
            </a:r>
          </a:p>
          <a:p>
            <a:r>
              <a:rPr lang="en-US" baseline="0" dirty="0"/>
              <a:t>It is a hot day – the ambient temperature is 89F, the concrete temperature is 92 F. So conditions are not too good for the initial curing.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cylinders were cast on Sept 12 and received at the lab on the 16 – a difference of 3 to 4 days that does not conform to ASTM C31. </a:t>
            </a:r>
          </a:p>
          <a:p>
            <a:r>
              <a:rPr lang="en-US" baseline="0" dirty="0"/>
              <a:t>The sample was obtained from a 2 yd load. This should be avoided. Test samples should be obtained from larger load sizes – close to mixer capacity.</a:t>
            </a:r>
          </a:p>
          <a:p>
            <a:r>
              <a:rPr lang="en-US" baseline="0" dirty="0"/>
              <a:t>The lab indicates that it has complied with ASTM C31. But there is no record of max and min temps nor curing method during the initial curing at the jobsite. </a:t>
            </a:r>
          </a:p>
          <a:p>
            <a:r>
              <a:rPr lang="en-US" baseline="0" dirty="0"/>
              <a:t>The lab flagged this report because the one cylinder tested at 7-days was low. 1 cylinder is not a test result. There is no 7 day requirement; the rate of strength gain is unknown, so there is no basis to flag this.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Technology</a:t>
            </a:r>
            <a:r>
              <a:rPr lang="en-US" baseline="0" dirty="0"/>
              <a:t> in Practice sheet (TIP 16) discusses various details that can be useful when troubleshooting or evaluating strength test results. It discusses these topics and provides numerical examples. </a:t>
            </a:r>
          </a:p>
          <a:p>
            <a:r>
              <a:rPr lang="en-US" baseline="0" dirty="0"/>
              <a:t>Some of the details on evaluation of strength test results that is covered in this TIP are summarized in the next few slides.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Rectangle 7"/>
          <p:cNvSpPr>
            <a:spLocks noGrp="1" noChangeArrowheads="1"/>
          </p:cNvSpPr>
          <p:nvPr>
            <p:ph type="sldNum" sz="quarter" idx="5"/>
          </p:nvPr>
        </p:nvSpPr>
        <p:spPr>
          <a:xfrm>
            <a:off x="4142851" y="9118621"/>
            <a:ext cx="3170729" cy="480954"/>
          </a:xfrm>
          <a:prstGeom prst="rect">
            <a:avLst/>
          </a:prstGeom>
          <a:noFill/>
        </p:spPr>
        <p:txBody>
          <a:bodyPr/>
          <a:lstStyle/>
          <a:p>
            <a:fld id="{30372DB7-7C49-48AA-9742-9CEEF7B9D1C9}" type="slidenum">
              <a:rPr lang="en-US" smtClean="0"/>
              <a:pPr/>
              <a:t>45</a:t>
            </a:fld>
            <a:endParaRPr lang="en-US"/>
          </a:p>
        </p:txBody>
      </p:sp>
      <p:sp>
        <p:nvSpPr>
          <p:cNvPr id="95238" name="Rectangle 2"/>
          <p:cNvSpPr>
            <a:spLocks noGrp="1" noRot="1" noChangeAspect="1" noChangeArrowheads="1" noTextEdit="1"/>
          </p:cNvSpPr>
          <p:nvPr>
            <p:ph type="sldImg"/>
          </p:nvPr>
        </p:nvSpPr>
        <p:spPr>
          <a:ln/>
        </p:spPr>
      </p:sp>
      <p:sp>
        <p:nvSpPr>
          <p:cNvPr id="95239" name="Rectangle 3"/>
          <p:cNvSpPr>
            <a:spLocks noGrp="1" noChangeArrowheads="1"/>
          </p:cNvSpPr>
          <p:nvPr>
            <p:ph type="body" idx="1"/>
          </p:nvPr>
        </p:nvSpPr>
        <p:spPr>
          <a:noFill/>
          <a:ln/>
        </p:spPr>
        <p:txBody>
          <a:bodyPr/>
          <a:lstStyle/>
          <a:p>
            <a:pPr lvl="0"/>
            <a:r>
              <a:rPr lang="en-US" sz="1200" kern="1200" dirty="0">
                <a:solidFill>
                  <a:schemeClr val="tx1"/>
                </a:solidFill>
                <a:latin typeface="Arial" charset="0"/>
                <a:ea typeface="+mn-ea"/>
                <a:cs typeface="Arial" charset="0"/>
              </a:rPr>
              <a:t>ACI 214R</a:t>
            </a:r>
            <a:r>
              <a:rPr lang="en-US" sz="1200" kern="1200" baseline="0" dirty="0">
                <a:solidFill>
                  <a:schemeClr val="tx1"/>
                </a:solidFill>
                <a:latin typeface="Arial" charset="0"/>
                <a:ea typeface="+mn-ea"/>
                <a:cs typeface="Arial" charset="0"/>
              </a:rPr>
              <a:t> describes a procedure to evaluate variability associated with testing by calculating the within-batch variability. This is sometimes referred to as the within-test or single operator variability.</a:t>
            </a:r>
          </a:p>
          <a:p>
            <a:pPr lvl="0"/>
            <a:endParaRPr lang="en-US" sz="1200" kern="1200" baseline="0" dirty="0">
              <a:solidFill>
                <a:schemeClr val="tx1"/>
              </a:solidFill>
              <a:latin typeface="Arial" charset="0"/>
              <a:ea typeface="+mn-ea"/>
              <a:cs typeface="Arial" charset="0"/>
            </a:endParaRPr>
          </a:p>
          <a:p>
            <a:pPr lvl="0"/>
            <a:r>
              <a:rPr lang="en-US" sz="1200" kern="1200" dirty="0">
                <a:solidFill>
                  <a:schemeClr val="tx1"/>
                </a:solidFill>
                <a:latin typeface="Arial" charset="0"/>
                <a:ea typeface="+mn-ea"/>
                <a:cs typeface="Arial" charset="0"/>
              </a:rPr>
              <a:t>Variability due to testing is estimated by the within-batch coefficient of variation (V</a:t>
            </a:r>
            <a:r>
              <a:rPr lang="en-US" sz="1200" kern="1200" baseline="-25000" dirty="0">
                <a:solidFill>
                  <a:schemeClr val="tx1"/>
                </a:solidFill>
                <a:latin typeface="Arial" charset="0"/>
                <a:ea typeface="+mn-ea"/>
                <a:cs typeface="Arial" charset="0"/>
              </a:rPr>
              <a:t>1</a:t>
            </a:r>
            <a:r>
              <a:rPr lang="en-US" sz="1200" kern="1200" dirty="0">
                <a:solidFill>
                  <a:schemeClr val="tx1"/>
                </a:solidFill>
                <a:latin typeface="Arial" charset="0"/>
                <a:ea typeface="+mn-ea"/>
                <a:cs typeface="Arial" charset="0"/>
              </a:rPr>
              <a:t>) calculated based on the average range (difference between maximum and minimum) in strengths of companion (replicate) cylinders comprising a strength test result which are cast from the same composite sample of concrete tested at the same age using Equation 1.  Since the cylinders are made from the same concrete sample the material and manufacturing variability are assumed to be negligible and the strength difference between the cylinders is assumed as due to testing variability.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latin typeface="Arial" charset="0"/>
                <a:ea typeface="+mn-ea"/>
                <a:cs typeface="Arial" charset="0"/>
              </a:rPr>
              <a:t>Average range should be calculated from at least 10 strength test results. The factor d</a:t>
            </a:r>
            <a:r>
              <a:rPr lang="en-US" sz="1200" kern="1200" baseline="-25000" dirty="0">
                <a:solidFill>
                  <a:schemeClr val="tx1"/>
                </a:solidFill>
                <a:latin typeface="Arial" charset="0"/>
                <a:ea typeface="+mn-ea"/>
                <a:cs typeface="Arial" charset="0"/>
              </a:rPr>
              <a:t>2</a:t>
            </a:r>
            <a:r>
              <a:rPr lang="en-US" sz="1200" kern="1200" dirty="0">
                <a:solidFill>
                  <a:schemeClr val="tx1"/>
                </a:solidFill>
                <a:latin typeface="Arial" charset="0"/>
                <a:ea typeface="+mn-ea"/>
                <a:cs typeface="Arial" charset="0"/>
              </a:rPr>
              <a:t> is used</a:t>
            </a:r>
            <a:r>
              <a:rPr lang="en-US" sz="1200" kern="1200" baseline="0" dirty="0">
                <a:solidFill>
                  <a:schemeClr val="tx1"/>
                </a:solidFill>
                <a:latin typeface="Arial" charset="0"/>
                <a:ea typeface="+mn-ea"/>
                <a:cs typeface="Arial" charset="0"/>
              </a:rPr>
              <a:t> to estimate the standard deviation, </a:t>
            </a:r>
            <a:r>
              <a:rPr lang="en-US" sz="1200" kern="1200" dirty="0">
                <a:solidFill>
                  <a:schemeClr val="tx1"/>
                </a:solidFill>
                <a:latin typeface="Arial" charset="0"/>
                <a:ea typeface="+mn-ea"/>
                <a:cs typeface="Arial" charset="0"/>
              </a:rPr>
              <a:t>s</a:t>
            </a:r>
            <a:r>
              <a:rPr lang="en-US" sz="1200" kern="1200" baseline="-25000" dirty="0">
                <a:solidFill>
                  <a:schemeClr val="tx1"/>
                </a:solidFill>
                <a:latin typeface="Arial" charset="0"/>
                <a:ea typeface="+mn-ea"/>
                <a:cs typeface="Arial" charset="0"/>
              </a:rPr>
              <a:t>1</a:t>
            </a:r>
            <a:r>
              <a:rPr lang="en-US" sz="1200" kern="1200" baseline="0" dirty="0">
                <a:solidFill>
                  <a:schemeClr val="tx1"/>
                </a:solidFill>
                <a:latin typeface="Arial" charset="0"/>
                <a:ea typeface="+mn-ea"/>
                <a:cs typeface="Arial" charset="0"/>
              </a:rPr>
              <a:t> from the average range and depends on the number of cylinders used</a:t>
            </a:r>
            <a:endParaRPr lang="en-US" sz="1200" kern="1200" dirty="0">
              <a:solidFill>
                <a:schemeClr val="tx1"/>
              </a:solidFill>
              <a:latin typeface="Arial" charset="0"/>
              <a:ea typeface="+mn-ea"/>
              <a:cs typeface="Arial" charset="0"/>
            </a:endParaRPr>
          </a:p>
          <a:p>
            <a:pPr lvl="0"/>
            <a:r>
              <a:rPr lang="en-US" sz="1200" kern="1200" dirty="0">
                <a:solidFill>
                  <a:schemeClr val="tx1"/>
                </a:solidFill>
                <a:latin typeface="Arial" charset="0"/>
                <a:ea typeface="+mn-ea"/>
                <a:cs typeface="Arial" charset="0"/>
              </a:rPr>
              <a:t>The within-batch coefficient of variation (V</a:t>
            </a:r>
            <a:r>
              <a:rPr lang="en-US" sz="1200" kern="1200" baseline="-25000" dirty="0">
                <a:solidFill>
                  <a:schemeClr val="tx1"/>
                </a:solidFill>
                <a:latin typeface="Arial" charset="0"/>
                <a:ea typeface="+mn-ea"/>
                <a:cs typeface="Arial" charset="0"/>
              </a:rPr>
              <a:t>1</a:t>
            </a:r>
            <a:r>
              <a:rPr lang="en-US" sz="1200" kern="1200" dirty="0">
                <a:solidFill>
                  <a:schemeClr val="tx1"/>
                </a:solidFill>
                <a:latin typeface="Arial" charset="0"/>
                <a:ea typeface="+mn-ea"/>
                <a:cs typeface="Arial" charset="0"/>
              </a:rPr>
              <a:t>), in percent, is determined from standard</a:t>
            </a:r>
            <a:r>
              <a:rPr lang="en-US" sz="1200" kern="1200" baseline="0" dirty="0">
                <a:solidFill>
                  <a:schemeClr val="tx1"/>
                </a:solidFill>
                <a:latin typeface="Arial" charset="0"/>
                <a:ea typeface="+mn-ea"/>
                <a:cs typeface="Arial" charset="0"/>
              </a:rPr>
              <a:t> deviation, </a:t>
            </a:r>
            <a:r>
              <a:rPr lang="en-US" sz="1200" kern="1200" dirty="0">
                <a:solidFill>
                  <a:schemeClr val="tx1"/>
                </a:solidFill>
                <a:latin typeface="Arial" charset="0"/>
                <a:ea typeface="+mn-ea"/>
                <a:cs typeface="Arial" charset="0"/>
              </a:rPr>
              <a:t>s</a:t>
            </a:r>
            <a:r>
              <a:rPr lang="en-US" sz="1200" kern="1200" baseline="-25000" dirty="0">
                <a:solidFill>
                  <a:schemeClr val="tx1"/>
                </a:solidFill>
                <a:latin typeface="Arial" charset="0"/>
                <a:ea typeface="+mn-ea"/>
                <a:cs typeface="Arial" charset="0"/>
              </a:rPr>
              <a:t>1</a:t>
            </a:r>
            <a:r>
              <a:rPr lang="en-US" sz="1200" kern="1200" baseline="0" dirty="0">
                <a:solidFill>
                  <a:schemeClr val="tx1"/>
                </a:solidFill>
                <a:latin typeface="Arial" charset="0"/>
                <a:ea typeface="+mn-ea"/>
                <a:cs typeface="Arial" charset="0"/>
              </a:rPr>
              <a:t>, estimated from the average range,</a:t>
            </a:r>
            <a:r>
              <a:rPr lang="en-US" sz="1200" kern="1200" dirty="0">
                <a:solidFill>
                  <a:schemeClr val="tx1"/>
                </a:solidFill>
                <a:latin typeface="Arial" charset="0"/>
                <a:ea typeface="+mn-ea"/>
                <a:cs typeface="Arial" charset="0"/>
              </a:rPr>
              <a:t> and the average strength.</a:t>
            </a:r>
          </a:p>
          <a:p>
            <a:pPr eaLnBrk="1" hangingPunct="1"/>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0642F6E6-D207-4C6B-A5F0-4D16792E0B25}" type="slidenum">
              <a:rPr lang="en-US"/>
              <a:pPr/>
              <a:t>46</a:t>
            </a:fld>
            <a:endParaRPr lang="en-US"/>
          </a:p>
        </p:txBody>
      </p:sp>
      <p:sp>
        <p:nvSpPr>
          <p:cNvPr id="937986" name="Rectangle 2"/>
          <p:cNvSpPr>
            <a:spLocks noGrp="1" noRot="1" noChangeAspect="1" noChangeArrowheads="1" noTextEdit="1"/>
          </p:cNvSpPr>
          <p:nvPr>
            <p:ph type="sldImg"/>
          </p:nvPr>
        </p:nvSpPr>
        <p:spPr>
          <a:xfrm>
            <a:off x="1257300" y="720725"/>
            <a:ext cx="4800600" cy="3600450"/>
          </a:xfrm>
          <a:ln/>
        </p:spPr>
      </p:sp>
      <p:sp>
        <p:nvSpPr>
          <p:cNvPr id="937987" name="Rectangle 3"/>
          <p:cNvSpPr>
            <a:spLocks noGrp="1" noChangeArrowheads="1"/>
          </p:cNvSpPr>
          <p:nvPr>
            <p:ph type="body" idx="1"/>
          </p:nvPr>
        </p:nvSpPr>
        <p:spPr>
          <a:xfrm>
            <a:off x="732331" y="4560936"/>
            <a:ext cx="5850540" cy="4318834"/>
          </a:xfrm>
        </p:spPr>
        <p:txBody>
          <a:bodyPr/>
          <a:lstStyle/>
          <a:p>
            <a:r>
              <a:rPr lang="en-US" dirty="0"/>
              <a:t>This is a numerical</a:t>
            </a:r>
            <a:r>
              <a:rPr lang="en-US" baseline="0" dirty="0"/>
              <a:t> example of calculating the component of variation associated with testing. This set of data uses 2 cylinders for each test result. </a:t>
            </a:r>
          </a:p>
          <a:p>
            <a:r>
              <a:rPr lang="en-US" dirty="0"/>
              <a:t>V1 is calculated from</a:t>
            </a:r>
            <a:r>
              <a:rPr lang="en-US" baseline="0" dirty="0"/>
              <a:t> range which is based on companion cylinders. Note that 10 test results are being used</a:t>
            </a:r>
          </a:p>
          <a:p>
            <a:r>
              <a:rPr lang="en-US" baseline="0" dirty="0"/>
              <a:t>The variation from this set of data is estimated to be 3.2%.</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47</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ACI 214R indicates quality standards for testing based on the measured within-batch coefficient of variation V1</a:t>
            </a:r>
          </a:p>
          <a:p>
            <a:r>
              <a:rPr lang="en-US" sz="1200" kern="1200" baseline="0" dirty="0">
                <a:solidFill>
                  <a:schemeClr val="tx1"/>
                </a:solidFill>
                <a:latin typeface="Arial" charset="0"/>
                <a:ea typeface="+mn-ea"/>
                <a:cs typeface="Arial" charset="0"/>
              </a:rPr>
              <a:t>The associated average range range (R) of 2 companion cylinders, assuming an average strength level of 4800 psi (33 </a:t>
            </a:r>
            <a:r>
              <a:rPr lang="en-US" sz="1200" kern="1200" baseline="0" dirty="0" err="1">
                <a:solidFill>
                  <a:schemeClr val="tx1"/>
                </a:solidFill>
                <a:latin typeface="Arial" charset="0"/>
                <a:ea typeface="+mn-ea"/>
                <a:cs typeface="Arial" charset="0"/>
              </a:rPr>
              <a:t>MPa</a:t>
            </a:r>
            <a:r>
              <a:rPr lang="en-US" sz="1200" kern="1200" baseline="0" dirty="0">
                <a:solidFill>
                  <a:schemeClr val="tx1"/>
                </a:solidFill>
                <a:latin typeface="Arial" charset="0"/>
                <a:ea typeface="+mn-ea"/>
                <a:cs typeface="Arial" charset="0"/>
              </a:rPr>
              <a:t>) is included in the table. </a:t>
            </a:r>
          </a:p>
          <a:p>
            <a:r>
              <a:rPr lang="en-US" sz="1200" kern="1200" baseline="0" dirty="0">
                <a:solidFill>
                  <a:schemeClr val="tx1"/>
                </a:solidFill>
                <a:latin typeface="Arial" charset="0"/>
                <a:ea typeface="+mn-ea"/>
                <a:cs typeface="Arial" charset="0"/>
              </a:rPr>
              <a:t>To compare testing variation for different strength levels use V1 as opposed to the average range. </a:t>
            </a:r>
          </a:p>
          <a:p>
            <a:endParaRPr lang="en-US" sz="1200" b="1" kern="1200" baseline="0" dirty="0">
              <a:solidFill>
                <a:schemeClr val="tx1"/>
              </a:solidFill>
              <a:latin typeface="Arial" charset="0"/>
              <a:ea typeface="+mn-ea"/>
              <a:cs typeface="Arial" charset="0"/>
            </a:endParaRPr>
          </a:p>
          <a:p>
            <a:r>
              <a:rPr lang="en-US" sz="1200" b="1" kern="1200" baseline="0" dirty="0">
                <a:solidFill>
                  <a:schemeClr val="tx1"/>
                </a:solidFill>
                <a:latin typeface="Arial" charset="0"/>
                <a:ea typeface="+mn-ea"/>
                <a:cs typeface="Arial" charset="0"/>
              </a:rPr>
              <a:t>To track V1, concrete test reports need to report the strength of individual cylinders</a:t>
            </a:r>
            <a:r>
              <a:rPr lang="en-US" sz="1200" kern="1200" baseline="0" dirty="0">
                <a:solidFill>
                  <a:schemeClr val="tx1"/>
                </a:solidFill>
                <a:latin typeface="Arial" charset="0"/>
                <a:ea typeface="+mn-ea"/>
                <a:cs typeface="Arial" charset="0"/>
              </a:rPr>
              <a:t>. The concrete producer inputs the results in a spreadsheet to calculate V1 based on the last 10 strength test</a:t>
            </a:r>
          </a:p>
          <a:p>
            <a:r>
              <a:rPr lang="en-US" sz="1200" kern="1200" baseline="0" dirty="0">
                <a:solidFill>
                  <a:schemeClr val="tx1"/>
                </a:solidFill>
                <a:latin typeface="Arial" charset="0"/>
                <a:ea typeface="+mn-ea"/>
                <a:cs typeface="Arial" charset="0"/>
              </a:rPr>
              <a:t>If V1 is between 4% and 6%, there are potential problems, and if V1 is above 6%, the testing should be questioned.</a:t>
            </a:r>
          </a:p>
          <a:p>
            <a:r>
              <a:rPr lang="en-US" sz="1200" kern="1200" baseline="0" dirty="0">
                <a:solidFill>
                  <a:schemeClr val="tx1"/>
                </a:solidFill>
                <a:latin typeface="Arial" charset="0"/>
                <a:ea typeface="+mn-ea"/>
                <a:cs typeface="Arial" charset="0"/>
              </a:rPr>
              <a:t>For reasonably good testing V1 should be in the range of 2 to 3% due to expected variation in the ASTM C39 compressive strength test method. </a:t>
            </a:r>
          </a:p>
          <a:p>
            <a:r>
              <a:rPr lang="en-US" sz="1200" kern="1200" baseline="0" dirty="0">
                <a:solidFill>
                  <a:schemeClr val="tx1"/>
                </a:solidFill>
                <a:latin typeface="Arial" charset="0"/>
                <a:ea typeface="+mn-ea"/>
                <a:cs typeface="Arial" charset="0"/>
              </a:rPr>
              <a:t>If it is a very low value, there may be cause to question whether cylinders are being tested to complete failure or if both cylinders are actually being tested.</a:t>
            </a:r>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48</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sz="1200" i="1" kern="1200" baseline="0" dirty="0">
                <a:solidFill>
                  <a:schemeClr val="tx1"/>
                </a:solidFill>
                <a:latin typeface="Arial" charset="0"/>
                <a:ea typeface="+mn-ea"/>
                <a:cs typeface="Arial" charset="0"/>
              </a:rPr>
              <a:t>Another method to evaluate testing is to use the Within-Test Precision of ASTM C39. </a:t>
            </a:r>
          </a:p>
          <a:p>
            <a:endParaRPr lang="en-US" sz="120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the within-test precision is derived from tests of 6 by 12 in. and 4 by 8 in. cylinders made from a well-mixed sample of concrete under laboratory conditions and under field conditions.</a:t>
            </a:r>
          </a:p>
          <a:p>
            <a:endParaRPr lang="en-US" sz="120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The acceptable range between two or three cylinders in the field or the lab can be used. The acceptable range should not be exceeded very often – one time in 20 is a 5% occurrence that is considered acceptable.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0642F6E6-D207-4C6B-A5F0-4D16792E0B25}" type="slidenum">
              <a:rPr lang="en-US"/>
              <a:pPr/>
              <a:t>49</a:t>
            </a:fld>
            <a:endParaRPr lang="en-US"/>
          </a:p>
        </p:txBody>
      </p:sp>
      <p:sp>
        <p:nvSpPr>
          <p:cNvPr id="937986" name="Rectangle 2"/>
          <p:cNvSpPr>
            <a:spLocks noGrp="1" noRot="1" noChangeAspect="1" noChangeArrowheads="1" noTextEdit="1"/>
          </p:cNvSpPr>
          <p:nvPr>
            <p:ph type="sldImg"/>
          </p:nvPr>
        </p:nvSpPr>
        <p:spPr>
          <a:xfrm>
            <a:off x="1257300" y="720725"/>
            <a:ext cx="4800600" cy="3600450"/>
          </a:xfrm>
          <a:ln/>
        </p:spPr>
      </p:sp>
      <p:sp>
        <p:nvSpPr>
          <p:cNvPr id="937987" name="Rectangle 3"/>
          <p:cNvSpPr>
            <a:spLocks noGrp="1" noChangeArrowheads="1"/>
          </p:cNvSpPr>
          <p:nvPr>
            <p:ph type="body" idx="1"/>
          </p:nvPr>
        </p:nvSpPr>
        <p:spPr>
          <a:xfrm>
            <a:off x="732331" y="4560936"/>
            <a:ext cx="5850540" cy="4318834"/>
          </a:xfrm>
        </p:spPr>
        <p:txBody>
          <a:bodyPr/>
          <a:lstStyle/>
          <a:p>
            <a:r>
              <a:rPr lang="en-US" dirty="0"/>
              <a:t>In this set of 10 data points with 2 cylinders, the range exceeds 8% once. So</a:t>
            </a:r>
            <a:r>
              <a:rPr lang="en-US" baseline="0" dirty="0"/>
              <a:t> this may not be a reason to question the quality of testing. </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Rectangle 7"/>
          <p:cNvSpPr>
            <a:spLocks noGrp="1" noChangeArrowheads="1"/>
          </p:cNvSpPr>
          <p:nvPr>
            <p:ph type="sldNum" sz="quarter" idx="5"/>
          </p:nvPr>
        </p:nvSpPr>
        <p:spPr>
          <a:xfrm>
            <a:off x="4142851" y="9118621"/>
            <a:ext cx="3170729" cy="480954"/>
          </a:xfrm>
          <a:prstGeom prst="rect">
            <a:avLst/>
          </a:prstGeom>
          <a:noFill/>
        </p:spPr>
        <p:txBody>
          <a:bodyPr/>
          <a:lstStyle/>
          <a:p>
            <a:fld id="{4EDA09D0-09FA-4CC0-A6F6-1C63FA1E6978}" type="slidenum">
              <a:rPr lang="en-US" smtClean="0"/>
              <a:pPr/>
              <a:t>5</a:t>
            </a:fld>
            <a:endParaRPr lang="en-US"/>
          </a:p>
        </p:txBody>
      </p:sp>
      <p:sp>
        <p:nvSpPr>
          <p:cNvPr id="43014" name="Rectangle 2"/>
          <p:cNvSpPr>
            <a:spLocks noGrp="1" noRot="1" noChangeAspect="1" noChangeArrowheads="1" noTextEdit="1"/>
          </p:cNvSpPr>
          <p:nvPr>
            <p:ph type="sldImg"/>
          </p:nvPr>
        </p:nvSpPr>
        <p:spPr>
          <a:ln/>
        </p:spPr>
      </p:sp>
      <p:sp>
        <p:nvSpPr>
          <p:cNvPr id="43015" name="Rectangle 3"/>
          <p:cNvSpPr>
            <a:spLocks noGrp="1" noChangeArrowheads="1"/>
          </p:cNvSpPr>
          <p:nvPr>
            <p:ph type="body" idx="1"/>
          </p:nvPr>
        </p:nvSpPr>
        <p:spPr>
          <a:noFill/>
          <a:ln/>
        </p:spPr>
        <p:txBody>
          <a:bodyPr/>
          <a:lstStyle/>
          <a:p>
            <a:pPr algn="just" eaLnBrk="1" hangingPunct="1"/>
            <a:r>
              <a:rPr lang="en-US" dirty="0"/>
              <a:t>Specimens for strength testing are prepared and cured in accordance</a:t>
            </a:r>
            <a:r>
              <a:rPr lang="en-US" baseline="0" dirty="0"/>
              <a:t> with ASTM C31. There are two distinct curing procedures described in ASTM C31 – standard curing and field curing. These different curing methods are used depending on the purpose of the test results. These reasons are shown on the screen as summarized from C31.</a:t>
            </a:r>
          </a:p>
          <a:p>
            <a:pPr algn="just" eaLnBrk="1" hangingPunct="1"/>
            <a:r>
              <a:rPr lang="en-US" baseline="0" dirty="0"/>
              <a:t>Specimens for strength tests to determine the quality of concrete supplied to a project should follow the standard curing procedure. This is clear in the industry standards. There is a misconception, even by practicing engineers that the purpose of the tests are to determine the strength of concrete in the structure and thereby specimens should be field-cured. This is incorrect.</a:t>
            </a: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0642F6E6-D207-4C6B-A5F0-4D16792E0B25}" type="slidenum">
              <a:rPr lang="en-US"/>
              <a:pPr/>
              <a:t>50</a:t>
            </a:fld>
            <a:endParaRPr lang="en-US"/>
          </a:p>
        </p:txBody>
      </p:sp>
      <p:sp>
        <p:nvSpPr>
          <p:cNvPr id="937986" name="Rectangle 2"/>
          <p:cNvSpPr>
            <a:spLocks noGrp="1" noRot="1" noChangeAspect="1" noChangeArrowheads="1" noTextEdit="1"/>
          </p:cNvSpPr>
          <p:nvPr>
            <p:ph type="sldImg"/>
          </p:nvPr>
        </p:nvSpPr>
        <p:spPr>
          <a:xfrm>
            <a:off x="1257300" y="720725"/>
            <a:ext cx="4800600" cy="3600450"/>
          </a:xfrm>
          <a:ln/>
        </p:spPr>
      </p:sp>
      <p:sp>
        <p:nvSpPr>
          <p:cNvPr id="937987" name="Rectangle 3"/>
          <p:cNvSpPr>
            <a:spLocks noGrp="1" noChangeArrowheads="1"/>
          </p:cNvSpPr>
          <p:nvPr>
            <p:ph type="body" idx="1"/>
          </p:nvPr>
        </p:nvSpPr>
        <p:spPr>
          <a:xfrm>
            <a:off x="732331" y="4560936"/>
            <a:ext cx="5850540" cy="4318834"/>
          </a:xfrm>
        </p:spPr>
        <p:txBody>
          <a:bodyPr/>
          <a:lstStyle/>
          <a:p>
            <a:r>
              <a:rPr lang="en-US" dirty="0"/>
              <a:t>In this set of data,</a:t>
            </a:r>
            <a:r>
              <a:rPr lang="en-US" baseline="0" dirty="0"/>
              <a:t> the </a:t>
            </a:r>
            <a:r>
              <a:rPr lang="en-US" dirty="0"/>
              <a:t>Range is</a:t>
            </a:r>
            <a:r>
              <a:rPr lang="en-US" baseline="0" dirty="0"/>
              <a:t> exceeded 3 times in 12 points (25%of the time). C39 precision statement says only 1 in 20 (5%) chances of this happening so clearly that is a violation</a:t>
            </a:r>
          </a:p>
          <a:p>
            <a:r>
              <a:rPr lang="en-US" baseline="0" dirty="0"/>
              <a:t>Also V1 calculated is high - at or higher than 6%. SO there is a concern with the quality of this testing. Note that last 10 test results are being used for V1 calculation. So, we don’t have any entry for the first 9 test results. Further, it is a moving 10 test V1.</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51</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These are two types of plots monitoring the quality of testing. The figure on the left plots the range of the two cylinders prepared from the same concrete sample expressed as a percent of the average strength. For this</a:t>
            </a:r>
          </a:p>
          <a:p>
            <a:r>
              <a:rPr lang="en-US" sz="1200" kern="1200" baseline="0" dirty="0">
                <a:solidFill>
                  <a:schemeClr val="tx1"/>
                </a:solidFill>
                <a:latin typeface="Arial" charset="0"/>
                <a:ea typeface="+mn-ea"/>
                <a:cs typeface="Arial" charset="0"/>
              </a:rPr>
              <a:t>the control limit for acceptable range of two cylinders uses the C39 precision statement of 8% (appropriate for 6x12s for 4x8s since 3 cylinders are used it should be 11%, use 9% if only 2 4x8 cylinders are tested). The range of 8% is exceeded more often than 1 in 20, suggesting that cylinder fabrication and testing techniques need to be reviewed. </a:t>
            </a:r>
          </a:p>
          <a:p>
            <a:endParaRPr lang="en-US" sz="120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In the right hand figure the moving 10 test within-batch coefficient of variation (V1) in percent is plotted relative to the ACI 214R categories for testing variation. . For this example also, the testing quality is poor most of the time.</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52</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sz="1200" kern="1200" baseline="0" dirty="0">
                <a:solidFill>
                  <a:schemeClr val="tx1"/>
                </a:solidFill>
                <a:latin typeface="Arial" charset="0"/>
                <a:ea typeface="+mn-ea"/>
                <a:cs typeface="Arial" charset="0"/>
              </a:rPr>
              <a:t>The analysis of strength data from companion cylinders to determine range or V1 may not capture improper testing. If sampling and testing procedures are deficient - initial and final curing, capping material, testing-machine</a:t>
            </a:r>
          </a:p>
          <a:p>
            <a:r>
              <a:rPr lang="en-US" sz="1200" kern="1200" baseline="0" dirty="0">
                <a:solidFill>
                  <a:schemeClr val="tx1"/>
                </a:solidFill>
                <a:latin typeface="Arial" charset="0"/>
                <a:ea typeface="+mn-ea"/>
                <a:cs typeface="Arial" charset="0"/>
              </a:rPr>
              <a:t>calibration, etc. - these would affect companion cylinders from the same sample equally and may not increase V1 but will still result in lower measured strengths and impact the standard deviation of strength test results. Job-site conditions (temperature, humidity) and practices vary every day; therefore, cylinders cast at different time periods are expected to experience different initial curing conditions if not subject to standard curing. </a:t>
            </a:r>
            <a:r>
              <a:rPr lang="en-US" sz="1200" i="1" kern="1200" baseline="0" dirty="0">
                <a:solidFill>
                  <a:schemeClr val="tx1"/>
                </a:solidFill>
                <a:latin typeface="Arial" charset="0"/>
                <a:ea typeface="+mn-ea"/>
                <a:cs typeface="Arial" charset="0"/>
              </a:rPr>
              <a:t>However, companion cylinders cast from the same batch of concrete should experience identical initial  </a:t>
            </a:r>
            <a:r>
              <a:rPr lang="en-US" sz="1200" i="1" kern="1200" baseline="0" dirty="0" err="1">
                <a:solidFill>
                  <a:schemeClr val="tx1"/>
                </a:solidFill>
                <a:latin typeface="Arial" charset="0"/>
                <a:ea typeface="+mn-ea"/>
                <a:cs typeface="Arial" charset="0"/>
              </a:rPr>
              <a:t>uring</a:t>
            </a:r>
            <a:r>
              <a:rPr lang="en-US" sz="1200" i="1" kern="1200" baseline="0" dirty="0">
                <a:solidFill>
                  <a:schemeClr val="tx1"/>
                </a:solidFill>
                <a:latin typeface="Arial" charset="0"/>
                <a:ea typeface="+mn-ea"/>
                <a:cs typeface="Arial" charset="0"/>
              </a:rPr>
              <a:t> conditions. In summary, variations in initial curing conditions are </a:t>
            </a:r>
            <a:r>
              <a:rPr lang="en-US" sz="1200" kern="1200" baseline="0" dirty="0">
                <a:solidFill>
                  <a:schemeClr val="tx1"/>
                </a:solidFill>
                <a:latin typeface="Arial" charset="0"/>
                <a:ea typeface="+mn-ea"/>
                <a:cs typeface="Arial" charset="0"/>
              </a:rPr>
              <a:t>unlikely to influence the range of compressive strength of companion cylinders prepared from a batch but will impact the batch-to-batch variation and therefore the overall strength variability. </a:t>
            </a: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53</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sz="1200" i="0" kern="1200" baseline="0" dirty="0">
                <a:solidFill>
                  <a:schemeClr val="tx1"/>
                </a:solidFill>
                <a:latin typeface="Arial" charset="0"/>
                <a:ea typeface="+mn-ea"/>
                <a:cs typeface="Arial" charset="0"/>
              </a:rPr>
              <a:t>Another thing that can be useful is to perform companion testing with the laboratory of record. This is sometimes done on large projects or when there have been problems with testing. ASTM C39 has a </a:t>
            </a:r>
            <a:r>
              <a:rPr lang="en-US" sz="1200" i="0" kern="1200" baseline="0" dirty="0" err="1">
                <a:solidFill>
                  <a:schemeClr val="tx1"/>
                </a:solidFill>
                <a:latin typeface="Arial" charset="0"/>
                <a:ea typeface="+mn-ea"/>
                <a:cs typeface="Arial" charset="0"/>
              </a:rPr>
              <a:t>Multilaboratory</a:t>
            </a:r>
            <a:r>
              <a:rPr lang="en-US" sz="1200" i="0" kern="1200" baseline="0" dirty="0">
                <a:solidFill>
                  <a:schemeClr val="tx1"/>
                </a:solidFill>
                <a:latin typeface="Arial" charset="0"/>
                <a:ea typeface="+mn-ea"/>
                <a:cs typeface="Arial" charset="0"/>
              </a:rPr>
              <a:t> Precision statement that can be useful in determining whether two sets of results performed by different laboratories are significantly different (statistically based). </a:t>
            </a:r>
          </a:p>
          <a:p>
            <a:r>
              <a:rPr lang="en-US" sz="1200" i="0" kern="1200" baseline="0" dirty="0">
                <a:solidFill>
                  <a:schemeClr val="tx1"/>
                </a:solidFill>
                <a:latin typeface="Arial" charset="0"/>
                <a:ea typeface="+mn-ea"/>
                <a:cs typeface="Arial" charset="0"/>
              </a:rPr>
              <a:t>Ideally companion testing should be done on a split sample – the test specimens for each lab should be prepared from the same concrete sample. Sometimes this is not possible, but testing concrete from the same load is also possible. Alternatively, a </a:t>
            </a:r>
            <a:r>
              <a:rPr lang="en-US" sz="1200" i="0" kern="1200" baseline="0" dirty="0" err="1">
                <a:solidFill>
                  <a:schemeClr val="tx1"/>
                </a:solidFill>
                <a:latin typeface="Arial" charset="0"/>
                <a:ea typeface="+mn-ea"/>
                <a:cs typeface="Arial" charset="0"/>
              </a:rPr>
              <a:t>poplulation</a:t>
            </a:r>
            <a:r>
              <a:rPr lang="en-US" sz="1200" i="0" kern="1200" baseline="0" dirty="0">
                <a:solidFill>
                  <a:schemeClr val="tx1"/>
                </a:solidFill>
                <a:latin typeface="Arial" charset="0"/>
                <a:ea typeface="+mn-ea"/>
                <a:cs typeface="Arial" charset="0"/>
              </a:rPr>
              <a:t> of data tested by two labs can be compared to observe differences in overall average. </a:t>
            </a:r>
          </a:p>
          <a:p>
            <a:endParaRPr lang="en-US" sz="1200" i="0" kern="1200" baseline="0" dirty="0">
              <a:solidFill>
                <a:schemeClr val="tx1"/>
              </a:solidFill>
              <a:latin typeface="Arial" charset="0"/>
              <a:ea typeface="+mn-ea"/>
              <a:cs typeface="Arial" charset="0"/>
            </a:endParaRPr>
          </a:p>
          <a:p>
            <a:r>
              <a:rPr lang="en-US" sz="1200" kern="1200" baseline="0" dirty="0">
                <a:solidFill>
                  <a:schemeClr val="tx1"/>
                </a:solidFill>
                <a:latin typeface="Arial" charset="0"/>
                <a:ea typeface="+mn-ea"/>
                <a:cs typeface="Arial" charset="0"/>
              </a:rPr>
              <a:t>The ASTM C39 </a:t>
            </a:r>
            <a:r>
              <a:rPr lang="en-US" sz="1200" kern="1200" baseline="0" dirty="0" err="1">
                <a:solidFill>
                  <a:schemeClr val="tx1"/>
                </a:solidFill>
                <a:latin typeface="Arial" charset="0"/>
                <a:ea typeface="+mn-ea"/>
                <a:cs typeface="Arial" charset="0"/>
              </a:rPr>
              <a:t>multilaboratory</a:t>
            </a:r>
            <a:r>
              <a:rPr lang="en-US" sz="1200" kern="1200" baseline="0" dirty="0">
                <a:solidFill>
                  <a:schemeClr val="tx1"/>
                </a:solidFill>
                <a:latin typeface="Arial" charset="0"/>
                <a:ea typeface="+mn-ea"/>
                <a:cs typeface="Arial" charset="0"/>
              </a:rPr>
              <a:t> precision says that the difference in test results between two labs testing the same concrete should not exceed 14% of the average more often than 1 time in 20. </a:t>
            </a:r>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a series</a:t>
            </a:r>
            <a:r>
              <a:rPr lang="en-US" baseline="0" dirty="0"/>
              <a:t> of test data comparing tests done by the laboratory of record and the concrete producer. In this case, split sample testing was not possible. The producer obtained samples at the plant, the testing agency at the jobsite. The loads tested were different. There could have been some modifications to the loads before concrete was discharged at the jobsite. </a:t>
            </a:r>
          </a:p>
          <a:p>
            <a:endParaRPr lang="en-US" baseline="0" dirty="0"/>
          </a:p>
          <a:p>
            <a:r>
              <a:rPr lang="en-US" baseline="0" dirty="0"/>
              <a:t>However, the plot indicates a distinct difference in the averages between the two sets of test results. The average difference is about 1600 psi. and all the testing lab results are lower than those made and tested by the concrete producer.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55</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dirty="0"/>
              <a:t>The significance of testing</a:t>
            </a:r>
            <a:r>
              <a:rPr lang="en-US" baseline="0" dirty="0"/>
              <a:t> is important to the overall quality of the project. </a:t>
            </a:r>
          </a:p>
          <a:p>
            <a:r>
              <a:rPr lang="en-US" baseline="0" dirty="0"/>
              <a:t>The components of variation associated with strength test results can be broadly attributed to materials, production and testing. The components of variation are cumulative. Thus if the component of variation associated with testing is large, the variation that the producer needs to control (materials and production) through his quality control activities become difficult to isolate. Further, this increases the variation of the strength test results that is not representative of what the producer is doing. This inflates the standard deviation and will require a higher level of over-design for strength that increases the materials cost to the concrete producer. </a:t>
            </a: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2851" y="9118621"/>
            <a:ext cx="3170729" cy="480954"/>
          </a:xfrm>
          <a:prstGeom prst="rect">
            <a:avLst/>
          </a:prstGeom>
          <a:ln/>
        </p:spPr>
        <p:txBody>
          <a:bodyPr/>
          <a:lstStyle/>
          <a:p>
            <a:fld id="{7851E47D-B076-48DE-9887-00C0B901E32F}" type="slidenum">
              <a:rPr lang="en-US"/>
              <a:pPr/>
              <a:t>56</a:t>
            </a:fld>
            <a:endParaRPr lang="en-US"/>
          </a:p>
        </p:txBody>
      </p:sp>
      <p:sp>
        <p:nvSpPr>
          <p:cNvPr id="476162" name="Rectangle 2"/>
          <p:cNvSpPr>
            <a:spLocks noGrp="1" noRot="1" noChangeAspect="1" noChangeArrowheads="1" noTextEdit="1"/>
          </p:cNvSpPr>
          <p:nvPr>
            <p:ph type="sldImg"/>
          </p:nvPr>
        </p:nvSpPr>
        <p:spPr>
          <a:xfrm>
            <a:off x="1257300" y="719138"/>
            <a:ext cx="4802188" cy="3602037"/>
          </a:xfrm>
          <a:ln/>
        </p:spPr>
      </p:sp>
      <p:sp>
        <p:nvSpPr>
          <p:cNvPr id="476163" name="Rectangle 3"/>
          <p:cNvSpPr>
            <a:spLocks noGrp="1" noChangeArrowheads="1"/>
          </p:cNvSpPr>
          <p:nvPr>
            <p:ph type="body" idx="1"/>
          </p:nvPr>
        </p:nvSpPr>
        <p:spPr/>
        <p:txBody>
          <a:bodyPr/>
          <a:lstStyle/>
          <a:p>
            <a:r>
              <a:rPr lang="en-US" dirty="0"/>
              <a:t>When</a:t>
            </a:r>
            <a:r>
              <a:rPr lang="en-US" baseline="0" dirty="0"/>
              <a:t> there are low strength results, this results in some evaluation that will delay and add costs to participants on a project including the contractor and the owner. </a:t>
            </a:r>
          </a:p>
          <a:p>
            <a:r>
              <a:rPr lang="en-US" baseline="0" dirty="0"/>
              <a:t>NRMCA Publication 133 recommends a sequence of steps that should be followed. The first step is to evaluate whether the low strength results can be confirmed – by evaluating data and practices and follow that by non-destructive tests.</a:t>
            </a:r>
          </a:p>
          <a:p>
            <a:r>
              <a:rPr lang="en-US" baseline="0" dirty="0"/>
              <a:t>The next step is to establish (by design calculations) whether the low strength impacts the structural capacity in that portion of the structure. Its possible that the specified strength level is not required. </a:t>
            </a:r>
          </a:p>
          <a:p>
            <a:r>
              <a:rPr lang="en-US" baseline="0" dirty="0"/>
              <a:t>The ACI 318 has provisions for strength tests of cores. </a:t>
            </a:r>
          </a:p>
          <a:p>
            <a:r>
              <a:rPr lang="en-US" baseline="0" dirty="0"/>
              <a:t>Load tests can be used to determine structural capacity etc. This is covered in ACI 318. </a:t>
            </a:r>
          </a:p>
          <a:p>
            <a:r>
              <a:rPr lang="en-US" baseline="0" dirty="0"/>
              <a:t>Corrective measures may be retrofitting the structure to increase its load carrying capacity or to remove and replace. This will generally cost much more than it cost to construct the structure in the first place. </a:t>
            </a:r>
          </a:p>
          <a:p>
            <a:endParaRPr lang="en-US" baseline="0" dirty="0"/>
          </a:p>
          <a:p>
            <a:r>
              <a:rPr lang="en-US" baseline="0" dirty="0"/>
              <a:t>If low strength results can be attributed to the responsible party, then it is appropriate that the cost for the evaluation is borne by this entity. These aspects should be established in a pre-construction meeting. </a:t>
            </a:r>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9" name="Rectangle 7"/>
          <p:cNvSpPr>
            <a:spLocks noGrp="1" noChangeArrowheads="1"/>
          </p:cNvSpPr>
          <p:nvPr>
            <p:ph type="sldNum" sz="quarter" idx="5"/>
          </p:nvPr>
        </p:nvSpPr>
        <p:spPr>
          <a:xfrm>
            <a:off x="4142851" y="9118621"/>
            <a:ext cx="3170729" cy="480954"/>
          </a:xfrm>
          <a:prstGeom prst="rect">
            <a:avLst/>
          </a:prstGeom>
          <a:noFill/>
        </p:spPr>
        <p:txBody>
          <a:bodyPr/>
          <a:lstStyle/>
          <a:p>
            <a:fld id="{5C9A9BDF-737E-4CEF-9B3D-8986F8E3C315}" type="slidenum">
              <a:rPr lang="en-US" smtClean="0"/>
              <a:pPr/>
              <a:t>57</a:t>
            </a:fld>
            <a:endParaRPr lang="en-US"/>
          </a:p>
        </p:txBody>
      </p:sp>
      <p:sp>
        <p:nvSpPr>
          <p:cNvPr id="72710" name="Rectangle 2"/>
          <p:cNvSpPr>
            <a:spLocks noGrp="1" noRot="1" noChangeAspect="1" noChangeArrowheads="1" noTextEdit="1"/>
          </p:cNvSpPr>
          <p:nvPr>
            <p:ph type="sldImg"/>
          </p:nvPr>
        </p:nvSpPr>
        <p:spPr>
          <a:ln/>
        </p:spPr>
      </p:sp>
      <p:sp>
        <p:nvSpPr>
          <p:cNvPr id="72711" name="Rectangle 3"/>
          <p:cNvSpPr>
            <a:spLocks noGrp="1" noChangeArrowheads="1"/>
          </p:cNvSpPr>
          <p:nvPr>
            <p:ph type="body" idx="1"/>
          </p:nvPr>
        </p:nvSpPr>
        <p:spPr>
          <a:noFill/>
          <a:ln/>
        </p:spPr>
        <p:txBody>
          <a:bodyPr/>
          <a:lstStyle/>
          <a:p>
            <a:pPr algn="just" eaLnBrk="1" hangingPunct="1"/>
            <a:r>
              <a:rPr lang="en-US" dirty="0">
                <a:cs typeface="Times New Roman" pitchFamily="18" charset="0"/>
              </a:rPr>
              <a:t>When cores are tested for the purpose of investigation of low strength test results, the cores should be obtained, preconditioned and tested according to the provisions of ASTM C 42. The ACI 318 Building code indicates that </a:t>
            </a:r>
          </a:p>
          <a:p>
            <a:pPr algn="just" eaLnBrk="1" hangingPunct="1"/>
            <a:r>
              <a:rPr lang="en-US" i="1" dirty="0">
                <a:cs typeface="Times New Roman" pitchFamily="18" charset="0"/>
              </a:rPr>
              <a:t>Concrete in an area represented by core tests shall be considered structurally adequate if</a:t>
            </a:r>
          </a:p>
          <a:p>
            <a:pPr algn="just" eaLnBrk="1" hangingPunct="1"/>
            <a:r>
              <a:rPr lang="en-US" dirty="0">
                <a:cs typeface="Times New Roman" pitchFamily="18" charset="0"/>
              </a:rPr>
              <a:t>The average of three cores is equal or greater than 85% of </a:t>
            </a:r>
            <a:r>
              <a:rPr lang="en-US" dirty="0">
                <a:cs typeface="Times New Roman" pitchFamily="18" charset="0"/>
                <a:sym typeface="Symbol" pitchFamily="18" charset="2"/>
              </a:rPr>
              <a:t></a:t>
            </a:r>
            <a:r>
              <a:rPr lang="en-US" dirty="0">
                <a:cs typeface="Times New Roman" pitchFamily="18" charset="0"/>
              </a:rPr>
              <a:t>´</a:t>
            </a:r>
            <a:r>
              <a:rPr lang="en-US" baseline="-30000" dirty="0">
                <a:cs typeface="Times New Roman" pitchFamily="18" charset="0"/>
              </a:rPr>
              <a:t>c</a:t>
            </a:r>
            <a:r>
              <a:rPr lang="en-US" dirty="0">
                <a:cs typeface="Times New Roman" pitchFamily="18" charset="0"/>
              </a:rPr>
              <a:t>.</a:t>
            </a:r>
          </a:p>
          <a:p>
            <a:pPr eaLnBrk="1" hangingPunct="1"/>
            <a:r>
              <a:rPr lang="en-US" dirty="0">
                <a:cs typeface="Times New Roman" pitchFamily="18" charset="0"/>
              </a:rPr>
              <a:t>No single core should test less than 75% of </a:t>
            </a:r>
            <a:r>
              <a:rPr lang="en-US" dirty="0">
                <a:cs typeface="Times New Roman" pitchFamily="18" charset="0"/>
                <a:sym typeface="Symbol" pitchFamily="18" charset="2"/>
              </a:rPr>
              <a:t></a:t>
            </a:r>
            <a:r>
              <a:rPr lang="en-US" dirty="0">
                <a:cs typeface="Times New Roman" pitchFamily="18" charset="0"/>
              </a:rPr>
              <a:t>´</a:t>
            </a:r>
            <a:r>
              <a:rPr lang="en-US" baseline="-30000" dirty="0">
                <a:cs typeface="Times New Roman" pitchFamily="18" charset="0"/>
              </a:rPr>
              <a:t>c</a:t>
            </a:r>
            <a:r>
              <a:rPr lang="en-US" dirty="0">
                <a:cs typeface="Times New Roman" pitchFamily="18" charset="0"/>
              </a:rPr>
              <a:t>.</a:t>
            </a:r>
            <a:r>
              <a:rPr lang="en-US" dirty="0"/>
              <a:t> </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Technology</a:t>
            </a:r>
            <a:r>
              <a:rPr lang="en-US" baseline="0" dirty="0"/>
              <a:t> in Practice sheet (TIP 16) discusses various details that can be useful when troubleshooting or evaluating strength test results. It discusses these topics and provides numerical examples. </a:t>
            </a:r>
          </a:p>
          <a:p>
            <a:r>
              <a:rPr lang="en-US" baseline="0" dirty="0"/>
              <a:t>Some of the details on evaluation of strength test results that is covered in this TIP are summarized in the next few slides. </a:t>
            </a:r>
            <a:endParaRPr lang="en-US" dirty="0"/>
          </a:p>
        </p:txBody>
      </p:sp>
      <p:sp>
        <p:nvSpPr>
          <p:cNvPr id="4" name="Slide Number Placeholder 3"/>
          <p:cNvSpPr>
            <a:spLocks noGrp="1"/>
          </p:cNvSpPr>
          <p:nvPr>
            <p:ph type="sldNum" sz="quarter" idx="10"/>
          </p:nvPr>
        </p:nvSpPr>
        <p:spPr>
          <a:xfrm>
            <a:off x="4142851" y="9118621"/>
            <a:ext cx="3170729" cy="480954"/>
          </a:xfrm>
          <a:prstGeom prst="rect">
            <a:avLst/>
          </a:prstGeom>
        </p:spPr>
        <p:txBody>
          <a:bodyPr/>
          <a:lstStyle/>
          <a:p>
            <a:fld id="{C183FA14-3CA6-4E8E-805A-37954AF35BC5}"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Rectangle 7"/>
          <p:cNvSpPr>
            <a:spLocks noGrp="1" noChangeArrowheads="1"/>
          </p:cNvSpPr>
          <p:nvPr>
            <p:ph type="sldNum" sz="quarter" idx="5"/>
          </p:nvPr>
        </p:nvSpPr>
        <p:spPr>
          <a:xfrm>
            <a:off x="4142851" y="9118621"/>
            <a:ext cx="3170729" cy="480954"/>
          </a:xfrm>
          <a:prstGeom prst="rect">
            <a:avLst/>
          </a:prstGeom>
          <a:noFill/>
        </p:spPr>
        <p:txBody>
          <a:bodyPr/>
          <a:lstStyle/>
          <a:p>
            <a:fld id="{A06B89EA-E6C0-4D0C-9E32-3403B524F9A8}" type="slidenum">
              <a:rPr lang="en-US" smtClean="0"/>
              <a:pPr/>
              <a:t>59</a:t>
            </a:fld>
            <a:endParaRPr lang="en-US"/>
          </a:p>
        </p:txBody>
      </p:sp>
      <p:sp>
        <p:nvSpPr>
          <p:cNvPr id="101382" name="Rectangle 2"/>
          <p:cNvSpPr>
            <a:spLocks noGrp="1" noRot="1" noChangeAspect="1" noChangeArrowheads="1" noTextEdit="1"/>
          </p:cNvSpPr>
          <p:nvPr>
            <p:ph type="sldImg"/>
          </p:nvPr>
        </p:nvSpPr>
        <p:spPr>
          <a:ln/>
        </p:spPr>
      </p:sp>
      <p:sp>
        <p:nvSpPr>
          <p:cNvPr id="101383" name="Rectangle 3"/>
          <p:cNvSpPr>
            <a:spLocks noGrp="1" noChangeArrowheads="1"/>
          </p:cNvSpPr>
          <p:nvPr>
            <p:ph type="body" idx="1"/>
          </p:nvPr>
        </p:nvSpPr>
        <p:spPr>
          <a:noFill/>
          <a:ln/>
        </p:spPr>
        <p:txBody>
          <a:bodyPr/>
          <a:lstStyle/>
          <a:p>
            <a:r>
              <a:rPr lang="en-US" dirty="0"/>
              <a:t>Industry</a:t>
            </a:r>
            <a:r>
              <a:rPr lang="en-US" baseline="0" dirty="0"/>
              <a:t> standards are clear and consistent on testing concrete and acceptance criteria. The qualifications of inspectors and testing agencies are stated. The details regarding testing are clearly stated. There are ways to evaluate whether testing has been performed in accordance with the standards. </a:t>
            </a:r>
          </a:p>
          <a:p>
            <a:r>
              <a:rPr lang="en-US" baseline="0" dirty="0"/>
              <a:t>It is incumbent on a testing agency to ensure that testing of concrete is reliable and provides assurance that the these results are appropriate to ensure compliance with the contract. </a:t>
            </a:r>
          </a:p>
          <a:p>
            <a:r>
              <a:rPr lang="en-US" baseline="0" dirty="0"/>
              <a:t>The responsibility for low strength test results can be either due to the quality of the concrete or the quality of the testing. The responsible party for low strengths should be liable for associated costs for evaluation and recourse. </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Rectangle 7"/>
          <p:cNvSpPr>
            <a:spLocks noGrp="1" noChangeArrowheads="1"/>
          </p:cNvSpPr>
          <p:nvPr>
            <p:ph type="sldNum" sz="quarter" idx="5"/>
          </p:nvPr>
        </p:nvSpPr>
        <p:spPr>
          <a:xfrm>
            <a:off x="4142851" y="9118621"/>
            <a:ext cx="3170729" cy="480954"/>
          </a:xfrm>
          <a:prstGeom prst="rect">
            <a:avLst/>
          </a:prstGeom>
          <a:noFill/>
        </p:spPr>
        <p:txBody>
          <a:bodyPr/>
          <a:lstStyle/>
          <a:p>
            <a:fld id="{7349F4EB-2462-43CE-97A9-1C60160FBFFB}" type="slidenum">
              <a:rPr lang="en-US" smtClean="0"/>
              <a:pPr/>
              <a:t>6</a:t>
            </a:fld>
            <a:endParaRPr lang="en-US"/>
          </a:p>
        </p:txBody>
      </p:sp>
      <p:sp>
        <p:nvSpPr>
          <p:cNvPr id="41990" name="Rectangle 2"/>
          <p:cNvSpPr>
            <a:spLocks noGrp="1" noRot="1" noChangeAspect="1" noChangeArrowheads="1" noTextEdit="1"/>
          </p:cNvSpPr>
          <p:nvPr>
            <p:ph type="sldImg"/>
          </p:nvPr>
        </p:nvSpPr>
        <p:spPr>
          <a:ln/>
        </p:spPr>
      </p:sp>
      <p:sp>
        <p:nvSpPr>
          <p:cNvPr id="41991" name="Rectangle 3"/>
          <p:cNvSpPr>
            <a:spLocks noGrp="1" noChangeArrowheads="1"/>
          </p:cNvSpPr>
          <p:nvPr>
            <p:ph type="body" idx="1"/>
          </p:nvPr>
        </p:nvSpPr>
        <p:spPr>
          <a:noFill/>
          <a:ln/>
        </p:spPr>
        <p:txBody>
          <a:bodyPr/>
          <a:lstStyle/>
          <a:p>
            <a:pPr algn="just" eaLnBrk="1" hangingPunct="1"/>
            <a:r>
              <a:rPr lang="en-US" dirty="0">
                <a:cs typeface="Times New Roman" pitchFamily="18" charset="0"/>
              </a:rPr>
              <a:t>To reiterate, acceptance of concrete is based on samples of concrete obtained in accordance with ASTM C 172, test specimens prepared and cured in accordance with ASTM C 31, and tested in accordance with ASTM C 39. The test age for cylinder strengths is 28 days or as required by the job specification. Once the mix is approved and the job has started, the tests of laboratory-cured specimens made from the job concrete must satisfy both of the following requirements before the concrete is considered acceptable:</a:t>
            </a:r>
          </a:p>
          <a:p>
            <a:pPr algn="just" eaLnBrk="1" hangingPunct="1"/>
            <a:r>
              <a:rPr lang="en-US" dirty="0">
                <a:cs typeface="Times New Roman" pitchFamily="18" charset="0"/>
              </a:rPr>
              <a:t>1.      The average of all sets of three consecutive strength tests equal or exceed the specified strength (</a:t>
            </a:r>
            <a:r>
              <a:rPr lang="en-US" dirty="0" err="1">
                <a:cs typeface="Times New Roman" pitchFamily="18" charset="0"/>
              </a:rPr>
              <a:t>ƒ´</a:t>
            </a:r>
            <a:r>
              <a:rPr lang="en-US" baseline="-30000" dirty="0" err="1">
                <a:cs typeface="Times New Roman" pitchFamily="18" charset="0"/>
              </a:rPr>
              <a:t>c</a:t>
            </a:r>
            <a:r>
              <a:rPr lang="en-US" dirty="0">
                <a:cs typeface="Times New Roman" pitchFamily="18" charset="0"/>
              </a:rPr>
              <a:t>).</a:t>
            </a:r>
          </a:p>
          <a:p>
            <a:pPr algn="just" eaLnBrk="1" hangingPunct="1"/>
            <a:r>
              <a:rPr lang="en-US" dirty="0">
                <a:cs typeface="Times New Roman" pitchFamily="18" charset="0"/>
              </a:rPr>
              <a:t>2.      No single strength test (average of 2 cylinders) falls below the specified strength (</a:t>
            </a:r>
            <a:r>
              <a:rPr lang="en-US" dirty="0" err="1">
                <a:cs typeface="Times New Roman" pitchFamily="18" charset="0"/>
              </a:rPr>
              <a:t>ƒ´</a:t>
            </a:r>
            <a:r>
              <a:rPr lang="en-US" baseline="-30000" dirty="0" err="1">
                <a:cs typeface="Times New Roman" pitchFamily="18" charset="0"/>
              </a:rPr>
              <a:t>c</a:t>
            </a:r>
            <a:r>
              <a:rPr lang="en-US" dirty="0">
                <a:cs typeface="Times New Roman" pitchFamily="18" charset="0"/>
              </a:rPr>
              <a:t>) by more than 500 psi [3.5 </a:t>
            </a:r>
            <a:r>
              <a:rPr lang="en-US" dirty="0" err="1">
                <a:cs typeface="Times New Roman" pitchFamily="18" charset="0"/>
              </a:rPr>
              <a:t>MPa</a:t>
            </a:r>
            <a:r>
              <a:rPr lang="en-US" dirty="0">
                <a:cs typeface="Times New Roman" pitchFamily="18" charset="0"/>
              </a:rPr>
              <a:t>] or 10% of </a:t>
            </a:r>
            <a:r>
              <a:rPr lang="en-US" dirty="0" err="1">
                <a:cs typeface="Times New Roman" pitchFamily="18" charset="0"/>
              </a:rPr>
              <a:t>ƒ´</a:t>
            </a:r>
            <a:r>
              <a:rPr lang="en-US" baseline="-30000" dirty="0" err="1">
                <a:cs typeface="Times New Roman" pitchFamily="18" charset="0"/>
              </a:rPr>
              <a:t>c</a:t>
            </a:r>
            <a:r>
              <a:rPr lang="en-US" dirty="0">
                <a:cs typeface="Times New Roman" pitchFamily="18" charset="0"/>
              </a:rPr>
              <a:t> when the specified strength exceeds 5000 psi (35 </a:t>
            </a:r>
            <a:r>
              <a:rPr lang="en-US" dirty="0" err="1">
                <a:cs typeface="Times New Roman" pitchFamily="18" charset="0"/>
              </a:rPr>
              <a:t>MPa</a:t>
            </a:r>
            <a:r>
              <a:rPr lang="en-US" dirty="0">
                <a:cs typeface="Times New Roman" pitchFamily="18" charset="0"/>
              </a:rPr>
              <a:t>).</a:t>
            </a:r>
          </a:p>
          <a:p>
            <a:pPr eaLnBrk="1" hangingPunct="1"/>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7" name="Slide Number Placeholder 6"/>
          <p:cNvSpPr>
            <a:spLocks noGrp="1"/>
          </p:cNvSpPr>
          <p:nvPr>
            <p:ph type="sldNum" sz="quarter" idx="13"/>
          </p:nvPr>
        </p:nvSpPr>
        <p:spPr>
          <a:xfrm>
            <a:off x="4142851" y="9118621"/>
            <a:ext cx="3170729" cy="480954"/>
          </a:xfrm>
          <a:prstGeom prst="rect">
            <a:avLst/>
          </a:prstGeom>
        </p:spPr>
        <p:txBody>
          <a:bodyPr/>
          <a:lstStyle/>
          <a:p>
            <a:pPr>
              <a:defRPr/>
            </a:pPr>
            <a:fld id="{A890EC4C-8C87-4F68-B089-5454089BA168}" type="slidenum">
              <a:rPr lang="en-US" smtClean="0"/>
              <a:pPr>
                <a:defRPr/>
              </a:pPr>
              <a:t>60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1" name="Rectangle 7"/>
          <p:cNvSpPr>
            <a:spLocks noGrp="1" noChangeArrowheads="1"/>
          </p:cNvSpPr>
          <p:nvPr>
            <p:ph type="sldNum" sz="quarter" idx="5"/>
          </p:nvPr>
        </p:nvSpPr>
        <p:spPr>
          <a:xfrm>
            <a:off x="4142851" y="9118621"/>
            <a:ext cx="3170729" cy="480954"/>
          </a:xfrm>
          <a:prstGeom prst="rect">
            <a:avLst/>
          </a:prstGeom>
          <a:noFill/>
        </p:spPr>
        <p:txBody>
          <a:bodyPr/>
          <a:lstStyle/>
          <a:p>
            <a:fld id="{8BC57E99-CFD5-4D57-BE06-40FF9A823F36}" type="slidenum">
              <a:rPr lang="en-US"/>
              <a:pPr/>
              <a:t>7</a:t>
            </a:fld>
            <a:endParaRPr lang="en-US"/>
          </a:p>
        </p:txBody>
      </p:sp>
      <p:sp>
        <p:nvSpPr>
          <p:cNvPr id="91142" name="Rectangle 2"/>
          <p:cNvSpPr>
            <a:spLocks noGrp="1" noRot="1" noChangeAspect="1" noChangeArrowheads="1" noTextEdit="1"/>
          </p:cNvSpPr>
          <p:nvPr>
            <p:ph type="sldImg"/>
          </p:nvPr>
        </p:nvSpPr>
        <p:spPr>
          <a:ln/>
        </p:spPr>
      </p:sp>
      <p:sp>
        <p:nvSpPr>
          <p:cNvPr id="91143" name="Rectangle 3"/>
          <p:cNvSpPr>
            <a:spLocks noGrp="1" noChangeArrowheads="1"/>
          </p:cNvSpPr>
          <p:nvPr>
            <p:ph type="body" idx="1"/>
          </p:nvPr>
        </p:nvSpPr>
        <p:spPr>
          <a:noFill/>
          <a:ln/>
        </p:spPr>
        <p:txBody>
          <a:bodyPr/>
          <a:lstStyle/>
          <a:p>
            <a:pPr eaLnBrk="1" hangingPunct="1"/>
            <a:r>
              <a:rPr lang="en-US" dirty="0"/>
              <a:t>If either of the criteria are not met, the code indicates that steps should be taken to increase the level of subsequent test results. The commentary recommends these measures:</a:t>
            </a:r>
          </a:p>
          <a:p>
            <a:pPr eaLnBrk="1" hangingPunct="1">
              <a:buFont typeface="Arial" pitchFamily="34" charset="0"/>
              <a:buChar char="•"/>
            </a:pPr>
            <a:r>
              <a:rPr lang="en-US" dirty="0"/>
              <a:t>Increase the </a:t>
            </a:r>
            <a:r>
              <a:rPr lang="en-US" dirty="0" err="1"/>
              <a:t>cementitious</a:t>
            </a:r>
            <a:r>
              <a:rPr lang="en-US" dirty="0"/>
              <a:t> materials content</a:t>
            </a:r>
          </a:p>
          <a:p>
            <a:pPr eaLnBrk="1" hangingPunct="1">
              <a:buFont typeface="Arial" pitchFamily="34" charset="0"/>
              <a:buChar char="•"/>
            </a:pPr>
            <a:r>
              <a:rPr lang="en-US" dirty="0"/>
              <a:t>Change the mixture proportions</a:t>
            </a:r>
          </a:p>
          <a:p>
            <a:pPr eaLnBrk="1" hangingPunct="1">
              <a:buFont typeface="Arial" pitchFamily="34" charset="0"/>
              <a:buChar char="•"/>
            </a:pPr>
            <a:r>
              <a:rPr lang="en-US" dirty="0"/>
              <a:t>Reduce or have better control on the slump level supplied</a:t>
            </a:r>
          </a:p>
          <a:p>
            <a:pPr eaLnBrk="1" hangingPunct="1">
              <a:buFont typeface="Arial" pitchFamily="34" charset="0"/>
              <a:buChar char="•"/>
            </a:pPr>
            <a:r>
              <a:rPr lang="en-US" dirty="0"/>
              <a:t>Shorten the delivery time</a:t>
            </a:r>
          </a:p>
          <a:p>
            <a:pPr eaLnBrk="1" hangingPunct="1">
              <a:buFont typeface="Arial" pitchFamily="34" charset="0"/>
              <a:buChar char="•"/>
            </a:pPr>
            <a:r>
              <a:rPr lang="en-US" dirty="0"/>
              <a:t>Closer attention to the air content</a:t>
            </a:r>
          </a:p>
          <a:p>
            <a:pPr eaLnBrk="1" hangingPunct="1">
              <a:buFont typeface="Arial" pitchFamily="34" charset="0"/>
              <a:buChar char="•"/>
            </a:pPr>
            <a:r>
              <a:rPr lang="en-US" dirty="0"/>
              <a:t>Evaluate the quality of testing to ensure that the standards are being complied with.</a:t>
            </a:r>
          </a:p>
          <a:p>
            <a:pPr eaLnBrk="1" hangingPunct="1"/>
            <a:r>
              <a:rPr lang="en-US" dirty="0"/>
              <a:t>If the single test is more than 500 psi less than the specified strength (2</a:t>
            </a:r>
            <a:r>
              <a:rPr lang="en-US" baseline="30000" dirty="0"/>
              <a:t>nd</a:t>
            </a:r>
            <a:r>
              <a:rPr lang="en-US" dirty="0"/>
              <a:t> criteria), the code also requires that an investigation of low strength test results be followed. The low strength result should be a cause for concern on whether the structural capacity of the region represented by the low strength is adequate. This is a public safety issue.</a:t>
            </a:r>
          </a:p>
          <a:p>
            <a:pPr eaLnBrk="1" hangingPunct="1"/>
            <a:endParaRPr lang="en-US" dirty="0"/>
          </a:p>
        </p:txBody>
      </p:sp>
    </p:spTree>
    <p:extLst>
      <p:ext uri="{BB962C8B-B14F-4D97-AF65-F5344CB8AC3E}">
        <p14:creationId xmlns:p14="http://schemas.microsoft.com/office/powerpoint/2010/main" val="3691259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en-US" dirty="0"/>
              <a:t>ACI 318 has a specific purpose for using strength</a:t>
            </a:r>
            <a:r>
              <a:rPr lang="en-US" baseline="0" dirty="0"/>
              <a:t> test results from field-cured cylinders – for evaluating the protection and curing afforded to the structure. There are criteria for strength tests from field cured cylinders as indicated on the slide. </a:t>
            </a:r>
          </a:p>
          <a:p>
            <a:r>
              <a:rPr lang="en-US" baseline="0" dirty="0"/>
              <a:t>These tests are also used for other purposes to estimate the strength of concrete in the structure. </a:t>
            </a:r>
            <a:endParaRPr lang="en-US" dirty="0"/>
          </a:p>
        </p:txBody>
      </p:sp>
      <p:sp>
        <p:nvSpPr>
          <p:cNvPr id="137223" name="Slide Number Placeholder 6"/>
          <p:cNvSpPr>
            <a:spLocks noGrp="1"/>
          </p:cNvSpPr>
          <p:nvPr>
            <p:ph type="sldNum" sz="quarter" idx="5"/>
          </p:nvPr>
        </p:nvSpPr>
        <p:spPr>
          <a:xfrm>
            <a:off x="4142851" y="9118621"/>
            <a:ext cx="3170729" cy="480954"/>
          </a:xfrm>
          <a:prstGeom prst="rect">
            <a:avLst/>
          </a:prstGeom>
          <a:noFill/>
        </p:spPr>
        <p:txBody>
          <a:bodyPr/>
          <a:lstStyle/>
          <a:p>
            <a:fld id="{DC69755B-5F28-4136-B27C-AD3DAED61C19}" type="slidenum">
              <a:rPr lang="en-US" smtClean="0">
                <a:cs typeface="Arial" pitchFamily="34" charset="0"/>
              </a:rPr>
              <a:pPr/>
              <a:t>8</a:t>
            </a:fld>
            <a:endParaRPr lang="en-US">
              <a:cs typeface="Arial" pitchFamily="34" charset="0"/>
            </a:endParaRPr>
          </a:p>
        </p:txBody>
      </p:sp>
    </p:spTree>
    <p:extLst>
      <p:ext uri="{BB962C8B-B14F-4D97-AF65-F5344CB8AC3E}">
        <p14:creationId xmlns:p14="http://schemas.microsoft.com/office/powerpoint/2010/main" val="4254897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Rectangle 7"/>
          <p:cNvSpPr>
            <a:spLocks noGrp="1" noChangeArrowheads="1"/>
          </p:cNvSpPr>
          <p:nvPr>
            <p:ph type="sldNum" sz="quarter" idx="5"/>
          </p:nvPr>
        </p:nvSpPr>
        <p:spPr>
          <a:xfrm>
            <a:off x="4142851" y="9118621"/>
            <a:ext cx="3170729" cy="480954"/>
          </a:xfrm>
          <a:prstGeom prst="rect">
            <a:avLst/>
          </a:prstGeom>
          <a:noFill/>
        </p:spPr>
        <p:txBody>
          <a:bodyPr/>
          <a:lstStyle/>
          <a:p>
            <a:fld id="{E1705B8B-4F49-4A1F-B6F6-5D78BAD84AA2}" type="slidenum">
              <a:rPr lang="en-US" smtClean="0">
                <a:cs typeface="Arial" pitchFamily="34" charset="0"/>
              </a:rPr>
              <a:pPr/>
              <a:t>9</a:t>
            </a:fld>
            <a:endParaRPr lang="en-US">
              <a:cs typeface="Arial" pitchFamily="34" charset="0"/>
            </a:endParaRPr>
          </a:p>
        </p:txBody>
      </p:sp>
      <p:sp>
        <p:nvSpPr>
          <p:cNvPr id="159750" name="Rectangle 2"/>
          <p:cNvSpPr>
            <a:spLocks noGrp="1" noRot="1" noChangeAspect="1" noChangeArrowheads="1" noTextEdit="1"/>
          </p:cNvSpPr>
          <p:nvPr>
            <p:ph type="sldImg"/>
          </p:nvPr>
        </p:nvSpPr>
        <p:spPr>
          <a:ln/>
        </p:spPr>
      </p:sp>
      <p:sp>
        <p:nvSpPr>
          <p:cNvPr id="159751" name="Rectangle 3"/>
          <p:cNvSpPr>
            <a:spLocks noGrp="1" noChangeArrowheads="1"/>
          </p:cNvSpPr>
          <p:nvPr>
            <p:ph type="body" idx="1"/>
          </p:nvPr>
        </p:nvSpPr>
        <p:spPr>
          <a:noFill/>
          <a:ln/>
        </p:spPr>
        <p:txBody>
          <a:bodyPr/>
          <a:lstStyle/>
          <a:p>
            <a:pPr algn="just"/>
            <a:r>
              <a:rPr lang="en-US" dirty="0">
                <a:latin typeface="CG Times"/>
                <a:cs typeface="Times New Roman" pitchFamily="18" charset="0"/>
              </a:rPr>
              <a:t>TEST REPORTS NOT SENT IS A HUGE ISSUE</a:t>
            </a:r>
          </a:p>
          <a:p>
            <a:pPr algn="just"/>
            <a:r>
              <a:rPr lang="en-US">
                <a:latin typeface="CG Times"/>
                <a:cs typeface="Times New Roman" pitchFamily="18" charset="0"/>
              </a:rPr>
              <a:t>These </a:t>
            </a:r>
            <a:r>
              <a:rPr lang="en-US" dirty="0">
                <a:latin typeface="CG Times"/>
                <a:cs typeface="Times New Roman" pitchFamily="18" charset="0"/>
              </a:rPr>
              <a:t>are excerpts</a:t>
            </a:r>
            <a:r>
              <a:rPr lang="en-US" baseline="0" dirty="0">
                <a:latin typeface="CG Times"/>
                <a:cs typeface="Times New Roman" pitchFamily="18" charset="0"/>
              </a:rPr>
              <a:t> from ACI 318 and ACI 301 regarding requirements for testing agencies and technicians. </a:t>
            </a:r>
          </a:p>
          <a:p>
            <a:pPr algn="just"/>
            <a:endParaRPr lang="en-US" baseline="0" dirty="0">
              <a:latin typeface="CG Times"/>
              <a:cs typeface="Times New Roman" pitchFamily="18" charset="0"/>
            </a:endParaRPr>
          </a:p>
          <a:p>
            <a:pPr algn="just"/>
            <a:r>
              <a:rPr lang="en-US" dirty="0"/>
              <a:t>ASTM Standard Practice C1077 identifies and defines duties, responsibilities and minimum technical requirements of testing laboratories’ personnel and minimum technical requirements for laboratory equipment utilized in testing concrete and concrete aggregates. The standard also provides criteria for the evaluation of capabilities of testing laboratory to perform ASTM test methods for accreditation purposes. This practice requires laboratories to have ACI certified or equivalent field testing technicians as well as certified strength testing technicians. Supervisory personnel must have at least three years of relevant experience and hold current certification.</a:t>
            </a:r>
          </a:p>
          <a:p>
            <a:pPr algn="just"/>
            <a:endParaRPr lang="en-US" dirty="0"/>
          </a:p>
          <a:p>
            <a:pPr algn="just"/>
            <a:r>
              <a:rPr lang="en-US" dirty="0"/>
              <a:t>ACI</a:t>
            </a:r>
            <a:r>
              <a:rPr lang="en-US" baseline="0" dirty="0"/>
              <a:t> 318 states that labs should share test data with all stakeholders. </a:t>
            </a:r>
            <a:r>
              <a:rPr lang="en-US" dirty="0"/>
              <a:t>ACI 301 Section 1.6.3.1.c states that labs should share test data within 7 days of completion of test. </a:t>
            </a:r>
          </a:p>
          <a:p>
            <a:pPr algn="just"/>
            <a:endParaRPr lang="en-US" dirty="0"/>
          </a:p>
          <a:p>
            <a:pPr algn="just"/>
            <a:r>
              <a:rPr lang="en-US" dirty="0"/>
              <a:t>ACI 301</a:t>
            </a:r>
            <a:r>
              <a:rPr lang="en-US" baseline="0" dirty="0"/>
              <a:t> also states that strength test reports should include information on storage and curing of test specimens before testing.</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4592" name="Picture 16"/>
          <p:cNvPicPr>
            <a:picLocks noChangeAspect="1" noChangeArrowheads="1"/>
          </p:cNvPicPr>
          <p:nvPr userDrawn="1"/>
        </p:nvPicPr>
        <p:blipFill>
          <a:blip r:embed="rId2" cstate="print"/>
          <a:srcRect/>
          <a:stretch>
            <a:fillRect/>
          </a:stretch>
        </p:blipFill>
        <p:spPr bwMode="auto">
          <a:xfrm>
            <a:off x="1150938" y="1489075"/>
            <a:ext cx="6769100" cy="4606925"/>
          </a:xfrm>
          <a:prstGeom prst="rect">
            <a:avLst/>
          </a:prstGeom>
          <a:noFill/>
        </p:spPr>
      </p:pic>
      <p:sp>
        <p:nvSpPr>
          <p:cNvPr id="664578"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664579"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664580" name="Rectangle 4"/>
          <p:cNvSpPr>
            <a:spLocks noGrp="1" noChangeArrowheads="1"/>
          </p:cNvSpPr>
          <p:nvPr>
            <p:ph type="dt" sz="half" idx="2"/>
          </p:nvPr>
        </p:nvSpPr>
        <p:spPr>
          <a:xfrm>
            <a:off x="4187825" y="6176963"/>
            <a:ext cx="2133600" cy="457200"/>
          </a:xfrm>
        </p:spPr>
        <p:txBody>
          <a:bodyPr/>
          <a:lstStyle>
            <a:lvl1pPr>
              <a:defRPr/>
            </a:lvl1pPr>
          </a:lstStyle>
          <a:p>
            <a:endParaRPr lang="en-US" altLang="en-US"/>
          </a:p>
        </p:txBody>
      </p:sp>
      <p:sp>
        <p:nvSpPr>
          <p:cNvPr id="664582" name="Rectangle 6"/>
          <p:cNvSpPr>
            <a:spLocks noGrp="1" noChangeArrowheads="1"/>
          </p:cNvSpPr>
          <p:nvPr>
            <p:ph type="sldNum" sz="quarter" idx="4"/>
          </p:nvPr>
        </p:nvSpPr>
        <p:spPr>
          <a:xfrm>
            <a:off x="6410325" y="6167438"/>
            <a:ext cx="2133600" cy="457200"/>
          </a:xfrm>
        </p:spPr>
        <p:txBody>
          <a:bodyPr/>
          <a:lstStyle>
            <a:lvl1pPr>
              <a:defRPr/>
            </a:lvl1pPr>
          </a:lstStyle>
          <a:p>
            <a:fld id="{AB213C5C-F9B3-4315-9728-6D78A773A69B}" type="slidenum">
              <a:rPr lang="en-US" altLang="en-US"/>
              <a:pPr/>
              <a:t>‹#›</a:t>
            </a:fld>
            <a:endParaRPr lang="en-US" altLang="en-US"/>
          </a:p>
        </p:txBody>
      </p:sp>
      <p:sp>
        <p:nvSpPr>
          <p:cNvPr id="664583"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664584"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endParaRPr lang="en-US"/>
          </a:p>
        </p:txBody>
      </p:sp>
      <p:pic>
        <p:nvPicPr>
          <p:cNvPr id="664593" name="Picture 17"/>
          <p:cNvPicPr>
            <a:picLocks noChangeAspect="1" noChangeArrowheads="1"/>
          </p:cNvPicPr>
          <p:nvPr userDrawn="1"/>
        </p:nvPicPr>
        <p:blipFill>
          <a:blip r:embed="rId3" cstate="print"/>
          <a:srcRect/>
          <a:stretch>
            <a:fillRect/>
          </a:stretch>
        </p:blipFill>
        <p:spPr bwMode="auto">
          <a:xfrm>
            <a:off x="657225" y="5251450"/>
            <a:ext cx="1579563" cy="1371600"/>
          </a:xfrm>
          <a:prstGeom prst="rect">
            <a:avLst/>
          </a:prstGeom>
          <a:noFill/>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32621F0-3B54-4DD5-A099-7C1EBFB7005E}" type="slidenum">
              <a:rPr lang="en-US" altLang="en-US"/>
              <a:pPr/>
              <a:t>‹#›</a:t>
            </a:fld>
            <a:endParaRPr lang="en-US"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795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795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6378400-24D4-4052-AD1E-306507B6D300}" type="slidenum">
              <a:rPr lang="en-US" altLang="en-US"/>
              <a:pPr/>
              <a:t>‹#›</a:t>
            </a:fld>
            <a:endParaRPr lang="en-US"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34562" name="Picture 2"/>
          <p:cNvPicPr>
            <a:picLocks noChangeAspect="1" noChangeArrowheads="1"/>
          </p:cNvPicPr>
          <p:nvPr/>
        </p:nvPicPr>
        <p:blipFill>
          <a:blip r:embed="rId2" cstate="print"/>
          <a:srcRect/>
          <a:stretch>
            <a:fillRect/>
          </a:stretch>
        </p:blipFill>
        <p:spPr bwMode="auto">
          <a:xfrm>
            <a:off x="1150938" y="1489075"/>
            <a:ext cx="6769100" cy="4606925"/>
          </a:xfrm>
          <a:prstGeom prst="rect">
            <a:avLst/>
          </a:prstGeom>
          <a:noFill/>
        </p:spPr>
      </p:pic>
      <p:sp>
        <p:nvSpPr>
          <p:cNvPr id="834563" name="Rectangle 3"/>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834564" name="Rectangle 4"/>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834565" name="Rectangle 5"/>
          <p:cNvSpPr>
            <a:spLocks noGrp="1" noChangeArrowheads="1"/>
          </p:cNvSpPr>
          <p:nvPr>
            <p:ph type="dt" sz="half" idx="2"/>
          </p:nvPr>
        </p:nvSpPr>
        <p:spPr>
          <a:xfrm>
            <a:off x="4187825" y="6176963"/>
            <a:ext cx="2133600" cy="457200"/>
          </a:xfrm>
        </p:spPr>
        <p:txBody>
          <a:bodyPr/>
          <a:lstStyle>
            <a:lvl1pPr>
              <a:defRPr/>
            </a:lvl1pPr>
          </a:lstStyle>
          <a:p>
            <a:endParaRPr lang="en-US" altLang="en-US"/>
          </a:p>
        </p:txBody>
      </p:sp>
      <p:sp>
        <p:nvSpPr>
          <p:cNvPr id="834566" name="Rectangle 6"/>
          <p:cNvSpPr>
            <a:spLocks noGrp="1" noChangeArrowheads="1"/>
          </p:cNvSpPr>
          <p:nvPr>
            <p:ph type="sldNum" sz="quarter" idx="4"/>
          </p:nvPr>
        </p:nvSpPr>
        <p:spPr>
          <a:xfrm>
            <a:off x="6410325" y="6167438"/>
            <a:ext cx="2133600" cy="457200"/>
          </a:xfrm>
        </p:spPr>
        <p:txBody>
          <a:bodyPr/>
          <a:lstStyle>
            <a:lvl1pPr>
              <a:defRPr/>
            </a:lvl1pPr>
          </a:lstStyle>
          <a:p>
            <a:fld id="{9654ADA2-79FB-4AC2-831E-995CCD60A92D}" type="slidenum">
              <a:rPr lang="en-US" altLang="en-US"/>
              <a:pPr/>
              <a:t>‹#›</a:t>
            </a:fld>
            <a:endParaRPr lang="en-US" altLang="en-US"/>
          </a:p>
        </p:txBody>
      </p:sp>
      <p:sp>
        <p:nvSpPr>
          <p:cNvPr id="834567"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83456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endParaRPr lang="en-US"/>
          </a:p>
        </p:txBody>
      </p:sp>
      <p:pic>
        <p:nvPicPr>
          <p:cNvPr id="834569" name="Picture 9"/>
          <p:cNvPicPr>
            <a:picLocks noChangeAspect="1" noChangeArrowheads="1"/>
          </p:cNvPicPr>
          <p:nvPr/>
        </p:nvPicPr>
        <p:blipFill>
          <a:blip r:embed="rId3" cstate="print"/>
          <a:srcRect/>
          <a:stretch>
            <a:fillRect/>
          </a:stretch>
        </p:blipFill>
        <p:spPr bwMode="auto">
          <a:xfrm>
            <a:off x="657225" y="5251450"/>
            <a:ext cx="1579563" cy="1371600"/>
          </a:xfrm>
          <a:prstGeom prst="rect">
            <a:avLst/>
          </a:prstGeom>
          <a:noFill/>
        </p:spPr>
      </p:pic>
      <p:pic>
        <p:nvPicPr>
          <p:cNvPr id="834570" name="Picture 10"/>
          <p:cNvPicPr>
            <a:picLocks noChangeAspect="1" noChangeArrowheads="1"/>
          </p:cNvPicPr>
          <p:nvPr userDrawn="1"/>
        </p:nvPicPr>
        <p:blipFill>
          <a:blip r:embed="rId2" cstate="print"/>
          <a:srcRect/>
          <a:stretch>
            <a:fillRect/>
          </a:stretch>
        </p:blipFill>
        <p:spPr bwMode="auto">
          <a:xfrm>
            <a:off x="1150938" y="1489075"/>
            <a:ext cx="6769100" cy="4606925"/>
          </a:xfrm>
          <a:prstGeom prst="rect">
            <a:avLst/>
          </a:prstGeom>
          <a:noFill/>
        </p:spPr>
      </p:pic>
      <p:pic>
        <p:nvPicPr>
          <p:cNvPr id="834571" name="Picture 11"/>
          <p:cNvPicPr>
            <a:picLocks noChangeAspect="1" noChangeArrowheads="1"/>
          </p:cNvPicPr>
          <p:nvPr userDrawn="1"/>
        </p:nvPicPr>
        <p:blipFill>
          <a:blip r:embed="rId3" cstate="print"/>
          <a:srcRect/>
          <a:stretch>
            <a:fillRect/>
          </a:stretch>
        </p:blipFill>
        <p:spPr bwMode="auto">
          <a:xfrm>
            <a:off x="657225" y="5251450"/>
            <a:ext cx="1579563" cy="1371600"/>
          </a:xfrm>
          <a:prstGeom prst="rect">
            <a:avLst/>
          </a:prstGeom>
          <a:noFill/>
        </p:spPr>
      </p:pic>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375BEEF-D40A-4BD5-A61D-82ED984861BC}" type="slidenum">
              <a:rPr lang="en-US" altLang="en-US"/>
              <a:pPr/>
              <a:t>‹#›</a:t>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6EDA019B-B155-4FB1-ADE8-E8F54EB7C996}" type="slidenum">
              <a:rPr lang="en-US" altLang="en-US"/>
              <a:pPr/>
              <a:t>‹#›</a:t>
            </a:fld>
            <a:endParaRPr lang="en-US"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DCFAE538-A389-4621-B4FF-A2DD6BDF2553}" type="slidenum">
              <a:rPr lang="en-US" altLang="en-US"/>
              <a:pPr/>
              <a:t>‹#›</a:t>
            </a:fld>
            <a:endParaRPr lang="en-US"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              </a:t>
            </a:r>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BFAC2E31-7785-4635-B101-C34EC30AC756}" type="slidenum">
              <a:rPr lang="en-US" altLang="en-US"/>
              <a:pPr/>
              <a:t>‹#›</a:t>
            </a:fld>
            <a:endParaRPr lang="en-US"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              </a:t>
            </a:r>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F21431A4-63F5-4FF3-BD0C-91D852804C0F}" type="slidenum">
              <a:rPr lang="en-US" altLang="en-US"/>
              <a:pPr/>
              <a:t>‹#›</a:t>
            </a:fld>
            <a:endParaRPr lang="en-US"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              </a:t>
            </a:r>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68E8BF35-22F7-4A8F-BB05-1B4C346696F4}" type="slidenum">
              <a:rPr lang="en-US" altLang="en-US"/>
              <a:pPr/>
              <a:t>‹#›</a:t>
            </a:fld>
            <a:endParaRPr lang="en-US"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C7C714FA-7A0C-40BC-BF63-28547ACC692F}" type="slidenum">
              <a:rPr lang="en-US" altLang="en-US"/>
              <a:pPr/>
              <a:t>‹#›</a:t>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BAC342C-7A45-4F53-B111-F66C5746CC49}" type="slidenum">
              <a:rPr lang="en-US" altLang="en-US"/>
              <a:pPr/>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81E24C8-EBED-4320-847E-07E6F0A4D16E}" type="slidenum">
              <a:rPr lang="en-US" altLang="en-US"/>
              <a:pPr/>
              <a:t>‹#›</a:t>
            </a:fld>
            <a:endParaRPr lang="en-US"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0AC7679-EFCB-442D-AE55-BEEC59011C05}" type="slidenum">
              <a:rPr lang="en-US" altLang="en-US"/>
              <a:pPr/>
              <a:t>‹#›</a:t>
            </a:fld>
            <a:endParaRPr lang="en-US"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795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795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88412A2-619E-4B9D-B43F-7E529EB3AC88}" type="slidenum">
              <a:rPr lang="en-US" altLang="en-US"/>
              <a:pPr/>
              <a:t>‹#›</a:t>
            </a:fld>
            <a:endParaRPr lang="en-US"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60162" name="Picture 2"/>
          <p:cNvPicPr>
            <a:picLocks noChangeAspect="1" noChangeArrowheads="1"/>
          </p:cNvPicPr>
          <p:nvPr/>
        </p:nvPicPr>
        <p:blipFill>
          <a:blip r:embed="rId2" cstate="print"/>
          <a:srcRect/>
          <a:stretch>
            <a:fillRect/>
          </a:stretch>
        </p:blipFill>
        <p:spPr bwMode="auto">
          <a:xfrm>
            <a:off x="1150938" y="1489075"/>
            <a:ext cx="6769100" cy="4606925"/>
          </a:xfrm>
          <a:prstGeom prst="rect">
            <a:avLst/>
          </a:prstGeom>
          <a:noFill/>
        </p:spPr>
      </p:pic>
      <p:sp>
        <p:nvSpPr>
          <p:cNvPr id="860163" name="Rectangle 3"/>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860164" name="Rectangle 4"/>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860165" name="Rectangle 5"/>
          <p:cNvSpPr>
            <a:spLocks noGrp="1" noChangeArrowheads="1"/>
          </p:cNvSpPr>
          <p:nvPr>
            <p:ph type="dt" sz="half" idx="2"/>
          </p:nvPr>
        </p:nvSpPr>
        <p:spPr>
          <a:xfrm>
            <a:off x="4187825" y="6176963"/>
            <a:ext cx="2133600" cy="457200"/>
          </a:xfrm>
        </p:spPr>
        <p:txBody>
          <a:bodyPr/>
          <a:lstStyle>
            <a:lvl1pPr>
              <a:defRPr/>
            </a:lvl1pPr>
          </a:lstStyle>
          <a:p>
            <a:endParaRPr lang="en-US" altLang="en-US"/>
          </a:p>
        </p:txBody>
      </p:sp>
      <p:sp>
        <p:nvSpPr>
          <p:cNvPr id="860166" name="Rectangle 6"/>
          <p:cNvSpPr>
            <a:spLocks noGrp="1" noChangeArrowheads="1"/>
          </p:cNvSpPr>
          <p:nvPr>
            <p:ph type="sldNum" sz="quarter" idx="4"/>
          </p:nvPr>
        </p:nvSpPr>
        <p:spPr>
          <a:xfrm>
            <a:off x="6410325" y="6167438"/>
            <a:ext cx="2133600" cy="457200"/>
          </a:xfrm>
        </p:spPr>
        <p:txBody>
          <a:bodyPr/>
          <a:lstStyle>
            <a:lvl1pPr>
              <a:defRPr/>
            </a:lvl1pPr>
          </a:lstStyle>
          <a:p>
            <a:fld id="{807CF638-CCAE-4971-964E-2F799ADA67B9}" type="slidenum">
              <a:rPr lang="en-US" altLang="en-US"/>
              <a:pPr/>
              <a:t>‹#›</a:t>
            </a:fld>
            <a:endParaRPr lang="en-US" altLang="en-US"/>
          </a:p>
        </p:txBody>
      </p:sp>
      <p:sp>
        <p:nvSpPr>
          <p:cNvPr id="860167"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86016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endParaRPr lang="en-US"/>
          </a:p>
        </p:txBody>
      </p:sp>
      <p:pic>
        <p:nvPicPr>
          <p:cNvPr id="860169" name="Picture 9"/>
          <p:cNvPicPr>
            <a:picLocks noChangeAspect="1" noChangeArrowheads="1"/>
          </p:cNvPicPr>
          <p:nvPr/>
        </p:nvPicPr>
        <p:blipFill>
          <a:blip r:embed="rId3" cstate="print"/>
          <a:srcRect/>
          <a:stretch>
            <a:fillRect/>
          </a:stretch>
        </p:blipFill>
        <p:spPr bwMode="auto">
          <a:xfrm>
            <a:off x="657225" y="5251450"/>
            <a:ext cx="1579563" cy="1371600"/>
          </a:xfrm>
          <a:prstGeom prst="rect">
            <a:avLst/>
          </a:prstGeom>
          <a:noFill/>
        </p:spPr>
      </p:pic>
      <p:pic>
        <p:nvPicPr>
          <p:cNvPr id="860170" name="Picture 10"/>
          <p:cNvPicPr>
            <a:picLocks noChangeAspect="1" noChangeArrowheads="1"/>
          </p:cNvPicPr>
          <p:nvPr userDrawn="1"/>
        </p:nvPicPr>
        <p:blipFill>
          <a:blip r:embed="rId2" cstate="print"/>
          <a:srcRect/>
          <a:stretch>
            <a:fillRect/>
          </a:stretch>
        </p:blipFill>
        <p:spPr bwMode="auto">
          <a:xfrm>
            <a:off x="1150938" y="1489075"/>
            <a:ext cx="6769100" cy="4606925"/>
          </a:xfrm>
          <a:prstGeom prst="rect">
            <a:avLst/>
          </a:prstGeom>
          <a:noFill/>
        </p:spPr>
      </p:pic>
      <p:pic>
        <p:nvPicPr>
          <p:cNvPr id="860171" name="Picture 11"/>
          <p:cNvPicPr>
            <a:picLocks noChangeAspect="1" noChangeArrowheads="1"/>
          </p:cNvPicPr>
          <p:nvPr userDrawn="1"/>
        </p:nvPicPr>
        <p:blipFill>
          <a:blip r:embed="rId3" cstate="print"/>
          <a:srcRect/>
          <a:stretch>
            <a:fillRect/>
          </a:stretch>
        </p:blipFill>
        <p:spPr bwMode="auto">
          <a:xfrm>
            <a:off x="657225" y="5251450"/>
            <a:ext cx="1579563" cy="1371600"/>
          </a:xfrm>
          <a:prstGeom prst="rect">
            <a:avLst/>
          </a:prstGeom>
          <a:noFill/>
        </p:spPr>
      </p:pic>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2325BC5-4702-4B42-B196-DBE1D3B9D984}" type="slidenum">
              <a:rPr lang="en-US" altLang="en-US"/>
              <a:pPr/>
              <a:t>‹#›</a:t>
            </a:fld>
            <a:endParaRPr lang="en-US"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2CE1CF3-5758-43E2-B4CF-1EF5C72C1079}" type="slidenum">
              <a:rPr lang="en-US" altLang="en-US"/>
              <a:pPr/>
              <a:t>‹#›</a:t>
            </a:fld>
            <a:endParaRPr lang="en-US"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1AF6B7CD-E3F6-44D9-A07C-D69B3DDD3C6A}" type="slidenum">
              <a:rPr lang="en-US" altLang="en-US"/>
              <a:pPr/>
              <a:t>‹#›</a:t>
            </a:fld>
            <a:endParaRPr lang="en-US"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              </a:t>
            </a:r>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E0CE3DAD-631B-465E-9AAD-5BE4AA38C103}" type="slidenum">
              <a:rPr lang="en-US" altLang="en-US"/>
              <a:pPr/>
              <a:t>‹#›</a:t>
            </a:fld>
            <a:endParaRPr lang="en-US"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              </a:t>
            </a:r>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27CE213F-A680-40D3-B818-C564ED7BD5FF}" type="slidenum">
              <a:rPr lang="en-US" altLang="en-US"/>
              <a:pPr/>
              <a:t>‹#›</a:t>
            </a:fld>
            <a:endParaRPr lang="en-US"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              </a:t>
            </a:r>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03C99EF6-03ED-4681-893B-5ED69E73287B}" type="slidenum">
              <a:rPr lang="en-US" altLang="en-US"/>
              <a:pPr/>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9189077-D8EB-400A-88EF-AF335ECBADB4}" type="slidenum">
              <a:rPr lang="en-US" altLang="en-US"/>
              <a:pPr/>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75D840C-67A6-4FBF-AE06-831274C3156B}" type="slidenum">
              <a:rPr lang="en-US" altLang="en-US"/>
              <a:pPr/>
              <a:t>‹#›</a:t>
            </a:fld>
            <a:endParaRPr lang="en-US"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DC4C9D23-7507-4C97-8775-D6CDA4DDEA99}" type="slidenum">
              <a:rPr lang="en-US" altLang="en-US"/>
              <a:pPr/>
              <a:t>‹#›</a:t>
            </a:fld>
            <a:endParaRPr lang="en-US"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ACD6A08-7B72-4431-BA39-6A56A694B422}" type="slidenum">
              <a:rPr lang="en-US" altLang="en-US"/>
              <a:pPr/>
              <a:t>‹#›</a:t>
            </a:fld>
            <a:endParaRPr lang="en-US"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795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795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04787A0-730E-4B49-8EB1-7EFBB9F383AC}" type="slidenum">
              <a:rPr lang="en-US" altLang="en-US"/>
              <a:pPr/>
              <a:t>‹#›</a:t>
            </a:fld>
            <a:endParaRPr lang="en-US"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63234" name="Picture 2"/>
          <p:cNvPicPr>
            <a:picLocks noChangeAspect="1" noChangeArrowheads="1"/>
          </p:cNvPicPr>
          <p:nvPr/>
        </p:nvPicPr>
        <p:blipFill>
          <a:blip r:embed="rId2" cstate="print"/>
          <a:srcRect/>
          <a:stretch>
            <a:fillRect/>
          </a:stretch>
        </p:blipFill>
        <p:spPr bwMode="auto">
          <a:xfrm>
            <a:off x="1150938" y="1489075"/>
            <a:ext cx="6769100" cy="4606925"/>
          </a:xfrm>
          <a:prstGeom prst="rect">
            <a:avLst/>
          </a:prstGeom>
          <a:noFill/>
        </p:spPr>
      </p:pic>
      <p:sp>
        <p:nvSpPr>
          <p:cNvPr id="863235" name="Rectangle 3"/>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863236" name="Rectangle 4"/>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863237" name="Rectangle 5"/>
          <p:cNvSpPr>
            <a:spLocks noGrp="1" noChangeArrowheads="1"/>
          </p:cNvSpPr>
          <p:nvPr>
            <p:ph type="dt" sz="half" idx="2"/>
          </p:nvPr>
        </p:nvSpPr>
        <p:spPr>
          <a:xfrm>
            <a:off x="4187825" y="6176963"/>
            <a:ext cx="2133600" cy="457200"/>
          </a:xfrm>
        </p:spPr>
        <p:txBody>
          <a:bodyPr/>
          <a:lstStyle>
            <a:lvl1pPr>
              <a:defRPr/>
            </a:lvl1pPr>
          </a:lstStyle>
          <a:p>
            <a:endParaRPr lang="en-US" altLang="en-US"/>
          </a:p>
        </p:txBody>
      </p:sp>
      <p:sp>
        <p:nvSpPr>
          <p:cNvPr id="863238" name="Rectangle 6"/>
          <p:cNvSpPr>
            <a:spLocks noGrp="1" noChangeArrowheads="1"/>
          </p:cNvSpPr>
          <p:nvPr>
            <p:ph type="sldNum" sz="quarter" idx="4"/>
          </p:nvPr>
        </p:nvSpPr>
        <p:spPr>
          <a:xfrm>
            <a:off x="6410325" y="6167438"/>
            <a:ext cx="2133600" cy="457200"/>
          </a:xfrm>
        </p:spPr>
        <p:txBody>
          <a:bodyPr/>
          <a:lstStyle>
            <a:lvl1pPr>
              <a:defRPr/>
            </a:lvl1pPr>
          </a:lstStyle>
          <a:p>
            <a:fld id="{7BE0EE36-EA63-4199-A520-5BCF00228115}" type="slidenum">
              <a:rPr lang="en-US" altLang="en-US"/>
              <a:pPr/>
              <a:t>‹#›</a:t>
            </a:fld>
            <a:endParaRPr lang="en-US" altLang="en-US"/>
          </a:p>
        </p:txBody>
      </p:sp>
      <p:sp>
        <p:nvSpPr>
          <p:cNvPr id="863239"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863240"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endParaRPr lang="en-US"/>
          </a:p>
        </p:txBody>
      </p:sp>
      <p:pic>
        <p:nvPicPr>
          <p:cNvPr id="863241" name="Picture 9"/>
          <p:cNvPicPr>
            <a:picLocks noChangeAspect="1" noChangeArrowheads="1"/>
          </p:cNvPicPr>
          <p:nvPr/>
        </p:nvPicPr>
        <p:blipFill>
          <a:blip r:embed="rId3" cstate="print"/>
          <a:srcRect/>
          <a:stretch>
            <a:fillRect/>
          </a:stretch>
        </p:blipFill>
        <p:spPr bwMode="auto">
          <a:xfrm>
            <a:off x="657225" y="5251450"/>
            <a:ext cx="1579563" cy="1371600"/>
          </a:xfrm>
          <a:prstGeom prst="rect">
            <a:avLst/>
          </a:prstGeom>
          <a:noFill/>
        </p:spPr>
      </p:pic>
      <p:pic>
        <p:nvPicPr>
          <p:cNvPr id="863242" name="Picture 10"/>
          <p:cNvPicPr>
            <a:picLocks noChangeAspect="1" noChangeArrowheads="1"/>
          </p:cNvPicPr>
          <p:nvPr userDrawn="1"/>
        </p:nvPicPr>
        <p:blipFill>
          <a:blip r:embed="rId2" cstate="print"/>
          <a:srcRect/>
          <a:stretch>
            <a:fillRect/>
          </a:stretch>
        </p:blipFill>
        <p:spPr bwMode="auto">
          <a:xfrm>
            <a:off x="1150938" y="1489075"/>
            <a:ext cx="6769100" cy="4606925"/>
          </a:xfrm>
          <a:prstGeom prst="rect">
            <a:avLst/>
          </a:prstGeom>
          <a:noFill/>
        </p:spPr>
      </p:pic>
      <p:pic>
        <p:nvPicPr>
          <p:cNvPr id="863243" name="Picture 11"/>
          <p:cNvPicPr>
            <a:picLocks noChangeAspect="1" noChangeArrowheads="1"/>
          </p:cNvPicPr>
          <p:nvPr userDrawn="1"/>
        </p:nvPicPr>
        <p:blipFill>
          <a:blip r:embed="rId3" cstate="print"/>
          <a:srcRect/>
          <a:stretch>
            <a:fillRect/>
          </a:stretch>
        </p:blipFill>
        <p:spPr bwMode="auto">
          <a:xfrm>
            <a:off x="657225" y="5251450"/>
            <a:ext cx="1579563" cy="1371600"/>
          </a:xfrm>
          <a:prstGeom prst="rect">
            <a:avLst/>
          </a:prstGeom>
          <a:noFill/>
        </p:spPr>
      </p:pic>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34AC018-B953-4711-9354-BA20BC068886}" type="slidenum">
              <a:rPr lang="en-US" altLang="en-US"/>
              <a:pPr/>
              <a:t>‹#›</a:t>
            </a:fld>
            <a:endParaRPr lang="en-US"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6B10FBD-78EA-449E-A6D7-AD6B5407A30B}" type="slidenum">
              <a:rPr lang="en-US" altLang="en-US"/>
              <a:pPr/>
              <a:t>‹#›</a:t>
            </a:fld>
            <a:endParaRPr lang="en-US"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32E99BE-4517-494A-B729-CF6BC8D8E98F}" type="slidenum">
              <a:rPr lang="en-US" altLang="en-US"/>
              <a:pPr/>
              <a:t>‹#›</a:t>
            </a:fld>
            <a:endParaRPr lang="en-US"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              </a:t>
            </a:r>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6391258A-68D7-4519-9D2D-2909D158071D}" type="slidenum">
              <a:rPr lang="en-US" altLang="en-US"/>
              <a:pPr/>
              <a:t>‹#›</a:t>
            </a:fld>
            <a:endParaRPr lang="en-US"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              </a:t>
            </a:r>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9490EB14-1B48-4FEF-85A9-EFB84AE8589B}" type="slidenum">
              <a:rPr lang="en-US" altLang="en-US"/>
              <a:pPr/>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537C830C-4B39-441A-9962-B4C4BC9A930C}" type="slidenum">
              <a:rPr lang="en-US" altLang="en-US"/>
              <a:pPr/>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A05AC-7386-426C-965E-A6E20E7FB7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FD4430-968D-4556-9EAD-0ABA6CB970BA}"/>
              </a:ext>
            </a:extLst>
          </p:cNvPr>
          <p:cNvSpPr>
            <a:spLocks noGrp="1"/>
          </p:cNvSpPr>
          <p:nvPr>
            <p:ph type="dt" sz="half" idx="10"/>
          </p:nvPr>
        </p:nvSpPr>
        <p:spPr/>
        <p:txBody>
          <a:bodyPr/>
          <a:lstStyle/>
          <a:p>
            <a:r>
              <a:rPr lang="en-US"/>
              <a:t>              </a:t>
            </a:r>
            <a:endParaRPr lang="en-US" altLang="en-US"/>
          </a:p>
        </p:txBody>
      </p:sp>
      <p:sp>
        <p:nvSpPr>
          <p:cNvPr id="4" name="Footer Placeholder 3">
            <a:extLst>
              <a:ext uri="{FF2B5EF4-FFF2-40B4-BE49-F238E27FC236}">
                <a16:creationId xmlns:a16="http://schemas.microsoft.com/office/drawing/2014/main" id="{FC172B45-38AE-4E44-8511-4CE070806A90}"/>
              </a:ext>
            </a:extLst>
          </p:cNvPr>
          <p:cNvSpPr>
            <a:spLocks noGrp="1"/>
          </p:cNvSpPr>
          <p:nvPr>
            <p:ph type="ftr" sz="quarter" idx="11"/>
          </p:nvPr>
        </p:nvSpPr>
        <p:spPr/>
        <p:txBody>
          <a:bodyPr/>
          <a:lstStyle/>
          <a:p>
            <a:endParaRPr lang="en-US" altLang="en-US"/>
          </a:p>
        </p:txBody>
      </p:sp>
      <p:sp>
        <p:nvSpPr>
          <p:cNvPr id="5" name="Slide Number Placeholder 4">
            <a:extLst>
              <a:ext uri="{FF2B5EF4-FFF2-40B4-BE49-F238E27FC236}">
                <a16:creationId xmlns:a16="http://schemas.microsoft.com/office/drawing/2014/main" id="{A733AC86-F894-4C1C-B70A-2F2D9057730E}"/>
              </a:ext>
            </a:extLst>
          </p:cNvPr>
          <p:cNvSpPr>
            <a:spLocks noGrp="1"/>
          </p:cNvSpPr>
          <p:nvPr>
            <p:ph type="sldNum" sz="quarter" idx="12"/>
          </p:nvPr>
        </p:nvSpPr>
        <p:spPr/>
        <p:txBody>
          <a:bodyPr/>
          <a:lstStyle/>
          <a:p>
            <a:fld id="{422774D2-1A09-4547-BB4B-9406701F6512}" type="slidenum">
              <a:rPr lang="en-US" altLang="en-US" smtClean="0"/>
              <a:pPr/>
              <a:t>‹#›</a:t>
            </a:fld>
            <a:endParaRPr lang="en-US" altLang="en-US"/>
          </a:p>
        </p:txBody>
      </p:sp>
    </p:spTree>
    <p:extLst>
      <p:ext uri="{BB962C8B-B14F-4D97-AF65-F5344CB8AC3E}">
        <p14:creationId xmlns:p14="http://schemas.microsoft.com/office/powerpoint/2010/main" val="324153024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              </a:t>
            </a:r>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201A7793-1354-4BA2-B9D9-CBC895CFAF26}" type="slidenum">
              <a:rPr lang="en-US" altLang="en-US"/>
              <a:pPr/>
              <a:t>‹#›</a:t>
            </a:fld>
            <a:endParaRPr lang="en-US"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17DAA100-1D57-4548-97EA-80FD6778CD6D}" type="slidenum">
              <a:rPr lang="en-US" altLang="en-US"/>
              <a:pPr/>
              <a:t>‹#›</a:t>
            </a:fld>
            <a:endParaRPr lang="en-US"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E9DEBD5-1E29-4478-967D-D27D984815CF}" type="slidenum">
              <a:rPr lang="en-US" altLang="en-US"/>
              <a:pPr/>
              <a:t>‹#›</a:t>
            </a:fld>
            <a:endParaRPr lang="en-US"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21EC9C6-FAD4-4D63-9AE5-5FE00DAD65C7}" type="slidenum">
              <a:rPr lang="en-US" altLang="en-US"/>
              <a:pPr/>
              <a:t>‹#›</a:t>
            </a:fld>
            <a:endParaRPr lang="en-US"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795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795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C3168DA-6DEC-48F4-8EDF-7E9AEC24876A}" type="slidenum">
              <a:rPr lang="en-US" altLang="en-US"/>
              <a:pPr/>
              <a:t>‹#›</a:t>
            </a:fld>
            <a:endParaRPr lang="en-US"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hart Placeholder 2"/>
          <p:cNvSpPr>
            <a:spLocks noGrp="1"/>
          </p:cNvSpPr>
          <p:nvPr>
            <p:ph type="chart" idx="1"/>
          </p:nvPr>
        </p:nvSpPr>
        <p:spPr>
          <a:xfrm>
            <a:off x="457200" y="1543050"/>
            <a:ext cx="8229600" cy="4530725"/>
          </a:xfrm>
        </p:spPr>
        <p:txBody>
          <a:bodyPr/>
          <a:lstStyle/>
          <a:p>
            <a:endParaRPr lang="en-US"/>
          </a:p>
        </p:txBody>
      </p:sp>
      <p:sp>
        <p:nvSpPr>
          <p:cNvPr id="4" name="Date Placeholder 3"/>
          <p:cNvSpPr>
            <a:spLocks noGrp="1"/>
          </p:cNvSpPr>
          <p:nvPr>
            <p:ph type="dt" sz="half" idx="10"/>
          </p:nvPr>
        </p:nvSpPr>
        <p:spPr>
          <a:xfrm>
            <a:off x="457200" y="6243638"/>
            <a:ext cx="2133600" cy="457200"/>
          </a:xfrm>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fld id="{AD85DA54-EB46-432E-BA27-BAB0A53E3FF1}" type="slidenum">
              <a:rPr lang="en-US" altLang="en-US"/>
              <a:pPr/>
              <a:t>‹#›</a:t>
            </a:fld>
            <a:endParaRPr lang="en-US"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p:cNvSpPr>
            <a:spLocks noGrp="1"/>
          </p:cNvSpPr>
          <p:nvPr>
            <p:ph type="body" sz="half" idx="1"/>
          </p:nvPr>
        </p:nvSpPr>
        <p:spPr>
          <a:xfrm>
            <a:off x="457200" y="154305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543050"/>
            <a:ext cx="4038600" cy="4530725"/>
          </a:xfrm>
        </p:spPr>
        <p:txBody>
          <a:bodyPr/>
          <a:lstStyle/>
          <a:p>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85160DE3-8143-4C20-A91E-52322773FA35}" type="slidenum">
              <a:rPr lang="en-US" altLang="en-US"/>
              <a:pPr/>
              <a:t>‹#›</a:t>
            </a:fld>
            <a:endParaRPr lang="en-US"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able Placeholder 2"/>
          <p:cNvSpPr>
            <a:spLocks noGrp="1"/>
          </p:cNvSpPr>
          <p:nvPr>
            <p:ph type="tbl" idx="1"/>
          </p:nvPr>
        </p:nvSpPr>
        <p:spPr>
          <a:xfrm>
            <a:off x="457200" y="1543050"/>
            <a:ext cx="8229600" cy="4530725"/>
          </a:xfrm>
        </p:spPr>
        <p:txBody>
          <a:bodyPr/>
          <a:lstStyle/>
          <a:p>
            <a:endParaRPr lang="en-US"/>
          </a:p>
        </p:txBody>
      </p:sp>
      <p:sp>
        <p:nvSpPr>
          <p:cNvPr id="4" name="Date Placeholder 3"/>
          <p:cNvSpPr>
            <a:spLocks noGrp="1"/>
          </p:cNvSpPr>
          <p:nvPr>
            <p:ph type="dt" sz="half" idx="10"/>
          </p:nvPr>
        </p:nvSpPr>
        <p:spPr>
          <a:xfrm>
            <a:off x="457200" y="6243638"/>
            <a:ext cx="2133600" cy="457200"/>
          </a:xfrm>
        </p:spPr>
        <p:txBody>
          <a:bodyPr/>
          <a:lstStyle>
            <a:lvl1pPr>
              <a:defRPr/>
            </a:lvl1pPr>
          </a:lstStyle>
          <a:p>
            <a:r>
              <a:rPr lang="en-US"/>
              <a:t>              </a:t>
            </a:r>
            <a:endParaRPr lang="en-US" alt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fld id="{82517E10-8413-4055-9FAC-B460BF6EEE22}" type="slidenum">
              <a:rPr lang="en-US" altLang="en-US"/>
              <a:pPr/>
              <a:t>‹#›</a:t>
            </a:fld>
            <a:endParaRPr lang="en-US"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00C59-4B09-4571-95B5-CB89C42FCCF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0F9B98-E081-4269-9477-DD3B6410E21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C8B260A-6921-4261-9DC1-197823C15F52}"/>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47CD2A09-45DC-4531-84A4-0070A7E506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375AFE-5AB2-4799-A206-00E231C88ED2}"/>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701198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a:t>              </a:t>
            </a:r>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7713C4C2-0E09-4F36-AE71-70C527AD6310}" type="slidenum">
              <a:rPr lang="en-US" altLang="en-US"/>
              <a:pPr/>
              <a:t>‹#›</a:t>
            </a:fld>
            <a:endParaRPr lang="en-US"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515D2-3A81-413E-946E-6A6A8FE476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97CBDD-0FBE-4A13-B232-4C8E6BF9C29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C9B6D1-335C-41FC-BF74-8323B5B17572}"/>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52855324-CD8C-4068-93CA-FA6803ED65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8F6DF8-21D0-42E2-A760-06743F459935}"/>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7362716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DD36-7548-44FF-A256-B9F9500DF10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AA317E-1775-4B05-A399-C5B3DB9707D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BDFA206-6C08-4161-89B3-8EAA10D8CCE2}"/>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D82677CC-2041-4C97-97B8-F5CCA9B3B0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93C90A-E6F4-44B8-845F-6CFB21F80EB8}"/>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8720070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0EDA2-2EA6-41C0-8390-59F74DF0F5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A91432-C6A2-4BED-BD02-8EC3AD281D04}"/>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B11DEB-FEFE-4D8C-9D46-B49CEF88510B}"/>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C2ACF3-2030-4DC1-8E82-DE3D863ECF80}"/>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6" name="Footer Placeholder 5">
            <a:extLst>
              <a:ext uri="{FF2B5EF4-FFF2-40B4-BE49-F238E27FC236}">
                <a16:creationId xmlns:a16="http://schemas.microsoft.com/office/drawing/2014/main" id="{699D7218-E436-4A02-92DE-AE274A5AE6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82116D-18AA-4E6C-AFC0-1911D57D255C}"/>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273174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82BD1-6A75-4B56-B5CD-9E503B95129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217399-495F-4E11-B63F-EBBA6DDF079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DFA7ADC-7DA5-41CC-8262-60147875FD5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5086E3-F525-42F2-B05B-CE1CDB63C33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504A95F-D2E1-4BF1-8F79-3BBAD0B765BA}"/>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9EC0DC-7C17-4B66-B68E-D6307B7C5E3C}"/>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8" name="Footer Placeholder 7">
            <a:extLst>
              <a:ext uri="{FF2B5EF4-FFF2-40B4-BE49-F238E27FC236}">
                <a16:creationId xmlns:a16="http://schemas.microsoft.com/office/drawing/2014/main" id="{7B85F523-2E2C-4C88-A2C1-299A283A87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57A4EC-07DD-424A-AB28-91EDE1B625AA}"/>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968792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06E49-CC53-4087-918F-BF83CEADC9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AD2C78-D00D-44AF-A50B-945FFCE91F13}"/>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4" name="Footer Placeholder 3">
            <a:extLst>
              <a:ext uri="{FF2B5EF4-FFF2-40B4-BE49-F238E27FC236}">
                <a16:creationId xmlns:a16="http://schemas.microsoft.com/office/drawing/2014/main" id="{72FCB575-F079-4489-B958-496F22A101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A896FB-B740-4B27-9F2F-1271E37D28A7}"/>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41798186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400462F-862B-478F-83CC-FDCCAEE373FC}"/>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3" name="Footer Placeholder 2">
            <a:extLst>
              <a:ext uri="{FF2B5EF4-FFF2-40B4-BE49-F238E27FC236}">
                <a16:creationId xmlns:a16="http://schemas.microsoft.com/office/drawing/2014/main" id="{B4D054D7-36EA-4387-B070-F07E11DAF9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8942416-7DAE-41AE-9D5A-848641069A5F}"/>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1615766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28598-3E49-4BDD-95C5-8EE3AF2D09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58D7271-6162-4DF7-A4FC-95B9204D131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0928B02-A8E5-459A-B920-42C1248E6FF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2A6BF0-FB29-4C29-8649-ED6EF2598364}"/>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6" name="Footer Placeholder 5">
            <a:extLst>
              <a:ext uri="{FF2B5EF4-FFF2-40B4-BE49-F238E27FC236}">
                <a16:creationId xmlns:a16="http://schemas.microsoft.com/office/drawing/2014/main" id="{7977F0AA-5D11-4FB6-B3E9-A1969C44C8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3BFA1A-BB72-4097-85DF-BFE7D240C938}"/>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30448008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CFC67-CEA0-4932-B08B-2DDD5D14A23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45F296-498A-4597-B556-BAB7EEA91EE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D50CF2-AEFD-4DA8-B9A7-725ED1E0DD7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061F72D-2E3E-453E-9952-D1D34649DBE7}"/>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6" name="Footer Placeholder 5">
            <a:extLst>
              <a:ext uri="{FF2B5EF4-FFF2-40B4-BE49-F238E27FC236}">
                <a16:creationId xmlns:a16="http://schemas.microsoft.com/office/drawing/2014/main" id="{64F9451F-2969-4A11-94ED-313E97C65B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F62327-61A8-41D7-B956-C5E7EAB42D4A}"/>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16694947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F0A23-45DF-49E8-AE95-7C208F0DB4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7D6F86E-D272-4C03-9CC7-DA68A1905D7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19B757-C642-4317-A096-D8C709A6735F}"/>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074888CD-7255-4AFC-9628-E8748EC0A9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07F484-FDAA-4ACC-B583-DC603CE8C336}"/>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7446747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8ECEAD-C530-4610-934E-AF152C67C463}"/>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5D0CC1-5C41-41E5-A031-BB0FA183542D}"/>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E21929-5650-4726-A913-330E02C167C2}"/>
              </a:ext>
            </a:extLst>
          </p:cNvPr>
          <p:cNvSpPr>
            <a:spLocks noGrp="1"/>
          </p:cNvSpPr>
          <p:nvPr>
            <p:ph type="dt" sz="half" idx="10"/>
          </p:nvPr>
        </p:nvSpPr>
        <p:spPr/>
        <p:txBody>
          <a:body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C0431067-0ECD-4A01-8A10-7E753CCABC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8462D6-81B1-4EBF-A8CF-258BB75E2322}"/>
              </a:ext>
            </a:extLst>
          </p:cNvPr>
          <p:cNvSpPr>
            <a:spLocks noGrp="1"/>
          </p:cNvSpPr>
          <p:nvPr>
            <p:ph type="sldNum" sz="quarter" idx="12"/>
          </p:nvPr>
        </p:nvSpPr>
        <p:spPr/>
        <p:txBody>
          <a:bodyPr/>
          <a:lstStyle/>
          <a:p>
            <a:fld id="{E6C853E5-20E8-4D2F-A04A-692556F756EE}" type="slidenum">
              <a:rPr lang="en-US" smtClean="0"/>
              <a:t>‹#›</a:t>
            </a:fld>
            <a:endParaRPr lang="en-US"/>
          </a:p>
        </p:txBody>
      </p:sp>
    </p:spTree>
    <p:extLst>
      <p:ext uri="{BB962C8B-B14F-4D97-AF65-F5344CB8AC3E}">
        <p14:creationId xmlns:p14="http://schemas.microsoft.com/office/powerpoint/2010/main" val="2928094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              </a:t>
            </a:r>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A34E0E40-9D7B-4998-B9B2-DA74CF7A4C29}" type="slidenum">
              <a:rPr lang="en-US" altLang="en-US"/>
              <a:pPr/>
              <a:t>‹#›</a:t>
            </a:fld>
            <a:endParaRPr lang="en-US"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              </a:t>
            </a:r>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9727F2CE-90EA-44C9-88E9-7E1B7F1592B7}" type="slidenum">
              <a:rPr lang="en-US" altLang="en-US"/>
              <a:pPr/>
              <a:t>‹#›</a:t>
            </a:fld>
            <a:endParaRPr lang="en-US"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AB41D2F1-1413-4F55-BF83-E1B5EB2A8C23}" type="slidenum">
              <a:rPr lang="en-US" altLang="en-US"/>
              <a:pPr/>
              <a:t>‹#›</a:t>
            </a:fld>
            <a:endParaRPr lang="en-US"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a:t>              </a:t>
            </a:r>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1CAE34A-600C-4ABF-8A74-43B87771D8CF}" type="slidenum">
              <a:rPr lang="en-US" altLang="en-US"/>
              <a:pPr/>
              <a:t>‹#›</a:t>
            </a:fld>
            <a:endParaRPr lang="en-US"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1.png"/><Relationship Id="rId2" Type="http://schemas.openxmlformats.org/officeDocument/2006/relationships/slideLayout" Target="../slideLayouts/slideLayout35.xml"/><Relationship Id="rId16"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63572" name="Picture 20"/>
          <p:cNvPicPr>
            <a:picLocks noChangeAspect="1" noChangeArrowheads="1"/>
          </p:cNvPicPr>
          <p:nvPr userDrawn="1"/>
        </p:nvPicPr>
        <p:blipFill>
          <a:blip r:embed="rId13" cstate="print"/>
          <a:srcRect/>
          <a:stretch>
            <a:fillRect/>
          </a:stretch>
        </p:blipFill>
        <p:spPr bwMode="auto">
          <a:xfrm>
            <a:off x="1150938" y="1489075"/>
            <a:ext cx="6769100" cy="4606925"/>
          </a:xfrm>
          <a:prstGeom prst="rect">
            <a:avLst/>
          </a:prstGeom>
          <a:noFill/>
        </p:spPr>
      </p:pic>
      <p:sp>
        <p:nvSpPr>
          <p:cNvPr id="663554"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63556"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r>
              <a:rPr lang="en-US"/>
              <a:t>              </a:t>
            </a:r>
            <a:endParaRPr lang="en-US" altLang="en-US"/>
          </a:p>
        </p:txBody>
      </p:sp>
      <p:sp>
        <p:nvSpPr>
          <p:cNvPr id="66355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endParaRPr lang="en-US" altLang="en-US"/>
          </a:p>
        </p:txBody>
      </p:sp>
      <p:sp>
        <p:nvSpPr>
          <p:cNvPr id="663558"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fld id="{4964CBF7-60EE-468E-9F5D-F4AC6C46EBB6}" type="slidenum">
              <a:rPr lang="en-US" altLang="en-US"/>
              <a:pPr/>
              <a:t>‹#›</a:t>
            </a:fld>
            <a:endParaRPr lang="en-US" altLang="en-US"/>
          </a:p>
        </p:txBody>
      </p:sp>
      <p:sp>
        <p:nvSpPr>
          <p:cNvPr id="663559"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663560"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endParaRPr lang="en-US"/>
          </a:p>
        </p:txBody>
      </p:sp>
      <p:sp>
        <p:nvSpPr>
          <p:cNvPr id="663565" name="Text Box 13"/>
          <p:cNvSpPr txBox="1">
            <a:spLocks noChangeArrowheads="1"/>
          </p:cNvSpPr>
          <p:nvPr/>
        </p:nvSpPr>
        <p:spPr bwMode="auto">
          <a:xfrm>
            <a:off x="7086600" y="6229350"/>
            <a:ext cx="2057400" cy="274638"/>
          </a:xfrm>
          <a:prstGeom prst="rect">
            <a:avLst/>
          </a:prstGeom>
          <a:noFill/>
          <a:ln w="9525">
            <a:noFill/>
            <a:miter lim="800000"/>
            <a:headEnd/>
            <a:tailEnd/>
          </a:ln>
          <a:effectLst/>
        </p:spPr>
        <p:txBody>
          <a:bodyPr>
            <a:spAutoFit/>
          </a:bodyPr>
          <a:lstStyle/>
          <a:p>
            <a:pPr>
              <a:spcBef>
                <a:spcPct val="50000"/>
              </a:spcBef>
            </a:pPr>
            <a:r>
              <a:rPr lang="en-US" sz="1200">
                <a:solidFill>
                  <a:srgbClr val="00602F"/>
                </a:solidFill>
              </a:rPr>
              <a:t>WWW. NRMCA.ORG</a:t>
            </a:r>
          </a:p>
        </p:txBody>
      </p:sp>
      <p:sp>
        <p:nvSpPr>
          <p:cNvPr id="663555" name="Rectangle 3"/>
          <p:cNvSpPr>
            <a:spLocks noGrp="1" noChangeArrowheads="1"/>
          </p:cNvSpPr>
          <p:nvPr>
            <p:ph type="body" idx="1"/>
          </p:nvPr>
        </p:nvSpPr>
        <p:spPr bwMode="auto">
          <a:xfrm>
            <a:off x="457200" y="154305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663573" name="Picture 21"/>
          <p:cNvPicPr>
            <a:picLocks noChangeAspect="1" noChangeArrowheads="1"/>
          </p:cNvPicPr>
          <p:nvPr userDrawn="1"/>
        </p:nvPicPr>
        <p:blipFill>
          <a:blip r:embed="rId14" cstate="print"/>
          <a:srcRect/>
          <a:stretch>
            <a:fillRect/>
          </a:stretch>
        </p:blipFill>
        <p:spPr bwMode="auto">
          <a:xfrm>
            <a:off x="479425" y="6207125"/>
            <a:ext cx="581025" cy="504825"/>
          </a:xfrm>
          <a:prstGeom prst="rect">
            <a:avLst/>
          </a:prstGeom>
          <a:noFill/>
        </p:spPr>
      </p:pic>
    </p:spTree>
  </p:cSld>
  <p:clrMap bg1="lt1" tx1="dk1" bg2="lt2" tx2="dk2" accent1="accent1" accent2="accent2" accent3="accent3" accent4="accent4" accent5="accent5" accent6="accent6" hlink="hlink" folHlink="folHlink"/>
  <p:sldLayoutIdLst>
    <p:sldLayoutId id="2147483716"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hf sldNum="0" hdr="0" ftr="0"/>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cs typeface="Arial" charset="0"/>
        </a:defRPr>
      </a:lvl2pPr>
      <a:lvl3pPr algn="l" rtl="0" fontAlgn="base">
        <a:spcBef>
          <a:spcPct val="0"/>
        </a:spcBef>
        <a:spcAft>
          <a:spcPct val="0"/>
        </a:spcAft>
        <a:defRPr sz="4200">
          <a:solidFill>
            <a:schemeClr val="tx2"/>
          </a:solidFill>
          <a:latin typeface="Garamond" pitchFamily="18" charset="0"/>
          <a:cs typeface="Arial" charset="0"/>
        </a:defRPr>
      </a:lvl3pPr>
      <a:lvl4pPr algn="l" rtl="0" fontAlgn="base">
        <a:spcBef>
          <a:spcPct val="0"/>
        </a:spcBef>
        <a:spcAft>
          <a:spcPct val="0"/>
        </a:spcAft>
        <a:defRPr sz="4200">
          <a:solidFill>
            <a:schemeClr val="tx2"/>
          </a:solidFill>
          <a:latin typeface="Garamond" pitchFamily="18" charset="0"/>
          <a:cs typeface="Arial" charset="0"/>
        </a:defRPr>
      </a:lvl4pPr>
      <a:lvl5pPr algn="l" rtl="0" fontAlgn="base">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33538" name="Picture 2"/>
          <p:cNvPicPr>
            <a:picLocks noChangeAspect="1" noChangeArrowheads="1"/>
          </p:cNvPicPr>
          <p:nvPr/>
        </p:nvPicPr>
        <p:blipFill>
          <a:blip r:embed="rId13" cstate="print"/>
          <a:srcRect/>
          <a:stretch>
            <a:fillRect/>
          </a:stretch>
        </p:blipFill>
        <p:spPr bwMode="auto">
          <a:xfrm>
            <a:off x="1150938" y="1489075"/>
            <a:ext cx="6769100" cy="4606925"/>
          </a:xfrm>
          <a:prstGeom prst="rect">
            <a:avLst/>
          </a:prstGeom>
          <a:noFill/>
        </p:spPr>
      </p:pic>
      <p:sp>
        <p:nvSpPr>
          <p:cNvPr id="833539" name="Rectangle 3"/>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833540"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r>
              <a:rPr lang="en-US"/>
              <a:t>              </a:t>
            </a:r>
            <a:endParaRPr lang="en-US" altLang="en-US"/>
          </a:p>
        </p:txBody>
      </p:sp>
      <p:sp>
        <p:nvSpPr>
          <p:cNvPr id="83354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endParaRPr lang="en-US" altLang="en-US"/>
          </a:p>
        </p:txBody>
      </p:sp>
      <p:sp>
        <p:nvSpPr>
          <p:cNvPr id="833542"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fld id="{8DFDAF7E-CE68-4815-8CDD-DC3483110604}" type="slidenum">
              <a:rPr lang="en-US" altLang="en-US"/>
              <a:pPr/>
              <a:t>‹#›</a:t>
            </a:fld>
            <a:endParaRPr lang="en-US" altLang="en-US"/>
          </a:p>
        </p:txBody>
      </p:sp>
      <p:sp>
        <p:nvSpPr>
          <p:cNvPr id="833543"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83354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endParaRPr lang="en-US"/>
          </a:p>
        </p:txBody>
      </p:sp>
      <p:sp>
        <p:nvSpPr>
          <p:cNvPr id="833545" name="Text Box 9"/>
          <p:cNvSpPr txBox="1">
            <a:spLocks noChangeArrowheads="1"/>
          </p:cNvSpPr>
          <p:nvPr/>
        </p:nvSpPr>
        <p:spPr bwMode="auto">
          <a:xfrm>
            <a:off x="7086600" y="6229350"/>
            <a:ext cx="2057400" cy="274638"/>
          </a:xfrm>
          <a:prstGeom prst="rect">
            <a:avLst/>
          </a:prstGeom>
          <a:noFill/>
          <a:ln w="9525">
            <a:noFill/>
            <a:miter lim="800000"/>
            <a:headEnd/>
            <a:tailEnd/>
          </a:ln>
          <a:effectLst/>
        </p:spPr>
        <p:txBody>
          <a:bodyPr>
            <a:spAutoFit/>
          </a:bodyPr>
          <a:lstStyle/>
          <a:p>
            <a:pPr>
              <a:spcBef>
                <a:spcPct val="50000"/>
              </a:spcBef>
            </a:pPr>
            <a:r>
              <a:rPr lang="en-US" sz="1200">
                <a:solidFill>
                  <a:srgbClr val="00602F"/>
                </a:solidFill>
              </a:rPr>
              <a:t>WWW. NRMCA.ORG</a:t>
            </a:r>
          </a:p>
        </p:txBody>
      </p:sp>
      <p:sp>
        <p:nvSpPr>
          <p:cNvPr id="833546" name="Rectangle 10"/>
          <p:cNvSpPr>
            <a:spLocks noGrp="1" noChangeArrowheads="1"/>
          </p:cNvSpPr>
          <p:nvPr>
            <p:ph type="body" idx="1"/>
          </p:nvPr>
        </p:nvSpPr>
        <p:spPr bwMode="auto">
          <a:xfrm>
            <a:off x="457200" y="154305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833547" name="Picture 11"/>
          <p:cNvPicPr>
            <a:picLocks noChangeAspect="1" noChangeArrowheads="1"/>
          </p:cNvPicPr>
          <p:nvPr/>
        </p:nvPicPr>
        <p:blipFill>
          <a:blip r:embed="rId14" cstate="print"/>
          <a:srcRect/>
          <a:stretch>
            <a:fillRect/>
          </a:stretch>
        </p:blipFill>
        <p:spPr bwMode="auto">
          <a:xfrm>
            <a:off x="479425" y="6207125"/>
            <a:ext cx="581025" cy="504825"/>
          </a:xfrm>
          <a:prstGeom prst="rect">
            <a:avLst/>
          </a:prstGeom>
          <a:noFill/>
        </p:spPr>
      </p:pic>
      <p:pic>
        <p:nvPicPr>
          <p:cNvPr id="833548" name="Picture 12"/>
          <p:cNvPicPr>
            <a:picLocks noChangeAspect="1" noChangeArrowheads="1"/>
          </p:cNvPicPr>
          <p:nvPr userDrawn="1"/>
        </p:nvPicPr>
        <p:blipFill>
          <a:blip r:embed="rId13" cstate="print"/>
          <a:srcRect/>
          <a:stretch>
            <a:fillRect/>
          </a:stretch>
        </p:blipFill>
        <p:spPr bwMode="auto">
          <a:xfrm>
            <a:off x="1150938" y="1489075"/>
            <a:ext cx="6769100" cy="4606925"/>
          </a:xfrm>
          <a:prstGeom prst="rect">
            <a:avLst/>
          </a:prstGeom>
          <a:noFill/>
        </p:spPr>
      </p:pic>
      <p:pic>
        <p:nvPicPr>
          <p:cNvPr id="833549" name="Picture 13"/>
          <p:cNvPicPr>
            <a:picLocks noChangeAspect="1" noChangeArrowheads="1"/>
          </p:cNvPicPr>
          <p:nvPr userDrawn="1"/>
        </p:nvPicPr>
        <p:blipFill>
          <a:blip r:embed="rId14" cstate="print"/>
          <a:srcRect/>
          <a:stretch>
            <a:fillRect/>
          </a:stretch>
        </p:blipFill>
        <p:spPr bwMode="auto">
          <a:xfrm>
            <a:off x="479425" y="6207125"/>
            <a:ext cx="581025" cy="504825"/>
          </a:xfrm>
          <a:prstGeom prst="rect">
            <a:avLst/>
          </a:prstGeom>
          <a:noFill/>
        </p:spPr>
      </p:pic>
    </p:spTree>
  </p:cSld>
  <p:clrMap bg1="lt1" tx1="dk1" bg2="lt2" tx2="dk2" accent1="accent1" accent2="accent2" accent3="accent3" accent4="accent4" accent5="accent5" accent6="accent6" hlink="hlink" folHlink="folHlink"/>
  <p:sldLayoutIdLst>
    <p:sldLayoutId id="2147483718"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ransition/>
  <p:hf sldNum="0" hdr="0" ftr="0"/>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cs typeface="Arial" charset="0"/>
        </a:defRPr>
      </a:lvl2pPr>
      <a:lvl3pPr algn="l" rtl="0" fontAlgn="base">
        <a:spcBef>
          <a:spcPct val="0"/>
        </a:spcBef>
        <a:spcAft>
          <a:spcPct val="0"/>
        </a:spcAft>
        <a:defRPr sz="4200">
          <a:solidFill>
            <a:schemeClr val="tx2"/>
          </a:solidFill>
          <a:latin typeface="Garamond" pitchFamily="18" charset="0"/>
          <a:cs typeface="Arial" charset="0"/>
        </a:defRPr>
      </a:lvl3pPr>
      <a:lvl4pPr algn="l" rtl="0" fontAlgn="base">
        <a:spcBef>
          <a:spcPct val="0"/>
        </a:spcBef>
        <a:spcAft>
          <a:spcPct val="0"/>
        </a:spcAft>
        <a:defRPr sz="4200">
          <a:solidFill>
            <a:schemeClr val="tx2"/>
          </a:solidFill>
          <a:latin typeface="Garamond" pitchFamily="18" charset="0"/>
          <a:cs typeface="Arial" charset="0"/>
        </a:defRPr>
      </a:lvl4pPr>
      <a:lvl5pPr algn="l" rtl="0" fontAlgn="base">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59138" name="Picture 2"/>
          <p:cNvPicPr>
            <a:picLocks noChangeAspect="1" noChangeArrowheads="1"/>
          </p:cNvPicPr>
          <p:nvPr/>
        </p:nvPicPr>
        <p:blipFill>
          <a:blip r:embed="rId13" cstate="print"/>
          <a:srcRect/>
          <a:stretch>
            <a:fillRect/>
          </a:stretch>
        </p:blipFill>
        <p:spPr bwMode="auto">
          <a:xfrm>
            <a:off x="1150938" y="1489075"/>
            <a:ext cx="6769100" cy="4606925"/>
          </a:xfrm>
          <a:prstGeom prst="rect">
            <a:avLst/>
          </a:prstGeom>
          <a:noFill/>
        </p:spPr>
      </p:pic>
      <p:sp>
        <p:nvSpPr>
          <p:cNvPr id="859139" name="Rectangle 3"/>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859140"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r>
              <a:rPr lang="en-US"/>
              <a:t>              </a:t>
            </a:r>
            <a:endParaRPr lang="en-US" altLang="en-US"/>
          </a:p>
        </p:txBody>
      </p:sp>
      <p:sp>
        <p:nvSpPr>
          <p:cNvPr id="85914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endParaRPr lang="en-US" altLang="en-US"/>
          </a:p>
        </p:txBody>
      </p:sp>
      <p:sp>
        <p:nvSpPr>
          <p:cNvPr id="859142"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fld id="{D8BA4695-F07F-4342-BED7-DA3D6341DB97}" type="slidenum">
              <a:rPr lang="en-US" altLang="en-US"/>
              <a:pPr/>
              <a:t>‹#›</a:t>
            </a:fld>
            <a:endParaRPr lang="en-US" altLang="en-US"/>
          </a:p>
        </p:txBody>
      </p:sp>
      <p:sp>
        <p:nvSpPr>
          <p:cNvPr id="859143"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85914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endParaRPr lang="en-US"/>
          </a:p>
        </p:txBody>
      </p:sp>
      <p:sp>
        <p:nvSpPr>
          <p:cNvPr id="859145" name="Text Box 9"/>
          <p:cNvSpPr txBox="1">
            <a:spLocks noChangeArrowheads="1"/>
          </p:cNvSpPr>
          <p:nvPr/>
        </p:nvSpPr>
        <p:spPr bwMode="auto">
          <a:xfrm>
            <a:off x="7086600" y="6229350"/>
            <a:ext cx="2057400" cy="274638"/>
          </a:xfrm>
          <a:prstGeom prst="rect">
            <a:avLst/>
          </a:prstGeom>
          <a:noFill/>
          <a:ln w="9525">
            <a:noFill/>
            <a:miter lim="800000"/>
            <a:headEnd/>
            <a:tailEnd/>
          </a:ln>
          <a:effectLst/>
        </p:spPr>
        <p:txBody>
          <a:bodyPr>
            <a:spAutoFit/>
          </a:bodyPr>
          <a:lstStyle/>
          <a:p>
            <a:pPr>
              <a:spcBef>
                <a:spcPct val="50000"/>
              </a:spcBef>
            </a:pPr>
            <a:r>
              <a:rPr lang="en-US" sz="1200">
                <a:solidFill>
                  <a:srgbClr val="00602F"/>
                </a:solidFill>
              </a:rPr>
              <a:t>WWW. NRMCA.ORG</a:t>
            </a:r>
          </a:p>
        </p:txBody>
      </p:sp>
      <p:sp>
        <p:nvSpPr>
          <p:cNvPr id="859146" name="Rectangle 10"/>
          <p:cNvSpPr>
            <a:spLocks noGrp="1" noChangeArrowheads="1"/>
          </p:cNvSpPr>
          <p:nvPr>
            <p:ph type="body" idx="1"/>
          </p:nvPr>
        </p:nvSpPr>
        <p:spPr bwMode="auto">
          <a:xfrm>
            <a:off x="457200" y="154305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859147" name="Picture 11"/>
          <p:cNvPicPr>
            <a:picLocks noChangeAspect="1" noChangeArrowheads="1"/>
          </p:cNvPicPr>
          <p:nvPr/>
        </p:nvPicPr>
        <p:blipFill>
          <a:blip r:embed="rId14" cstate="print"/>
          <a:srcRect/>
          <a:stretch>
            <a:fillRect/>
          </a:stretch>
        </p:blipFill>
        <p:spPr bwMode="auto">
          <a:xfrm>
            <a:off x="479425" y="6207125"/>
            <a:ext cx="581025" cy="504825"/>
          </a:xfrm>
          <a:prstGeom prst="rect">
            <a:avLst/>
          </a:prstGeom>
          <a:noFill/>
        </p:spPr>
      </p:pic>
      <p:pic>
        <p:nvPicPr>
          <p:cNvPr id="859148" name="Picture 12"/>
          <p:cNvPicPr>
            <a:picLocks noChangeAspect="1" noChangeArrowheads="1"/>
          </p:cNvPicPr>
          <p:nvPr userDrawn="1"/>
        </p:nvPicPr>
        <p:blipFill>
          <a:blip r:embed="rId13" cstate="print"/>
          <a:srcRect/>
          <a:stretch>
            <a:fillRect/>
          </a:stretch>
        </p:blipFill>
        <p:spPr bwMode="auto">
          <a:xfrm>
            <a:off x="1150938" y="1489075"/>
            <a:ext cx="6769100" cy="4606925"/>
          </a:xfrm>
          <a:prstGeom prst="rect">
            <a:avLst/>
          </a:prstGeom>
          <a:noFill/>
        </p:spPr>
      </p:pic>
      <p:pic>
        <p:nvPicPr>
          <p:cNvPr id="859149" name="Picture 13"/>
          <p:cNvPicPr>
            <a:picLocks noChangeAspect="1" noChangeArrowheads="1"/>
          </p:cNvPicPr>
          <p:nvPr userDrawn="1"/>
        </p:nvPicPr>
        <p:blipFill>
          <a:blip r:embed="rId14" cstate="print"/>
          <a:srcRect/>
          <a:stretch>
            <a:fillRect/>
          </a:stretch>
        </p:blipFill>
        <p:spPr bwMode="auto">
          <a:xfrm>
            <a:off x="479425" y="6207125"/>
            <a:ext cx="581025" cy="504825"/>
          </a:xfrm>
          <a:prstGeom prst="rect">
            <a:avLst/>
          </a:prstGeom>
          <a:noFill/>
        </p:spPr>
      </p:pic>
    </p:spTree>
  </p:cSld>
  <p:clrMap bg1="lt1" tx1="dk1" bg2="lt2" tx2="dk2" accent1="accent1" accent2="accent2" accent3="accent3" accent4="accent4" accent5="accent5" accent6="accent6" hlink="hlink" folHlink="folHlink"/>
  <p:sldLayoutIdLst>
    <p:sldLayoutId id="2147483720"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ransition/>
  <p:hf sldNum="0" hdr="0" ftr="0"/>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cs typeface="Arial" charset="0"/>
        </a:defRPr>
      </a:lvl2pPr>
      <a:lvl3pPr algn="l" rtl="0" fontAlgn="base">
        <a:spcBef>
          <a:spcPct val="0"/>
        </a:spcBef>
        <a:spcAft>
          <a:spcPct val="0"/>
        </a:spcAft>
        <a:defRPr sz="4200">
          <a:solidFill>
            <a:schemeClr val="tx2"/>
          </a:solidFill>
          <a:latin typeface="Garamond" pitchFamily="18" charset="0"/>
          <a:cs typeface="Arial" charset="0"/>
        </a:defRPr>
      </a:lvl3pPr>
      <a:lvl4pPr algn="l" rtl="0" fontAlgn="base">
        <a:spcBef>
          <a:spcPct val="0"/>
        </a:spcBef>
        <a:spcAft>
          <a:spcPct val="0"/>
        </a:spcAft>
        <a:defRPr sz="4200">
          <a:solidFill>
            <a:schemeClr val="tx2"/>
          </a:solidFill>
          <a:latin typeface="Garamond" pitchFamily="18" charset="0"/>
          <a:cs typeface="Arial" charset="0"/>
        </a:defRPr>
      </a:lvl4pPr>
      <a:lvl5pPr algn="l" rtl="0" fontAlgn="base">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62210" name="Picture 2"/>
          <p:cNvPicPr>
            <a:picLocks noChangeAspect="1" noChangeArrowheads="1"/>
          </p:cNvPicPr>
          <p:nvPr/>
        </p:nvPicPr>
        <p:blipFill>
          <a:blip r:embed="rId17" cstate="print"/>
          <a:srcRect/>
          <a:stretch>
            <a:fillRect/>
          </a:stretch>
        </p:blipFill>
        <p:spPr bwMode="auto">
          <a:xfrm>
            <a:off x="1150938" y="1489075"/>
            <a:ext cx="6769100" cy="4606925"/>
          </a:xfrm>
          <a:prstGeom prst="rect">
            <a:avLst/>
          </a:prstGeom>
          <a:noFill/>
        </p:spPr>
      </p:pic>
      <p:sp>
        <p:nvSpPr>
          <p:cNvPr id="862211" name="Rectangle 3"/>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862212"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r>
              <a:rPr lang="en-US"/>
              <a:t>              </a:t>
            </a:r>
            <a:endParaRPr lang="en-US" altLang="en-US"/>
          </a:p>
        </p:txBody>
      </p:sp>
      <p:sp>
        <p:nvSpPr>
          <p:cNvPr id="86221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endParaRPr lang="en-US" altLang="en-US"/>
          </a:p>
        </p:txBody>
      </p:sp>
      <p:sp>
        <p:nvSpPr>
          <p:cNvPr id="862214"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fld id="{422774D2-1A09-4547-BB4B-9406701F6512}" type="slidenum">
              <a:rPr lang="en-US" altLang="en-US"/>
              <a:pPr/>
              <a:t>‹#›</a:t>
            </a:fld>
            <a:endParaRPr lang="en-US" altLang="en-US"/>
          </a:p>
        </p:txBody>
      </p:sp>
      <p:sp>
        <p:nvSpPr>
          <p:cNvPr id="862215"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862216"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endParaRPr lang="en-US"/>
          </a:p>
        </p:txBody>
      </p:sp>
      <p:sp>
        <p:nvSpPr>
          <p:cNvPr id="862217" name="Text Box 9"/>
          <p:cNvSpPr txBox="1">
            <a:spLocks noChangeArrowheads="1"/>
          </p:cNvSpPr>
          <p:nvPr/>
        </p:nvSpPr>
        <p:spPr bwMode="auto">
          <a:xfrm>
            <a:off x="7086600" y="6229350"/>
            <a:ext cx="2057400" cy="274638"/>
          </a:xfrm>
          <a:prstGeom prst="rect">
            <a:avLst/>
          </a:prstGeom>
          <a:noFill/>
          <a:ln w="9525">
            <a:noFill/>
            <a:miter lim="800000"/>
            <a:headEnd/>
            <a:tailEnd/>
          </a:ln>
          <a:effectLst/>
        </p:spPr>
        <p:txBody>
          <a:bodyPr>
            <a:spAutoFit/>
          </a:bodyPr>
          <a:lstStyle/>
          <a:p>
            <a:pPr>
              <a:spcBef>
                <a:spcPct val="50000"/>
              </a:spcBef>
            </a:pPr>
            <a:r>
              <a:rPr lang="en-US" sz="1200">
                <a:solidFill>
                  <a:srgbClr val="00602F"/>
                </a:solidFill>
              </a:rPr>
              <a:t>WWW. NRMCA.ORG</a:t>
            </a:r>
          </a:p>
        </p:txBody>
      </p:sp>
      <p:sp>
        <p:nvSpPr>
          <p:cNvPr id="862218" name="Rectangle 10"/>
          <p:cNvSpPr>
            <a:spLocks noGrp="1" noChangeArrowheads="1"/>
          </p:cNvSpPr>
          <p:nvPr>
            <p:ph type="body" idx="1"/>
          </p:nvPr>
        </p:nvSpPr>
        <p:spPr bwMode="auto">
          <a:xfrm>
            <a:off x="457200" y="154305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862219" name="Picture 11"/>
          <p:cNvPicPr>
            <a:picLocks noChangeAspect="1" noChangeArrowheads="1"/>
          </p:cNvPicPr>
          <p:nvPr/>
        </p:nvPicPr>
        <p:blipFill>
          <a:blip r:embed="rId18" cstate="print"/>
          <a:srcRect/>
          <a:stretch>
            <a:fillRect/>
          </a:stretch>
        </p:blipFill>
        <p:spPr bwMode="auto">
          <a:xfrm>
            <a:off x="479425" y="6207125"/>
            <a:ext cx="581025" cy="504825"/>
          </a:xfrm>
          <a:prstGeom prst="rect">
            <a:avLst/>
          </a:prstGeom>
          <a:noFill/>
        </p:spPr>
      </p:pic>
      <p:pic>
        <p:nvPicPr>
          <p:cNvPr id="862220" name="Picture 12"/>
          <p:cNvPicPr>
            <a:picLocks noChangeAspect="1" noChangeArrowheads="1"/>
          </p:cNvPicPr>
          <p:nvPr userDrawn="1"/>
        </p:nvPicPr>
        <p:blipFill>
          <a:blip r:embed="rId17" cstate="print"/>
          <a:srcRect/>
          <a:stretch>
            <a:fillRect/>
          </a:stretch>
        </p:blipFill>
        <p:spPr bwMode="auto">
          <a:xfrm>
            <a:off x="1150938" y="1489075"/>
            <a:ext cx="6769100" cy="4606925"/>
          </a:xfrm>
          <a:prstGeom prst="rect">
            <a:avLst/>
          </a:prstGeom>
          <a:noFill/>
        </p:spPr>
      </p:pic>
      <p:pic>
        <p:nvPicPr>
          <p:cNvPr id="862221" name="Picture 13"/>
          <p:cNvPicPr>
            <a:picLocks noChangeAspect="1" noChangeArrowheads="1"/>
          </p:cNvPicPr>
          <p:nvPr userDrawn="1"/>
        </p:nvPicPr>
        <p:blipFill>
          <a:blip r:embed="rId18" cstate="print"/>
          <a:srcRect/>
          <a:stretch>
            <a:fillRect/>
          </a:stretch>
        </p:blipFill>
        <p:spPr bwMode="auto">
          <a:xfrm>
            <a:off x="479425" y="6207125"/>
            <a:ext cx="581025" cy="504825"/>
          </a:xfrm>
          <a:prstGeom prst="rect">
            <a:avLst/>
          </a:prstGeom>
          <a:noFill/>
        </p:spPr>
      </p:pic>
    </p:spTree>
  </p:cSld>
  <p:clrMap bg1="lt1" tx1="dk1" bg2="lt2" tx2="dk2" accent1="accent1" accent2="accent2" accent3="accent3" accent4="accent4" accent5="accent5" accent6="accent6" hlink="hlink" folHlink="folHlink"/>
  <p:sldLayoutIdLst>
    <p:sldLayoutId id="2147483722" r:id="rId1"/>
    <p:sldLayoutId id="2147483753" r:id="rId2"/>
    <p:sldLayoutId id="2147483754" r:id="rId3"/>
    <p:sldLayoutId id="2147483755" r:id="rId4"/>
    <p:sldLayoutId id="2147483756" r:id="rId5"/>
    <p:sldLayoutId id="2147483757" r:id="rId6"/>
    <p:sldLayoutId id="2147483766"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Lst>
  <p:transition/>
  <p:hf sldNum="0" hdr="0" ftr="0"/>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cs typeface="Arial" charset="0"/>
        </a:defRPr>
      </a:lvl2pPr>
      <a:lvl3pPr algn="l" rtl="0" fontAlgn="base">
        <a:spcBef>
          <a:spcPct val="0"/>
        </a:spcBef>
        <a:spcAft>
          <a:spcPct val="0"/>
        </a:spcAft>
        <a:defRPr sz="4200">
          <a:solidFill>
            <a:schemeClr val="tx2"/>
          </a:solidFill>
          <a:latin typeface="Garamond" pitchFamily="18" charset="0"/>
          <a:cs typeface="Arial" charset="0"/>
        </a:defRPr>
      </a:lvl3pPr>
      <a:lvl4pPr algn="l" rtl="0" fontAlgn="base">
        <a:spcBef>
          <a:spcPct val="0"/>
        </a:spcBef>
        <a:spcAft>
          <a:spcPct val="0"/>
        </a:spcAft>
        <a:defRPr sz="4200">
          <a:solidFill>
            <a:schemeClr val="tx2"/>
          </a:solidFill>
          <a:latin typeface="Garamond" pitchFamily="18" charset="0"/>
          <a:cs typeface="Arial" charset="0"/>
        </a:defRPr>
      </a:lvl4pPr>
      <a:lvl5pPr algn="l" rtl="0" fontAlgn="base">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5570CB-1D8B-424E-AD08-9778F95B27C4}"/>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F6987D-F466-4BE7-9060-D4F5DF34FE3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E65C56-1186-4CC2-A872-BD73E9DB6B3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5ADA9D-F963-4AD3-B069-B2D93606242D}" type="datetimeFigureOut">
              <a:rPr lang="en-US" smtClean="0"/>
              <a:t>4/25/2024</a:t>
            </a:fld>
            <a:endParaRPr lang="en-US"/>
          </a:p>
        </p:txBody>
      </p:sp>
      <p:sp>
        <p:nvSpPr>
          <p:cNvPr id="5" name="Footer Placeholder 4">
            <a:extLst>
              <a:ext uri="{FF2B5EF4-FFF2-40B4-BE49-F238E27FC236}">
                <a16:creationId xmlns:a16="http://schemas.microsoft.com/office/drawing/2014/main" id="{B9C27183-AEF5-4EDE-9E98-DB8FFE395DE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3CB6F9-DF87-4BA9-A740-652B0D6E7E6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853E5-20E8-4D2F-A04A-692556F756EE}" type="slidenum">
              <a:rPr lang="en-US" smtClean="0"/>
              <a:t>‹#›</a:t>
            </a:fld>
            <a:endParaRPr lang="en-US"/>
          </a:p>
        </p:txBody>
      </p:sp>
    </p:spTree>
    <p:extLst>
      <p:ext uri="{BB962C8B-B14F-4D97-AF65-F5344CB8AC3E}">
        <p14:creationId xmlns:p14="http://schemas.microsoft.com/office/powerpoint/2010/main" val="359457173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notesSlide" Target="../notesSlides/notesSlide14.xml"/><Relationship Id="rId7" Type="http://schemas.openxmlformats.org/officeDocument/2006/relationships/image" Target="../media/image17.jpeg"/><Relationship Id="rId2" Type="http://schemas.openxmlformats.org/officeDocument/2006/relationships/slideLayout" Target="../slideLayouts/slideLayout35.xml"/><Relationship Id="rId1" Type="http://schemas.openxmlformats.org/officeDocument/2006/relationships/vmlDrawing" Target="../drawings/vmlDrawing1.v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3.png"/><Relationship Id="rId4" Type="http://schemas.openxmlformats.org/officeDocument/2006/relationships/image" Target="../media/image14.jpeg"/><Relationship Id="rId9"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5.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3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35.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microsoft.com/office/2007/relationships/hdphoto" Target="../media/hdphoto2.wdp"/><Relationship Id="rId2" Type="http://schemas.openxmlformats.org/officeDocument/2006/relationships/notesSlide" Target="../notesSlides/notesSlide36.xml"/><Relationship Id="rId1" Type="http://schemas.openxmlformats.org/officeDocument/2006/relationships/slideLayout" Target="../slideLayouts/slideLayout35.xml"/><Relationship Id="rId6" Type="http://schemas.openxmlformats.org/officeDocument/2006/relationships/image" Target="../media/image35.png"/><Relationship Id="rId5" Type="http://schemas.microsoft.com/office/2007/relationships/hdphoto" Target="../media/hdphoto1.wdp"/><Relationship Id="rId10" Type="http://schemas.openxmlformats.org/officeDocument/2006/relationships/image" Target="../media/image37.png"/><Relationship Id="rId4" Type="http://schemas.openxmlformats.org/officeDocument/2006/relationships/image" Target="../media/image34.png"/><Relationship Id="rId9" Type="http://schemas.microsoft.com/office/2007/relationships/hdphoto" Target="../media/hdphoto3.wdp"/></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35.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35.xml"/><Relationship Id="rId6" Type="http://schemas.microsoft.com/office/2007/relationships/hdphoto" Target="../media/hdphoto4.wdp"/><Relationship Id="rId5" Type="http://schemas.openxmlformats.org/officeDocument/2006/relationships/image" Target="../media/image44.png"/><Relationship Id="rId4" Type="http://schemas.openxmlformats.org/officeDocument/2006/relationships/image" Target="../media/image43.jpeg"/></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9.xml"/><Relationship Id="rId1" Type="http://schemas.openxmlformats.org/officeDocument/2006/relationships/slideLayout" Target="../slideLayouts/slideLayout35.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jpg"/><Relationship Id="rId2" Type="http://schemas.openxmlformats.org/officeDocument/2006/relationships/notesSlide" Target="../notesSlides/notesSlide40.xml"/><Relationship Id="rId1" Type="http://schemas.openxmlformats.org/officeDocument/2006/relationships/slideLayout" Target="../slideLayouts/slideLayout3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3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62.wmf"/><Relationship Id="rId2" Type="http://schemas.openxmlformats.org/officeDocument/2006/relationships/slideLayout" Target="../slideLayouts/slideLayout35.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61.wmf"/><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51.xml"/><Relationship Id="rId1" Type="http://schemas.openxmlformats.org/officeDocument/2006/relationships/slideLayout" Target="../slideLayouts/slideLayout35.xml"/><Relationship Id="rId4" Type="http://schemas.openxmlformats.org/officeDocument/2006/relationships/image" Target="../media/image65.e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5.xml"/><Relationship Id="rId1" Type="http://schemas.openxmlformats.org/officeDocument/2006/relationships/vmlDrawing" Target="../drawings/vmlDrawing3.vml"/><Relationship Id="rId6" Type="http://schemas.openxmlformats.org/officeDocument/2006/relationships/image" Target="../media/image66.png"/><Relationship Id="rId5" Type="http://schemas.openxmlformats.org/officeDocument/2006/relationships/oleObject" Target="../embeddings/oleObject4.bin"/><Relationship Id="rId4" Type="http://schemas.openxmlformats.org/officeDocument/2006/relationships/image" Target="../media/image67.e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4.xml"/><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7.xml"/><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35.xml"/><Relationship Id="rId6" Type="http://schemas.openxmlformats.org/officeDocument/2006/relationships/image" Target="../media/image70.png"/><Relationship Id="rId5" Type="http://schemas.openxmlformats.org/officeDocument/2006/relationships/image" Target="../media/image69.emf"/><Relationship Id="rId4" Type="http://schemas.openxmlformats.org/officeDocument/2006/relationships/image" Target="../media/image32.e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ctrTitle"/>
          </p:nvPr>
        </p:nvSpPr>
        <p:spPr>
          <a:xfrm>
            <a:off x="791568" y="1524000"/>
            <a:ext cx="8229600" cy="1752600"/>
          </a:xfrm>
        </p:spPr>
        <p:txBody>
          <a:bodyPr/>
          <a:lstStyle/>
          <a:p>
            <a:r>
              <a:rPr lang="en-US" sz="4800" dirty="0"/>
              <a:t>Code and Standards Requirements For Acceptance Testing</a:t>
            </a:r>
          </a:p>
        </p:txBody>
      </p:sp>
      <p:sp>
        <p:nvSpPr>
          <p:cNvPr id="4" name="Rectangle 9"/>
          <p:cNvSpPr>
            <a:spLocks noGrp="1" noChangeArrowheads="1"/>
          </p:cNvSpPr>
          <p:nvPr>
            <p:ph type="subTitle" idx="1"/>
          </p:nvPr>
        </p:nvSpPr>
        <p:spPr/>
        <p:txBody>
          <a:bodyPr/>
          <a:lstStyle/>
          <a:p>
            <a:pPr eaLnBrk="1" hangingPunct="1"/>
            <a:r>
              <a:rPr lang="en-US" dirty="0"/>
              <a:t>NRMCA</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rrowheads="1"/>
          </p:cNvSpPr>
          <p:nvPr>
            <p:ph type="title"/>
          </p:nvPr>
        </p:nvSpPr>
        <p:spPr/>
        <p:txBody>
          <a:bodyPr/>
          <a:lstStyle/>
          <a:p>
            <a:r>
              <a:rPr lang="en-US"/>
              <a:t>Quality Assurance</a:t>
            </a:r>
          </a:p>
        </p:txBody>
      </p:sp>
      <p:sp>
        <p:nvSpPr>
          <p:cNvPr id="865283" name="Rectangle 3"/>
          <p:cNvSpPr>
            <a:spLocks noGrp="1" noChangeArrowheads="1"/>
          </p:cNvSpPr>
          <p:nvPr>
            <p:ph type="body" idx="1"/>
          </p:nvPr>
        </p:nvSpPr>
        <p:spPr/>
        <p:txBody>
          <a:bodyPr/>
          <a:lstStyle/>
          <a:p>
            <a:pPr>
              <a:buFont typeface="Wingdings" pitchFamily="2" charset="2"/>
              <a:buNone/>
            </a:pPr>
            <a:r>
              <a:rPr lang="en-US" sz="2400" dirty="0"/>
              <a:t>Testing Lab conducting QA testing</a:t>
            </a:r>
          </a:p>
          <a:p>
            <a:r>
              <a:rPr lang="en-US" sz="2400" dirty="0"/>
              <a:t>Conformance to ASTM C1077</a:t>
            </a:r>
          </a:p>
          <a:p>
            <a:pPr lvl="1"/>
            <a:r>
              <a:rPr lang="en-US" sz="2000" dirty="0"/>
              <a:t>Inspected</a:t>
            </a:r>
          </a:p>
          <a:p>
            <a:pPr lvl="1"/>
            <a:r>
              <a:rPr lang="en-US" sz="2000" dirty="0"/>
              <a:t>Accredited</a:t>
            </a:r>
          </a:p>
          <a:p>
            <a:r>
              <a:rPr lang="en-US" sz="2400" dirty="0"/>
              <a:t>Technicians Certified</a:t>
            </a:r>
          </a:p>
          <a:p>
            <a:pPr lvl="1"/>
            <a:r>
              <a:rPr lang="en-US" sz="2000" dirty="0"/>
              <a:t>Field Testing</a:t>
            </a:r>
          </a:p>
          <a:p>
            <a:pPr lvl="1"/>
            <a:r>
              <a:rPr lang="en-US" sz="2000" dirty="0"/>
              <a:t>Strength Testing</a:t>
            </a:r>
          </a:p>
          <a:p>
            <a:pPr lvl="1"/>
            <a:r>
              <a:rPr lang="en-US" sz="2000" dirty="0"/>
              <a:t>Lab Testing</a:t>
            </a:r>
          </a:p>
          <a:p>
            <a:r>
              <a:rPr lang="en-US" sz="2400" dirty="0"/>
              <a:t>Testing in accordance with ASTM or AASHTO</a:t>
            </a:r>
          </a:p>
          <a:p>
            <a:r>
              <a:rPr lang="en-US" sz="2400" dirty="0"/>
              <a:t>Timely distribution of test reports to all parties</a:t>
            </a:r>
          </a:p>
        </p:txBody>
      </p:sp>
      <p:sp>
        <p:nvSpPr>
          <p:cNvPr id="2" name="Date Placeholder 1"/>
          <p:cNvSpPr>
            <a:spLocks noGrp="1"/>
          </p:cNvSpPr>
          <p:nvPr>
            <p:ph type="dt" sz="half" idx="10"/>
          </p:nvPr>
        </p:nvSpPr>
        <p:spPr/>
        <p:txBody>
          <a:bodyPr/>
          <a:lstStyle/>
          <a:p>
            <a:pPr>
              <a:defRPr/>
            </a:pPr>
            <a:r>
              <a:rPr lang="en-US"/>
              <a:t>              </a:t>
            </a:r>
            <a:endParaRPr lang="en-US" altLang="en-US"/>
          </a:p>
        </p:txBody>
      </p:sp>
      <p:sp>
        <p:nvSpPr>
          <p:cNvPr id="3" name="Slide Number Placeholder 2"/>
          <p:cNvSpPr>
            <a:spLocks noGrp="1"/>
          </p:cNvSpPr>
          <p:nvPr>
            <p:ph type="sldNum" sz="quarter" idx="12"/>
          </p:nvPr>
        </p:nvSpPr>
        <p:spPr/>
        <p:txBody>
          <a:bodyPr/>
          <a:lstStyle/>
          <a:p>
            <a:pPr>
              <a:defRPr/>
            </a:pPr>
            <a:fld id="{1D4462C1-9213-4239-A46C-FA9A7E0B65BE}" type="slidenum">
              <a:rPr lang="en-US" altLang="en-US" smtClean="0"/>
              <a:pPr>
                <a:defRPr/>
              </a:pPr>
              <a:t>10</a:t>
            </a:fld>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a:defRPr/>
            </a:pPr>
            <a:r>
              <a:rPr lang="en-US"/>
              <a:t>              </a:t>
            </a:r>
            <a:endParaRPr lang="en-US" altLang="en-US"/>
          </a:p>
        </p:txBody>
      </p:sp>
      <p:sp>
        <p:nvSpPr>
          <p:cNvPr id="79875" name="Rectangle 6"/>
          <p:cNvSpPr>
            <a:spLocks noGrp="1" noChangeArrowheads="1"/>
          </p:cNvSpPr>
          <p:nvPr>
            <p:ph type="title"/>
          </p:nvPr>
        </p:nvSpPr>
        <p:spPr/>
        <p:txBody>
          <a:bodyPr/>
          <a:lstStyle/>
          <a:p>
            <a:r>
              <a:rPr lang="en-US" dirty="0"/>
              <a:t>Laboratories – ASTM C1077</a:t>
            </a:r>
          </a:p>
        </p:txBody>
      </p:sp>
      <p:sp>
        <p:nvSpPr>
          <p:cNvPr id="79876" name="Rectangle 7"/>
          <p:cNvSpPr>
            <a:spLocks noGrp="1" noChangeArrowheads="1"/>
          </p:cNvSpPr>
          <p:nvPr>
            <p:ph type="body" idx="1"/>
          </p:nvPr>
        </p:nvSpPr>
        <p:spPr>
          <a:xfrm>
            <a:off x="228600" y="1524000"/>
            <a:ext cx="8229600" cy="4530725"/>
          </a:xfrm>
        </p:spPr>
        <p:txBody>
          <a:bodyPr/>
          <a:lstStyle/>
          <a:p>
            <a:r>
              <a:rPr lang="en-US" dirty="0"/>
              <a:t>Quality System </a:t>
            </a:r>
          </a:p>
          <a:p>
            <a:pPr lvl="1"/>
            <a:r>
              <a:rPr lang="en-US" dirty="0"/>
              <a:t>Written manual</a:t>
            </a:r>
          </a:p>
          <a:p>
            <a:pPr lvl="1"/>
            <a:r>
              <a:rPr lang="en-US" dirty="0"/>
              <a:t>Under direction of PE</a:t>
            </a:r>
          </a:p>
          <a:p>
            <a:pPr lvl="1"/>
            <a:r>
              <a:rPr lang="en-US" dirty="0"/>
              <a:t>Personnel evaluation</a:t>
            </a:r>
          </a:p>
          <a:p>
            <a:pPr lvl="1"/>
            <a:r>
              <a:rPr lang="en-US" dirty="0"/>
              <a:t>Equipment calibration</a:t>
            </a:r>
          </a:p>
          <a:p>
            <a:pPr lvl="1"/>
            <a:r>
              <a:rPr lang="en-US" dirty="0"/>
              <a:t>Inventory control</a:t>
            </a:r>
          </a:p>
          <a:p>
            <a:pPr lvl="1"/>
            <a:r>
              <a:rPr lang="en-US" dirty="0"/>
              <a:t>Participation in proficiency sample program</a:t>
            </a:r>
          </a:p>
          <a:p>
            <a:pPr lvl="1"/>
            <a:r>
              <a:rPr lang="en-US" dirty="0"/>
              <a:t>Laboratory inspection and accreditation</a:t>
            </a:r>
          </a:p>
          <a:p>
            <a:pPr>
              <a:buFont typeface="Wingdings" pitchFamily="2" charset="2"/>
              <a:buNone/>
            </a:pPr>
            <a:endParaRPr lang="en-US" dirty="0"/>
          </a:p>
        </p:txBody>
      </p:sp>
      <p:pic>
        <p:nvPicPr>
          <p:cNvPr id="79877" name="Picture 4"/>
          <p:cNvPicPr>
            <a:picLocks noChangeAspect="1" noChangeArrowheads="1"/>
          </p:cNvPicPr>
          <p:nvPr/>
        </p:nvPicPr>
        <p:blipFill>
          <a:blip r:embed="rId3" cstate="print"/>
          <a:srcRect/>
          <a:stretch>
            <a:fillRect/>
          </a:stretch>
        </p:blipFill>
        <p:spPr bwMode="auto">
          <a:xfrm>
            <a:off x="4953000" y="1371600"/>
            <a:ext cx="3810000" cy="2857500"/>
          </a:xfrm>
          <a:prstGeom prst="rect">
            <a:avLst/>
          </a:prstGeom>
          <a:noFill/>
          <a:ln w="3175">
            <a:solidFill>
              <a:srgbClr val="000000"/>
            </a:solidFill>
            <a:miter lim="800000"/>
            <a:headEnd/>
            <a:tailEnd/>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Affecting Strength</a:t>
            </a:r>
          </a:p>
        </p:txBody>
      </p:sp>
      <p:sp>
        <p:nvSpPr>
          <p:cNvPr id="3" name="Text Placeholder 2"/>
          <p:cNvSpPr>
            <a:spLocks noGrp="1"/>
          </p:cNvSpPr>
          <p:nvPr>
            <p:ph type="body" sz="half" idx="1"/>
          </p:nvPr>
        </p:nvSpPr>
        <p:spPr/>
        <p:txBody>
          <a:bodyPr/>
          <a:lstStyle/>
          <a:p>
            <a:endParaRPr lang="en-US"/>
          </a:p>
        </p:txBody>
      </p:sp>
      <p:sp>
        <p:nvSpPr>
          <p:cNvPr id="4" name="ClipArt Placeholder 3"/>
          <p:cNvSpPr>
            <a:spLocks noGrp="1"/>
          </p:cNvSpPr>
          <p:nvPr>
            <p:ph type="clipArt" sz="half" idx="2"/>
          </p:nvPr>
        </p:nvSpPr>
        <p:spPr/>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1295400"/>
            <a:ext cx="4495800" cy="5111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1524000"/>
            <a:ext cx="4038600" cy="300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059370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Frequent violations - Testing</a:t>
            </a:r>
          </a:p>
        </p:txBody>
      </p:sp>
      <p:sp>
        <p:nvSpPr>
          <p:cNvPr id="3" name="Content Placeholder 2"/>
          <p:cNvSpPr>
            <a:spLocks noGrp="1"/>
          </p:cNvSpPr>
          <p:nvPr>
            <p:ph idx="1"/>
          </p:nvPr>
        </p:nvSpPr>
        <p:spPr/>
        <p:txBody>
          <a:bodyPr/>
          <a:lstStyle/>
          <a:p>
            <a:pPr>
              <a:buNone/>
            </a:pPr>
            <a:r>
              <a:rPr lang="en-US" dirty="0"/>
              <a:t>Reason (Average strength reduction)</a:t>
            </a:r>
          </a:p>
          <a:p>
            <a:r>
              <a:rPr lang="en-US" dirty="0"/>
              <a:t>Initial curing (30%)</a:t>
            </a:r>
          </a:p>
          <a:p>
            <a:r>
              <a:rPr lang="en-US" dirty="0"/>
              <a:t>Damaging “green” specimens (18%)</a:t>
            </a:r>
          </a:p>
          <a:p>
            <a:r>
              <a:rPr lang="en-US" dirty="0"/>
              <a:t>Filling in one layer (17%)</a:t>
            </a:r>
          </a:p>
          <a:p>
            <a:r>
              <a:rPr lang="en-US" dirty="0"/>
              <a:t>From chute / no tapping (12%)</a:t>
            </a:r>
          </a:p>
          <a:p>
            <a:r>
              <a:rPr lang="en-US" dirty="0"/>
              <a:t>Top etching / no lids (11%)</a:t>
            </a:r>
          </a:p>
          <a:p>
            <a:endParaRPr lang="en-US" dirty="0"/>
          </a:p>
          <a:p>
            <a:pPr>
              <a:buNone/>
            </a:pPr>
            <a:r>
              <a:rPr lang="en-US" sz="2400" dirty="0"/>
              <a:t>Adapted from Snell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Frequent violations - Testing</a:t>
            </a:r>
          </a:p>
        </p:txBody>
      </p:sp>
      <p:sp>
        <p:nvSpPr>
          <p:cNvPr id="3" name="Content Placeholder 2"/>
          <p:cNvSpPr>
            <a:spLocks noGrp="1"/>
          </p:cNvSpPr>
          <p:nvPr>
            <p:ph idx="1"/>
          </p:nvPr>
        </p:nvSpPr>
        <p:spPr/>
        <p:txBody>
          <a:bodyPr/>
          <a:lstStyle/>
          <a:p>
            <a:pPr>
              <a:buNone/>
            </a:pPr>
            <a:endParaRPr lang="en-US" dirty="0"/>
          </a:p>
        </p:txBody>
      </p:sp>
      <p:pic>
        <p:nvPicPr>
          <p:cNvPr id="4" name="Picture 4" descr="etch3"/>
          <p:cNvPicPr>
            <a:picLocks noChangeAspect="1" noChangeArrowheads="1"/>
          </p:cNvPicPr>
          <p:nvPr/>
        </p:nvPicPr>
        <p:blipFill>
          <a:blip r:embed="rId4" cstate="print"/>
          <a:srcRect/>
          <a:stretch>
            <a:fillRect/>
          </a:stretch>
        </p:blipFill>
        <p:spPr bwMode="auto">
          <a:xfrm>
            <a:off x="381000" y="1295400"/>
            <a:ext cx="2438400" cy="1625600"/>
          </a:xfrm>
          <a:prstGeom prst="rect">
            <a:avLst/>
          </a:prstGeom>
          <a:noFill/>
          <a:ln w="9525">
            <a:noFill/>
            <a:miter lim="800000"/>
            <a:headEnd/>
            <a:tailEnd/>
          </a:ln>
        </p:spPr>
      </p:pic>
      <p:pic>
        <p:nvPicPr>
          <p:cNvPr id="5" name="Picture 2" descr="rebar2"/>
          <p:cNvPicPr>
            <a:picLocks noChangeAspect="1" noChangeArrowheads="1"/>
          </p:cNvPicPr>
          <p:nvPr/>
        </p:nvPicPr>
        <p:blipFill>
          <a:blip r:embed="rId5" cstate="print"/>
          <a:srcRect/>
          <a:stretch>
            <a:fillRect/>
          </a:stretch>
        </p:blipFill>
        <p:spPr bwMode="auto">
          <a:xfrm>
            <a:off x="228600" y="3886200"/>
            <a:ext cx="3048000" cy="2032000"/>
          </a:xfrm>
          <a:prstGeom prst="rect">
            <a:avLst/>
          </a:prstGeom>
          <a:noFill/>
          <a:ln w="9525">
            <a:noFill/>
            <a:miter lim="800000"/>
            <a:headEnd/>
            <a:tailEnd/>
          </a:ln>
        </p:spPr>
      </p:pic>
      <p:pic>
        <p:nvPicPr>
          <p:cNvPr id="7" name="Picture 2" descr="no consol"/>
          <p:cNvPicPr>
            <a:picLocks noChangeAspect="1" noChangeArrowheads="1"/>
          </p:cNvPicPr>
          <p:nvPr/>
        </p:nvPicPr>
        <p:blipFill>
          <a:blip r:embed="rId6" cstate="print"/>
          <a:srcRect l="32609" t="21739" r="18478" b="21739"/>
          <a:stretch>
            <a:fillRect/>
          </a:stretch>
        </p:blipFill>
        <p:spPr bwMode="auto">
          <a:xfrm>
            <a:off x="3581400" y="3505200"/>
            <a:ext cx="1371600" cy="2377440"/>
          </a:xfrm>
          <a:prstGeom prst="rect">
            <a:avLst/>
          </a:prstGeom>
          <a:noFill/>
          <a:ln w="9525">
            <a:noFill/>
            <a:miter lim="800000"/>
            <a:headEnd/>
            <a:tailEnd/>
          </a:ln>
        </p:spPr>
      </p:pic>
      <p:pic>
        <p:nvPicPr>
          <p:cNvPr id="8" name="Picture 2" descr="scooping"/>
          <p:cNvPicPr>
            <a:picLocks noChangeAspect="1" noChangeArrowheads="1"/>
          </p:cNvPicPr>
          <p:nvPr/>
        </p:nvPicPr>
        <p:blipFill>
          <a:blip r:embed="rId7" cstate="print"/>
          <a:srcRect/>
          <a:stretch>
            <a:fillRect/>
          </a:stretch>
        </p:blipFill>
        <p:spPr bwMode="auto">
          <a:xfrm>
            <a:off x="5334000" y="3810000"/>
            <a:ext cx="3505200" cy="2186412"/>
          </a:xfrm>
          <a:prstGeom prst="rect">
            <a:avLst/>
          </a:prstGeom>
          <a:noFill/>
          <a:ln w="9525">
            <a:noFill/>
            <a:miter lim="800000"/>
            <a:headEnd/>
            <a:tailEnd/>
          </a:ln>
        </p:spPr>
      </p:pic>
      <p:pic>
        <p:nvPicPr>
          <p:cNvPr id="9" name="Picture 2" descr="initial cure"/>
          <p:cNvPicPr>
            <a:picLocks noChangeAspect="1" noChangeArrowheads="1"/>
          </p:cNvPicPr>
          <p:nvPr/>
        </p:nvPicPr>
        <p:blipFill>
          <a:blip r:embed="rId8" cstate="print"/>
          <a:srcRect/>
          <a:stretch>
            <a:fillRect/>
          </a:stretch>
        </p:blipFill>
        <p:spPr bwMode="auto">
          <a:xfrm>
            <a:off x="5859104" y="1219200"/>
            <a:ext cx="3159157" cy="2105891"/>
          </a:xfrm>
          <a:prstGeom prst="rect">
            <a:avLst/>
          </a:prstGeom>
          <a:noFill/>
          <a:ln w="9525">
            <a:noFill/>
            <a:miter lim="800000"/>
            <a:headEnd/>
            <a:tailEnd/>
          </a:ln>
        </p:spPr>
      </p:pic>
      <p:graphicFrame>
        <p:nvGraphicFramePr>
          <p:cNvPr id="247810" name="Object 2"/>
          <p:cNvGraphicFramePr>
            <a:graphicFrameLocks noChangeAspect="1"/>
          </p:cNvGraphicFramePr>
          <p:nvPr/>
        </p:nvGraphicFramePr>
        <p:xfrm>
          <a:off x="2917372" y="1092531"/>
          <a:ext cx="2889662" cy="2202537"/>
        </p:xfrm>
        <a:graphic>
          <a:graphicData uri="http://schemas.openxmlformats.org/presentationml/2006/ole">
            <mc:AlternateContent xmlns:mc="http://schemas.openxmlformats.org/markup-compatibility/2006">
              <mc:Choice xmlns:v="urn:schemas-microsoft-com:vml" Requires="v">
                <p:oleObj spid="_x0000_s247841" name="Photo Editor Photo" r:id="rId9" imgW="9647619" imgH="7354327" progId="">
                  <p:embed/>
                </p:oleObj>
              </mc:Choice>
              <mc:Fallback>
                <p:oleObj name="Photo Editor Photo" r:id="rId9" imgW="9647619" imgH="7354327"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7372" y="1092531"/>
                        <a:ext cx="2889662" cy="220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8"/>
          <p:cNvSpPr>
            <a:spLocks noGrp="1" noChangeArrowheads="1"/>
          </p:cNvSpPr>
          <p:nvPr>
            <p:ph type="title"/>
          </p:nvPr>
        </p:nvSpPr>
        <p:spPr/>
        <p:txBody>
          <a:bodyPr/>
          <a:lstStyle/>
          <a:p>
            <a:r>
              <a:rPr lang="en-US" dirty="0"/>
              <a:t>Acceptance of concrete</a:t>
            </a:r>
          </a:p>
        </p:txBody>
      </p:sp>
      <p:sp>
        <p:nvSpPr>
          <p:cNvPr id="78851" name="TextBox 6"/>
          <p:cNvSpPr txBox="1">
            <a:spLocks noChangeArrowheads="1"/>
          </p:cNvSpPr>
          <p:nvPr/>
        </p:nvSpPr>
        <p:spPr bwMode="auto">
          <a:xfrm>
            <a:off x="2545018" y="1183763"/>
            <a:ext cx="4224233" cy="461665"/>
          </a:xfrm>
          <a:prstGeom prst="rect">
            <a:avLst/>
          </a:prstGeom>
          <a:noFill/>
          <a:ln w="9525">
            <a:noFill/>
            <a:miter lim="800000"/>
            <a:headEnd/>
            <a:tailEnd/>
          </a:ln>
        </p:spPr>
        <p:txBody>
          <a:bodyPr wrap="none">
            <a:spAutoFit/>
          </a:bodyPr>
          <a:lstStyle/>
          <a:p>
            <a:r>
              <a:rPr lang="en-US" sz="2400" dirty="0">
                <a:solidFill>
                  <a:srgbClr val="FF0000"/>
                </a:solidFill>
              </a:rPr>
              <a:t>ACI 318-19 Section 26.12.1.1</a:t>
            </a:r>
          </a:p>
        </p:txBody>
      </p:sp>
      <p:sp>
        <p:nvSpPr>
          <p:cNvPr id="2" name="Rectangle 1">
            <a:extLst>
              <a:ext uri="{FF2B5EF4-FFF2-40B4-BE49-F238E27FC236}">
                <a16:creationId xmlns:a16="http://schemas.microsoft.com/office/drawing/2014/main" id="{0603B566-E12E-42E5-9CBC-C5D02995F476}"/>
              </a:ext>
            </a:extLst>
          </p:cNvPr>
          <p:cNvSpPr/>
          <p:nvPr/>
        </p:nvSpPr>
        <p:spPr>
          <a:xfrm>
            <a:off x="1055077" y="1920895"/>
            <a:ext cx="7244861" cy="3570208"/>
          </a:xfrm>
          <a:prstGeom prst="rect">
            <a:avLst/>
          </a:prstGeom>
        </p:spPr>
        <p:txBody>
          <a:bodyPr wrap="square">
            <a:spAutoFit/>
          </a:bodyPr>
          <a:lstStyle/>
          <a:p>
            <a:pPr marL="0" marR="0" indent="114300" algn="just">
              <a:lnSpc>
                <a:spcPts val="1200"/>
              </a:lnSpc>
              <a:spcBef>
                <a:spcPts val="1200"/>
              </a:spcBef>
              <a:spcAft>
                <a:spcPts val="0"/>
              </a:spcAft>
            </a:pPr>
            <a:r>
              <a:rPr lang="en-US" sz="2400" b="1" dirty="0">
                <a:solidFill>
                  <a:srgbClr val="000000"/>
                </a:solidFill>
                <a:latin typeface="Times New Roman" panose="02020603050405020304" pitchFamily="18" charset="0"/>
                <a:ea typeface="Calibri" panose="020F0502020204030204" pitchFamily="34" charset="0"/>
              </a:rPr>
              <a:t>26.12.1.1</a:t>
            </a:r>
            <a:r>
              <a:rPr lang="en-US" sz="2400" dirty="0">
                <a:solidFill>
                  <a:srgbClr val="000000"/>
                </a:solidFill>
                <a:latin typeface="Times New Roman" panose="02020603050405020304" pitchFamily="18" charset="0"/>
                <a:ea typeface="Calibri" panose="020F0502020204030204" pitchFamily="34" charset="0"/>
              </a:rPr>
              <a:t> Compliance requirements:</a:t>
            </a:r>
          </a:p>
          <a:p>
            <a:r>
              <a:rPr lang="en-US" sz="2400" dirty="0">
                <a:latin typeface="Calibri" panose="020F0502020204030204" pitchFamily="34" charset="0"/>
                <a:ea typeface="Calibri" panose="020F0502020204030204" pitchFamily="34" charset="0"/>
                <a:cs typeface="Times New Roman" panose="02020603050405020304" pitchFamily="18" charset="0"/>
              </a:rPr>
              <a:t>(a) Evaluation of hardened concrete shall be based on strength tests. A strength test is the average of the compressive strengths of at least two 6 x 12 in. cylinders or at least three 4 x 8 in. cylinders made from the same sample of concrete taken in accordance with </a:t>
            </a:r>
            <a:r>
              <a:rPr lang="en-US" sz="2400" dirty="0">
                <a:solidFill>
                  <a:srgbClr val="ED1C24"/>
                </a:solidFill>
                <a:latin typeface="Calibri" panose="020F0502020204030204" pitchFamily="34" charset="0"/>
                <a:ea typeface="Calibri" panose="020F0502020204030204" pitchFamily="34" charset="0"/>
                <a:cs typeface="Times New Roman" panose="02020603050405020304" pitchFamily="18" charset="0"/>
              </a:rPr>
              <a:t>ASTM C172 </a:t>
            </a:r>
            <a:r>
              <a:rPr lang="en-US" sz="2400" dirty="0">
                <a:latin typeface="Calibri" panose="020F0502020204030204" pitchFamily="34" charset="0"/>
                <a:ea typeface="Calibri" panose="020F0502020204030204" pitchFamily="34" charset="0"/>
                <a:cs typeface="Times New Roman" panose="02020603050405020304" pitchFamily="18" charset="0"/>
              </a:rPr>
              <a:t>at the </a:t>
            </a:r>
            <a:r>
              <a:rPr lang="en-US" sz="2400" dirty="0">
                <a:highlight>
                  <a:srgbClr val="FFFF00"/>
                </a:highlight>
                <a:latin typeface="Calibri" panose="020F0502020204030204" pitchFamily="34" charset="0"/>
                <a:ea typeface="Calibri" panose="020F0502020204030204" pitchFamily="34" charset="0"/>
                <a:cs typeface="Times New Roman" panose="02020603050405020304" pitchFamily="18" charset="0"/>
              </a:rPr>
              <a:t>point of delivery</a:t>
            </a:r>
            <a:r>
              <a:rPr lang="en-US" sz="2400" dirty="0">
                <a:latin typeface="Calibri" panose="020F0502020204030204" pitchFamily="34" charset="0"/>
                <a:ea typeface="Calibri" panose="020F0502020204030204" pitchFamily="34" charset="0"/>
                <a:cs typeface="Times New Roman" panose="02020603050405020304" pitchFamily="18" charset="0"/>
              </a:rPr>
              <a:t>, handled and </a:t>
            </a:r>
            <a:r>
              <a:rPr lang="en-US" sz="2400" dirty="0">
                <a:highlight>
                  <a:srgbClr val="FFFF00"/>
                </a:highlight>
                <a:latin typeface="Calibri" panose="020F0502020204030204" pitchFamily="34" charset="0"/>
                <a:ea typeface="Calibri" panose="020F0502020204030204" pitchFamily="34" charset="0"/>
                <a:cs typeface="Times New Roman" panose="02020603050405020304" pitchFamily="18" charset="0"/>
              </a:rPr>
              <a:t>standard-cured in accordance with </a:t>
            </a:r>
            <a:r>
              <a:rPr lang="en-US" sz="2400" dirty="0">
                <a:solidFill>
                  <a:srgbClr val="ED1C24"/>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ASTM C31</a:t>
            </a:r>
            <a:r>
              <a:rPr lang="en-US" sz="2400" dirty="0">
                <a:latin typeface="Calibri" panose="020F0502020204030204" pitchFamily="34" charset="0"/>
                <a:ea typeface="Calibri" panose="020F0502020204030204" pitchFamily="34" charset="0"/>
                <a:cs typeface="Times New Roman" panose="02020603050405020304" pitchFamily="18" charset="0"/>
              </a:rPr>
              <a:t>, and tested in accordance with </a:t>
            </a:r>
            <a:r>
              <a:rPr lang="en-US" sz="2400" dirty="0">
                <a:solidFill>
                  <a:srgbClr val="ED1C24"/>
                </a:solidFill>
                <a:latin typeface="Calibri" panose="020F0502020204030204" pitchFamily="34" charset="0"/>
                <a:ea typeface="Calibri" panose="020F0502020204030204" pitchFamily="34" charset="0"/>
                <a:cs typeface="Times New Roman" panose="02020603050405020304" pitchFamily="18" charset="0"/>
              </a:rPr>
              <a:t>ASTM C39</a:t>
            </a:r>
            <a:r>
              <a:rPr lang="en-US" sz="2400" dirty="0">
                <a:latin typeface="Calibri" panose="020F0502020204030204" pitchFamily="34" charset="0"/>
                <a:ea typeface="Calibri" panose="020F0502020204030204" pitchFamily="34" charset="0"/>
                <a:cs typeface="Times New Roman" panose="02020603050405020304" pitchFamily="18" charset="0"/>
              </a:rPr>
              <a:t> at 28 days or at test age designated for </a:t>
            </a:r>
            <a:r>
              <a:rPr lang="en-US" sz="2400" b="1" i="1" dirty="0">
                <a:latin typeface="Calibri" panose="020F0502020204030204" pitchFamily="34" charset="0"/>
                <a:ea typeface="Calibri" panose="020F0502020204030204" pitchFamily="34" charset="0"/>
                <a:cs typeface="Times New Roman" panose="02020603050405020304" pitchFamily="18" charset="0"/>
              </a:rPr>
              <a:t>f</a:t>
            </a:r>
            <a:r>
              <a:rPr lang="en-US" sz="2400" b="1" i="1" baseline="-25000" dirty="0">
                <a:latin typeface="Calibri" panose="020F0502020204030204" pitchFamily="34" charset="0"/>
                <a:ea typeface="Calibri" panose="020F0502020204030204" pitchFamily="34" charset="0"/>
                <a:cs typeface="Times New Roman" panose="02020603050405020304" pitchFamily="18" charset="0"/>
              </a:rPr>
              <a:t>c</a:t>
            </a:r>
            <a:r>
              <a:rPr lang="en-US" sz="2400" b="1" i="1" dirty="0">
                <a:latin typeface="Calibri" panose="020F0502020204030204" pitchFamily="34" charset="0"/>
                <a:ea typeface="Calibri" panose="020F0502020204030204" pitchFamily="34" charset="0"/>
                <a:cs typeface="Times New Roman" panose="02020603050405020304" pitchFamily="18" charset="0"/>
              </a:rPr>
              <a:t>′</a:t>
            </a:r>
            <a:r>
              <a:rPr lang="en-US" sz="2400" dirty="0">
                <a:latin typeface="Calibri" panose="020F0502020204030204" pitchFamily="34" charset="0"/>
                <a:ea typeface="Calibri" panose="020F0502020204030204" pitchFamily="34" charset="0"/>
                <a:cs typeface="Times New Roman" panose="02020603050405020304" pitchFamily="18" charset="0"/>
              </a:rPr>
              <a:t>.</a:t>
            </a:r>
            <a:endParaRPr lang="en-US" sz="24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6" name="Rectangle 6"/>
          <p:cNvSpPr>
            <a:spLocks noGrp="1" noChangeArrowheads="1"/>
          </p:cNvSpPr>
          <p:nvPr>
            <p:ph type="title"/>
          </p:nvPr>
        </p:nvSpPr>
        <p:spPr/>
        <p:txBody>
          <a:bodyPr/>
          <a:lstStyle/>
          <a:p>
            <a:r>
              <a:rPr lang="en-US" dirty="0"/>
              <a:t>Strength Test Specimens</a:t>
            </a:r>
          </a:p>
        </p:txBody>
      </p:sp>
      <p:sp>
        <p:nvSpPr>
          <p:cNvPr id="870407" name="Rectangle 7"/>
          <p:cNvSpPr>
            <a:spLocks noGrp="1" noChangeArrowheads="1"/>
          </p:cNvSpPr>
          <p:nvPr>
            <p:ph type="body" idx="1"/>
          </p:nvPr>
        </p:nvSpPr>
        <p:spPr>
          <a:xfrm>
            <a:off x="359390" y="1214650"/>
            <a:ext cx="8229600" cy="4530725"/>
          </a:xfrm>
        </p:spPr>
        <p:txBody>
          <a:bodyPr/>
          <a:lstStyle/>
          <a:p>
            <a:pPr>
              <a:buNone/>
            </a:pPr>
            <a:r>
              <a:rPr lang="en-US" dirty="0"/>
              <a:t>Standard Curing - ASTM C31</a:t>
            </a:r>
          </a:p>
          <a:p>
            <a:r>
              <a:rPr lang="en-US" dirty="0"/>
              <a:t>Maintain moisture </a:t>
            </a:r>
          </a:p>
          <a:p>
            <a:r>
              <a:rPr lang="en-US" dirty="0"/>
              <a:t>Initial temperature in field</a:t>
            </a:r>
          </a:p>
          <a:p>
            <a:pPr lvl="1"/>
            <a:r>
              <a:rPr lang="en-US" dirty="0"/>
              <a:t>60°F to 80°F</a:t>
            </a:r>
          </a:p>
          <a:p>
            <a:pPr lvl="1"/>
            <a:r>
              <a:rPr lang="en-US" dirty="0" err="1"/>
              <a:t>ƒ´</a:t>
            </a:r>
            <a:r>
              <a:rPr lang="en-US" baseline="-25000" dirty="0" err="1"/>
              <a:t>c</a:t>
            </a:r>
            <a:r>
              <a:rPr lang="en-US" dirty="0"/>
              <a:t> &gt; 6000 psi - 68°F to 78°F</a:t>
            </a:r>
          </a:p>
          <a:p>
            <a:r>
              <a:rPr lang="en-US" dirty="0"/>
              <a:t>Transport to lab within 48 hrs</a:t>
            </a:r>
          </a:p>
          <a:p>
            <a:r>
              <a:rPr lang="en-US" dirty="0"/>
              <a:t>Transportation time 4 hrs or less</a:t>
            </a:r>
          </a:p>
          <a:p>
            <a:r>
              <a:rPr lang="en-US" dirty="0"/>
              <a:t>Lab curing 73.5±3.5°F and moist</a:t>
            </a:r>
          </a:p>
        </p:txBody>
      </p:sp>
      <p:pic>
        <p:nvPicPr>
          <p:cNvPr id="870404" name="Picture 4" descr="cyltest1"/>
          <p:cNvPicPr>
            <a:picLocks noChangeAspect="1" noChangeArrowheads="1"/>
          </p:cNvPicPr>
          <p:nvPr/>
        </p:nvPicPr>
        <p:blipFill>
          <a:blip r:embed="rId3" cstate="print"/>
          <a:srcRect/>
          <a:stretch>
            <a:fillRect/>
          </a:stretch>
        </p:blipFill>
        <p:spPr bwMode="auto">
          <a:xfrm>
            <a:off x="6809096" y="3061648"/>
            <a:ext cx="2032000" cy="3048000"/>
          </a:xfrm>
          <a:prstGeom prst="rect">
            <a:avLst/>
          </a:prstGeom>
          <a:noFill/>
          <a:ln w="9525">
            <a:solidFill>
              <a:srgbClr val="000000"/>
            </a:solidFill>
            <a:miter lim="800000"/>
            <a:headEnd/>
            <a:tailEnd/>
          </a:ln>
        </p:spPr>
      </p:pic>
      <p:sp>
        <p:nvSpPr>
          <p:cNvPr id="2" name="Date Placeholder 1"/>
          <p:cNvSpPr>
            <a:spLocks noGrp="1"/>
          </p:cNvSpPr>
          <p:nvPr>
            <p:ph type="dt" sz="half" idx="10"/>
          </p:nvPr>
        </p:nvSpPr>
        <p:spPr/>
        <p:txBody>
          <a:bodyPr/>
          <a:lstStyle/>
          <a:p>
            <a:pPr>
              <a:defRPr/>
            </a:pPr>
            <a:r>
              <a:rPr lang="en-US"/>
              <a:t>              </a:t>
            </a:r>
            <a:endParaRPr lang="en-US" altLang="en-US"/>
          </a:p>
        </p:txBody>
      </p:sp>
      <p:pic>
        <p:nvPicPr>
          <p:cNvPr id="10" name="Picture 1030" descr="cylinders"/>
          <p:cNvPicPr>
            <a:picLocks noChangeAspect="1" noChangeArrowheads="1"/>
          </p:cNvPicPr>
          <p:nvPr/>
        </p:nvPicPr>
        <p:blipFill>
          <a:blip r:embed="rId4" cstate="print"/>
          <a:srcRect/>
          <a:stretch>
            <a:fillRect/>
          </a:stretch>
        </p:blipFill>
        <p:spPr bwMode="auto">
          <a:xfrm>
            <a:off x="6320382" y="1023582"/>
            <a:ext cx="2618902" cy="2374925"/>
          </a:xfrm>
          <a:prstGeom prst="rect">
            <a:avLst/>
          </a:prstGeom>
          <a:noFill/>
          <a:ln w="3175">
            <a:solidFill>
              <a:srgbClr val="000000"/>
            </a:solid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6" name="Rectangle 6"/>
          <p:cNvSpPr>
            <a:spLocks noGrp="1" noChangeArrowheads="1"/>
          </p:cNvSpPr>
          <p:nvPr>
            <p:ph type="title"/>
          </p:nvPr>
        </p:nvSpPr>
        <p:spPr/>
        <p:txBody>
          <a:bodyPr/>
          <a:lstStyle/>
          <a:p>
            <a:r>
              <a:rPr lang="en-US" dirty="0"/>
              <a:t>Strength Test Specimens</a:t>
            </a:r>
          </a:p>
        </p:txBody>
      </p:sp>
      <p:sp>
        <p:nvSpPr>
          <p:cNvPr id="870407" name="Rectangle 7"/>
          <p:cNvSpPr>
            <a:spLocks noGrp="1" noChangeArrowheads="1"/>
          </p:cNvSpPr>
          <p:nvPr>
            <p:ph type="body" idx="1"/>
          </p:nvPr>
        </p:nvSpPr>
        <p:spPr>
          <a:xfrm>
            <a:off x="269450" y="1124710"/>
            <a:ext cx="8784610" cy="4530725"/>
          </a:xfrm>
        </p:spPr>
        <p:txBody>
          <a:bodyPr/>
          <a:lstStyle/>
          <a:p>
            <a:pPr>
              <a:buNone/>
            </a:pPr>
            <a:r>
              <a:rPr lang="en-US" dirty="0"/>
              <a:t>Standard Curing - ASTM C31</a:t>
            </a:r>
          </a:p>
          <a:p>
            <a:r>
              <a:rPr lang="en-US" dirty="0"/>
              <a:t>Maintain moisture </a:t>
            </a:r>
          </a:p>
          <a:p>
            <a:r>
              <a:rPr lang="en-US" dirty="0"/>
              <a:t>Initial temperature in field</a:t>
            </a:r>
          </a:p>
          <a:p>
            <a:pPr lvl="1"/>
            <a:r>
              <a:rPr lang="en-US" dirty="0"/>
              <a:t>60°F to 80°F</a:t>
            </a:r>
          </a:p>
          <a:p>
            <a:pPr lvl="1"/>
            <a:r>
              <a:rPr lang="en-US" dirty="0" err="1"/>
              <a:t>ƒ´</a:t>
            </a:r>
            <a:r>
              <a:rPr lang="en-US" baseline="-25000" dirty="0" err="1"/>
              <a:t>c</a:t>
            </a:r>
            <a:r>
              <a:rPr lang="en-US" dirty="0"/>
              <a:t> &gt; 6000 psi - 68°F to 78°F</a:t>
            </a:r>
          </a:p>
          <a:p>
            <a:r>
              <a:rPr lang="en-US" dirty="0"/>
              <a:t>Transport to lab within 48 </a:t>
            </a:r>
            <a:r>
              <a:rPr lang="en-US" dirty="0" err="1"/>
              <a:t>hrs</a:t>
            </a:r>
            <a:r>
              <a:rPr lang="en-US" dirty="0"/>
              <a:t> or 8h after final set</a:t>
            </a:r>
          </a:p>
          <a:p>
            <a:r>
              <a:rPr lang="en-US" dirty="0"/>
              <a:t>Transportation time 4 hrs or less</a:t>
            </a:r>
          </a:p>
          <a:p>
            <a:pPr lvl="1"/>
            <a:r>
              <a:rPr lang="en-US" dirty="0"/>
              <a:t>Proper Cushioning, Protect from Freezing, Moisture Loss</a:t>
            </a:r>
          </a:p>
          <a:p>
            <a:r>
              <a:rPr lang="en-US" dirty="0"/>
              <a:t>Lab curing 73.5±3.5°F and moist</a:t>
            </a:r>
          </a:p>
        </p:txBody>
      </p:sp>
      <p:sp>
        <p:nvSpPr>
          <p:cNvPr id="2" name="Date Placeholder 1"/>
          <p:cNvSpPr>
            <a:spLocks noGrp="1"/>
          </p:cNvSpPr>
          <p:nvPr>
            <p:ph type="dt" sz="half" idx="10"/>
          </p:nvPr>
        </p:nvSpPr>
        <p:spPr/>
        <p:txBody>
          <a:bodyPr/>
          <a:lstStyle/>
          <a:p>
            <a:pPr>
              <a:defRPr/>
            </a:pPr>
            <a:r>
              <a:rPr lang="en-US"/>
              <a:t>              </a:t>
            </a:r>
            <a:endParaRPr lang="en-US" altLang="en-US"/>
          </a:p>
        </p:txBody>
      </p:sp>
      <p:pic>
        <p:nvPicPr>
          <p:cNvPr id="7" name="Picture 6">
            <a:extLst>
              <a:ext uri="{FF2B5EF4-FFF2-40B4-BE49-F238E27FC236}">
                <a16:creationId xmlns:a16="http://schemas.microsoft.com/office/drawing/2014/main" id="{C0BDDC36-2D8E-4952-A9B9-6A1E53506C7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435808" y="1079753"/>
            <a:ext cx="3708192" cy="25028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0407">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040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7040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7040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686800" cy="1139825"/>
          </a:xfrm>
        </p:spPr>
        <p:txBody>
          <a:bodyPr/>
          <a:lstStyle/>
          <a:p>
            <a:r>
              <a:rPr lang="en-US" dirty="0"/>
              <a:t>ASTM C31 Note 14 – Standard Curing</a:t>
            </a:r>
          </a:p>
        </p:txBody>
      </p:sp>
      <p:sp>
        <p:nvSpPr>
          <p:cNvPr id="3" name="Content Placeholder 2"/>
          <p:cNvSpPr>
            <a:spLocks noGrp="1"/>
          </p:cNvSpPr>
          <p:nvPr>
            <p:ph idx="1"/>
          </p:nvPr>
        </p:nvSpPr>
        <p:spPr>
          <a:xfrm>
            <a:off x="457200" y="1417638"/>
            <a:ext cx="8229600" cy="4530725"/>
          </a:xfrm>
        </p:spPr>
        <p:txBody>
          <a:bodyPr/>
          <a:lstStyle/>
          <a:p>
            <a:pPr>
              <a:buNone/>
            </a:pPr>
            <a:r>
              <a:rPr lang="en-US" dirty="0">
                <a:solidFill>
                  <a:srgbClr val="0070C0"/>
                </a:solidFill>
              </a:rPr>
              <a:t>Satisfactory moisture environment</a:t>
            </a:r>
          </a:p>
          <a:p>
            <a:r>
              <a:rPr lang="en-US" dirty="0"/>
              <a:t>Immerse in water with lids</a:t>
            </a:r>
          </a:p>
          <a:p>
            <a:r>
              <a:rPr lang="en-US" dirty="0"/>
              <a:t>Store in container or enclosure</a:t>
            </a:r>
          </a:p>
          <a:p>
            <a:r>
              <a:rPr lang="en-US" dirty="0"/>
              <a:t>Place in damp sand pits</a:t>
            </a:r>
          </a:p>
          <a:p>
            <a:r>
              <a:rPr lang="en-US" dirty="0"/>
              <a:t>Cover with removable lids</a:t>
            </a:r>
          </a:p>
          <a:p>
            <a:r>
              <a:rPr lang="en-US" dirty="0"/>
              <a:t>Place inside plastic bags</a:t>
            </a:r>
          </a:p>
          <a:p>
            <a:r>
              <a:rPr lang="en-US" dirty="0"/>
              <a:t>Cover with wet fabric</a:t>
            </a:r>
          </a:p>
        </p:txBody>
      </p:sp>
      <p:sp>
        <p:nvSpPr>
          <p:cNvPr id="4" name="Date Placeholder 3"/>
          <p:cNvSpPr>
            <a:spLocks noGrp="1"/>
          </p:cNvSpPr>
          <p:nvPr>
            <p:ph type="dt" sz="half" idx="10"/>
          </p:nvPr>
        </p:nvSpPr>
        <p:spPr/>
        <p:txBody>
          <a:bodyPr/>
          <a:lstStyle/>
          <a:p>
            <a:r>
              <a:rPr lang="en-US" dirty="0"/>
              <a:t>              </a:t>
            </a:r>
            <a:endParaRPr lang="en-US"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2"/>
            <a:ext cx="8503920" cy="1139825"/>
          </a:xfrm>
        </p:spPr>
        <p:txBody>
          <a:bodyPr/>
          <a:lstStyle/>
          <a:p>
            <a:r>
              <a:rPr lang="en-US" dirty="0"/>
              <a:t>ASTM C31 Note 12 – Standard Curing</a:t>
            </a:r>
          </a:p>
        </p:txBody>
      </p:sp>
      <p:sp>
        <p:nvSpPr>
          <p:cNvPr id="3" name="Content Placeholder 2"/>
          <p:cNvSpPr>
            <a:spLocks noGrp="1"/>
          </p:cNvSpPr>
          <p:nvPr>
            <p:ph idx="1"/>
          </p:nvPr>
        </p:nvSpPr>
        <p:spPr>
          <a:xfrm>
            <a:off x="457200" y="1354137"/>
            <a:ext cx="8229600" cy="4530725"/>
          </a:xfrm>
        </p:spPr>
        <p:txBody>
          <a:bodyPr/>
          <a:lstStyle/>
          <a:p>
            <a:pPr>
              <a:buNone/>
            </a:pPr>
            <a:r>
              <a:rPr lang="en-US" dirty="0">
                <a:solidFill>
                  <a:srgbClr val="0070C0"/>
                </a:solidFill>
              </a:rPr>
              <a:t>Satisfactory temperature environment can be created by the use of</a:t>
            </a:r>
          </a:p>
          <a:p>
            <a:r>
              <a:rPr lang="en-US" dirty="0"/>
              <a:t>Ventilation</a:t>
            </a:r>
          </a:p>
          <a:p>
            <a:r>
              <a:rPr lang="en-US" dirty="0"/>
              <a:t>Ice</a:t>
            </a:r>
          </a:p>
          <a:p>
            <a:r>
              <a:rPr lang="en-US" dirty="0"/>
              <a:t>Cooling devices</a:t>
            </a:r>
          </a:p>
          <a:p>
            <a:r>
              <a:rPr lang="en-US" dirty="0"/>
              <a:t>Heating devices - electrical heaters or bulbs</a:t>
            </a:r>
          </a:p>
          <a:p>
            <a:endParaRPr lang="en-US" dirty="0"/>
          </a:p>
          <a:p>
            <a:r>
              <a:rPr lang="en-US" dirty="0">
                <a:solidFill>
                  <a:srgbClr val="FF0000"/>
                </a:solidFill>
              </a:rPr>
              <a:t>Immersion in water may be easiest to control temperature</a:t>
            </a:r>
          </a:p>
        </p:txBody>
      </p:sp>
      <p:sp>
        <p:nvSpPr>
          <p:cNvPr id="4" name="Date Placeholder 3"/>
          <p:cNvSpPr>
            <a:spLocks noGrp="1"/>
          </p:cNvSpPr>
          <p:nvPr>
            <p:ph type="dt" sz="half" idx="10"/>
          </p:nvPr>
        </p:nvSpPr>
        <p:spPr/>
        <p:txBody>
          <a:bodyPr/>
          <a:lstStyle/>
          <a:p>
            <a:r>
              <a:rPr lang="en-US" dirty="0"/>
              <a:t>              </a:t>
            </a:r>
            <a:endParaRPr lang="en-US"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t>Disclaimer</a:t>
            </a:r>
          </a:p>
        </p:txBody>
      </p:sp>
      <p:sp>
        <p:nvSpPr>
          <p:cNvPr id="9219" name="Content Placeholder 2"/>
          <p:cNvSpPr>
            <a:spLocks noGrp="1"/>
          </p:cNvSpPr>
          <p:nvPr>
            <p:ph idx="1"/>
          </p:nvPr>
        </p:nvSpPr>
        <p:spPr/>
        <p:txBody>
          <a:bodyPr/>
          <a:lstStyle/>
          <a:p>
            <a:pPr eaLnBrk="1" hangingPunct="1">
              <a:buFont typeface="Wingdings" pitchFamily="2" charset="2"/>
              <a:buNone/>
            </a:pPr>
            <a:r>
              <a:rPr lang="en-US" altLang="ja-JP" sz="1800" dirty="0">
                <a:ea typeface="ＭＳ Ｐゴシック" charset="-128"/>
              </a:rPr>
              <a:t>	This presentation has been prepared solely for information purposes.  It is intended solely for the use of professional personnel, competent to evaluate the significance and limitations of its content, and who will accept full responsibility for the application of the material it contains.  The National Ready Mixed Concrete Association and any other organizations cooperating in the preparation of this presentation strive for accuracy but disclaim any and all responsibility for application of the stated principles or for the accuracy of the content or sources and shall not be liable for any loss or damage arising from reliance on or use of any content or principles contained in this presentation.  Unless otherwise indicated, all materials in this presentation are copyrighted to the National Ready Mixed Concrete Association.  All rights reserved.  Therefore reproduction, modification or retransmission in any form is strictly prohibited without the prior written permission of the National Ready Mixed Concrete Association.  © 2008 National Ready Mixed Concrete Association.</a:t>
            </a:r>
            <a:endParaRPr 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dirty="0"/>
              <a:t>Violation of standard procedures</a:t>
            </a:r>
          </a:p>
        </p:txBody>
      </p:sp>
      <p:sp>
        <p:nvSpPr>
          <p:cNvPr id="14" name="Content Placeholder 13"/>
          <p:cNvSpPr>
            <a:spLocks noGrp="1"/>
          </p:cNvSpPr>
          <p:nvPr>
            <p:ph idx="1"/>
          </p:nvPr>
        </p:nvSpPr>
        <p:spPr>
          <a:xfrm>
            <a:off x="469075" y="1079912"/>
            <a:ext cx="8229600" cy="4530725"/>
          </a:xfrm>
        </p:spPr>
        <p:txBody>
          <a:bodyPr/>
          <a:lstStyle/>
          <a:p>
            <a:r>
              <a:rPr lang="en-US" dirty="0"/>
              <a:t>Initial Curing is the most frequent problem</a:t>
            </a:r>
          </a:p>
        </p:txBody>
      </p:sp>
      <p:pic>
        <p:nvPicPr>
          <p:cNvPr id="157705" name="Picture 9"/>
          <p:cNvPicPr>
            <a:picLocks noChangeAspect="1" noChangeArrowheads="1"/>
          </p:cNvPicPr>
          <p:nvPr/>
        </p:nvPicPr>
        <p:blipFill>
          <a:blip r:embed="rId3" cstate="print"/>
          <a:srcRect/>
          <a:stretch>
            <a:fillRect/>
          </a:stretch>
        </p:blipFill>
        <p:spPr bwMode="auto">
          <a:xfrm>
            <a:off x="285180" y="2056465"/>
            <a:ext cx="4296405" cy="3355288"/>
          </a:xfrm>
          <a:prstGeom prst="rect">
            <a:avLst/>
          </a:prstGeom>
          <a:noFill/>
          <a:ln w="34925">
            <a:noFill/>
            <a:miter lim="800000"/>
            <a:headEnd/>
            <a:tailEnd/>
          </a:ln>
          <a:effectLst/>
        </p:spPr>
      </p:pic>
      <p:pic>
        <p:nvPicPr>
          <p:cNvPr id="6" name="Picture 5">
            <a:extLst>
              <a:ext uri="{FF2B5EF4-FFF2-40B4-BE49-F238E27FC236}">
                <a16:creationId xmlns:a16="http://schemas.microsoft.com/office/drawing/2014/main" id="{8B16DF9C-5CA9-4E79-8497-7CBA26AEDE4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71395" y="2081865"/>
            <a:ext cx="4296405" cy="3355288"/>
          </a:xfrm>
          <a:prstGeom prst="rect">
            <a:avLst/>
          </a:prstGeom>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499"/>
                                          </p:stCondLst>
                                        </p:cTn>
                                        <p:tgtEl>
                                          <p:spTgt spid="157705"/>
                                        </p:tgtEl>
                                        <p:attrNameLst>
                                          <p:attrName>style.visibility</p:attrName>
                                        </p:attrNameLst>
                                      </p:cBhvr>
                                      <p:to>
                                        <p:strVal val="visible"/>
                                      </p:to>
                                    </p:set>
                                    <p:anim to="" calcmode="lin" valueType="num">
                                      <p:cBhvr>
                                        <p:cTn id="7" dur="1" fill="hold"/>
                                        <p:tgtEl>
                                          <p:spTgt spid="15770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37246E-0901-4198-8B4B-41E4E9CADB34}"/>
              </a:ext>
            </a:extLst>
          </p:cNvPr>
          <p:cNvSpPr txBox="1">
            <a:spLocks/>
          </p:cNvSpPr>
          <p:nvPr/>
        </p:nvSpPr>
        <p:spPr>
          <a:xfrm>
            <a:off x="457200" y="277813"/>
            <a:ext cx="8686800" cy="1139825"/>
          </a:xfrm>
          <a:prstGeom prst="rect">
            <a:avLst/>
          </a:prstGeom>
        </p:spPr>
        <p:txBody>
          <a:bodyPr/>
          <a:lst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cs typeface="Arial" charset="0"/>
              </a:defRPr>
            </a:lvl2pPr>
            <a:lvl3pPr algn="l" rtl="0" fontAlgn="base">
              <a:spcBef>
                <a:spcPct val="0"/>
              </a:spcBef>
              <a:spcAft>
                <a:spcPct val="0"/>
              </a:spcAft>
              <a:defRPr sz="4200">
                <a:solidFill>
                  <a:schemeClr val="tx2"/>
                </a:solidFill>
                <a:latin typeface="Garamond" pitchFamily="18" charset="0"/>
                <a:cs typeface="Arial" charset="0"/>
              </a:defRPr>
            </a:lvl3pPr>
            <a:lvl4pPr algn="l" rtl="0" fontAlgn="base">
              <a:spcBef>
                <a:spcPct val="0"/>
              </a:spcBef>
              <a:spcAft>
                <a:spcPct val="0"/>
              </a:spcAft>
              <a:defRPr sz="4200">
                <a:solidFill>
                  <a:schemeClr val="tx2"/>
                </a:solidFill>
                <a:latin typeface="Garamond" pitchFamily="18" charset="0"/>
                <a:cs typeface="Arial" charset="0"/>
              </a:defRPr>
            </a:lvl4pPr>
            <a:lvl5pPr algn="l" rtl="0" fontAlgn="base">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a:lstStyle>
          <a:p>
            <a:r>
              <a:rPr lang="en-US" kern="0" dirty="0"/>
              <a:t>Colorado Ready Mixed Concrete Assn.  – CTAC program</a:t>
            </a:r>
          </a:p>
        </p:txBody>
      </p:sp>
      <p:pic>
        <p:nvPicPr>
          <p:cNvPr id="249858" name="Picture 5">
            <a:extLst>
              <a:ext uri="{FF2B5EF4-FFF2-40B4-BE49-F238E27FC236}">
                <a16:creationId xmlns:a16="http://schemas.microsoft.com/office/drawing/2014/main" id="{D27E732C-6D4E-493E-B06F-94F6C27254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52759"/>
            <a:ext cx="9099389" cy="368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888701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ASTM C31 – Report</a:t>
            </a:r>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a:t>              </a:t>
            </a:r>
            <a:endParaRPr lang="en-US" altLang="en-US"/>
          </a:p>
        </p:txBody>
      </p:sp>
      <p:sp>
        <p:nvSpPr>
          <p:cNvPr id="11" name="TextBox 10">
            <a:extLst>
              <a:ext uri="{FF2B5EF4-FFF2-40B4-BE49-F238E27FC236}">
                <a16:creationId xmlns:a16="http://schemas.microsoft.com/office/drawing/2014/main" id="{CDF6F0D7-DB9D-4B05-9269-9453C52F98EC}"/>
              </a:ext>
            </a:extLst>
          </p:cNvPr>
          <p:cNvSpPr txBox="1"/>
          <p:nvPr/>
        </p:nvSpPr>
        <p:spPr>
          <a:xfrm>
            <a:off x="457200" y="1625441"/>
            <a:ext cx="8122920" cy="3693319"/>
          </a:xfrm>
          <a:prstGeom prst="rect">
            <a:avLst/>
          </a:prstGeom>
          <a:noFill/>
        </p:spPr>
        <p:txBody>
          <a:bodyPr wrap="square">
            <a:spAutoFit/>
          </a:bodyPr>
          <a:lstStyle/>
          <a:p>
            <a:pPr algn="l"/>
            <a:r>
              <a:rPr lang="en-US" sz="1800" b="1" i="0" u="none" strike="noStrike" baseline="0" dirty="0">
                <a:latin typeface="Times-Bold"/>
              </a:rPr>
              <a:t>12. Report</a:t>
            </a:r>
          </a:p>
          <a:p>
            <a:pPr algn="l"/>
            <a:r>
              <a:rPr lang="en-US" sz="1800" b="0" i="0" u="none" strike="noStrike" baseline="0" dirty="0">
                <a:latin typeface="Times-Roman"/>
              </a:rPr>
              <a:t>12.1 Report the following information to the laboratory that will test the specimens:</a:t>
            </a:r>
          </a:p>
          <a:p>
            <a:pPr algn="l"/>
            <a:r>
              <a:rPr lang="en-US" sz="1800" b="0" i="0" u="none" strike="noStrike" baseline="0" dirty="0">
                <a:latin typeface="Times-Roman"/>
              </a:rPr>
              <a:t>12.1.1 Specimen identification,</a:t>
            </a:r>
          </a:p>
          <a:p>
            <a:pPr algn="l"/>
            <a:r>
              <a:rPr lang="en-US" sz="1800" b="0" i="0" u="none" strike="noStrike" baseline="0" dirty="0">
                <a:latin typeface="Times-Roman"/>
              </a:rPr>
              <a:t>12.1.2 Serial number of delivery ticket, if available,</a:t>
            </a:r>
          </a:p>
          <a:p>
            <a:pPr algn="l"/>
            <a:r>
              <a:rPr lang="en-US" sz="1800" b="0" i="0" u="none" strike="noStrike" baseline="0" dirty="0">
                <a:latin typeface="Times-Roman"/>
              </a:rPr>
              <a:t>12.1.3 Location of concrete represented by the samples,</a:t>
            </a:r>
          </a:p>
          <a:p>
            <a:pPr algn="l"/>
            <a:r>
              <a:rPr lang="en-US" sz="1800" b="0" i="0" u="none" strike="noStrike" baseline="0" dirty="0">
                <a:latin typeface="Times-Roman"/>
              </a:rPr>
              <a:t>12.1.4 Date, time and name of individual molding specimens,</a:t>
            </a:r>
          </a:p>
          <a:p>
            <a:pPr algn="l"/>
            <a:r>
              <a:rPr lang="en-US" sz="1800" b="0" i="0" u="none" strike="noStrike" baseline="0" dirty="0">
                <a:latin typeface="Times-Roman"/>
              </a:rPr>
              <a:t>12.1.5 Slump or slump flow, air content, and concrete temperature, test results and results of any other tests on the fresh concrete, and any deviations from referenced standard test methods, and</a:t>
            </a:r>
          </a:p>
          <a:p>
            <a:pPr algn="l"/>
            <a:r>
              <a:rPr lang="en-US" sz="1800" b="0" i="0" u="none" strike="noStrike" baseline="0" dirty="0">
                <a:latin typeface="Times-Roman"/>
              </a:rPr>
              <a:t>12.1.6 Curing method. For standard curing method, report the </a:t>
            </a:r>
            <a:r>
              <a:rPr lang="en-US" sz="1800" b="0" i="0" u="none" strike="noStrike" baseline="0" dirty="0">
                <a:highlight>
                  <a:srgbClr val="FFFF00"/>
                </a:highlight>
                <a:latin typeface="Times-Roman"/>
              </a:rPr>
              <a:t>initial curing method with maximum and minimum temperatures </a:t>
            </a:r>
            <a:r>
              <a:rPr lang="en-US" sz="1800" b="0" i="0" u="none" strike="noStrike" baseline="0" dirty="0">
                <a:latin typeface="Times-Roman"/>
              </a:rPr>
              <a:t>and final curing method. For field curing method, report the location where stored, manner of protection from the elements, temperature and moisture environment, and time of removal from molds.</a:t>
            </a:r>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lvl="1"/>
            <a:r>
              <a:rPr lang="en-US" dirty="0"/>
              <a:t>Statements in Laboratory Reports</a:t>
            </a:r>
            <a:br>
              <a:rPr lang="en-US" sz="3000" dirty="0"/>
            </a:br>
            <a:endParaRPr lang="en-US" dirty="0"/>
          </a:p>
        </p:txBody>
      </p:sp>
      <p:pic>
        <p:nvPicPr>
          <p:cNvPr id="122882" name="Picture 2"/>
          <p:cNvPicPr>
            <a:picLocks noChangeAspect="1" noChangeArrowheads="1"/>
          </p:cNvPicPr>
          <p:nvPr/>
        </p:nvPicPr>
        <p:blipFill>
          <a:blip r:embed="rId3" cstate="print"/>
          <a:srcRect/>
          <a:stretch>
            <a:fillRect/>
          </a:stretch>
        </p:blipFill>
        <p:spPr bwMode="auto">
          <a:xfrm>
            <a:off x="1164609" y="1433014"/>
            <a:ext cx="6624641" cy="990600"/>
          </a:xfrm>
          <a:prstGeom prst="rect">
            <a:avLst/>
          </a:prstGeom>
          <a:noFill/>
          <a:ln w="9525">
            <a:solidFill>
              <a:schemeClr val="tx1"/>
            </a:solidFill>
            <a:miter lim="800000"/>
            <a:headEnd/>
            <a:tailEnd/>
          </a:ln>
        </p:spPr>
      </p:pic>
      <p:pic>
        <p:nvPicPr>
          <p:cNvPr id="122883" name="Picture 3"/>
          <p:cNvPicPr>
            <a:picLocks noChangeAspect="1" noChangeArrowheads="1"/>
          </p:cNvPicPr>
          <p:nvPr/>
        </p:nvPicPr>
        <p:blipFill>
          <a:blip r:embed="rId4" cstate="print"/>
          <a:srcRect/>
          <a:stretch>
            <a:fillRect/>
          </a:stretch>
        </p:blipFill>
        <p:spPr bwMode="auto">
          <a:xfrm>
            <a:off x="287138" y="2597623"/>
            <a:ext cx="8856862" cy="533400"/>
          </a:xfrm>
          <a:prstGeom prst="rect">
            <a:avLst/>
          </a:prstGeom>
          <a:noFill/>
          <a:ln w="9525">
            <a:solidFill>
              <a:schemeClr val="tx1"/>
            </a:solidFill>
            <a:miter lim="800000"/>
            <a:headEnd/>
            <a:tailEnd/>
          </a:ln>
        </p:spPr>
      </p:pic>
      <p:pic>
        <p:nvPicPr>
          <p:cNvPr id="122884" name="Picture 4"/>
          <p:cNvPicPr>
            <a:picLocks noChangeAspect="1" noChangeArrowheads="1"/>
          </p:cNvPicPr>
          <p:nvPr/>
        </p:nvPicPr>
        <p:blipFill>
          <a:blip r:embed="rId5" cstate="print"/>
          <a:srcRect/>
          <a:stretch>
            <a:fillRect/>
          </a:stretch>
        </p:blipFill>
        <p:spPr bwMode="auto">
          <a:xfrm>
            <a:off x="191069" y="3406254"/>
            <a:ext cx="8765373" cy="457200"/>
          </a:xfrm>
          <a:prstGeom prst="rect">
            <a:avLst/>
          </a:prstGeom>
          <a:noFill/>
          <a:ln w="9525">
            <a:solidFill>
              <a:schemeClr val="tx1"/>
            </a:solidFill>
            <a:miter lim="800000"/>
            <a:headEnd/>
            <a:tailEnd/>
          </a:ln>
        </p:spPr>
      </p:pic>
      <p:pic>
        <p:nvPicPr>
          <p:cNvPr id="122885" name="Picture 5"/>
          <p:cNvPicPr>
            <a:picLocks noChangeAspect="1" noChangeArrowheads="1"/>
          </p:cNvPicPr>
          <p:nvPr/>
        </p:nvPicPr>
        <p:blipFill>
          <a:blip r:embed="rId6" cstate="print"/>
          <a:srcRect/>
          <a:stretch>
            <a:fillRect/>
          </a:stretch>
        </p:blipFill>
        <p:spPr bwMode="auto">
          <a:xfrm>
            <a:off x="1702559" y="4345674"/>
            <a:ext cx="6226566" cy="421120"/>
          </a:xfrm>
          <a:prstGeom prst="rect">
            <a:avLst/>
          </a:prstGeom>
          <a:noFill/>
          <a:ln w="9525">
            <a:solidFill>
              <a:schemeClr val="tx1"/>
            </a:solidFill>
            <a:miter lim="800000"/>
            <a:headEnd/>
            <a:tailEnd/>
          </a:ln>
        </p:spPr>
      </p:pic>
      <p:pic>
        <p:nvPicPr>
          <p:cNvPr id="122886" name="Picture 6"/>
          <p:cNvPicPr>
            <a:picLocks noChangeAspect="1" noChangeArrowheads="1"/>
          </p:cNvPicPr>
          <p:nvPr/>
        </p:nvPicPr>
        <p:blipFill>
          <a:blip r:embed="rId7" cstate="print"/>
          <a:srcRect/>
          <a:stretch>
            <a:fillRect/>
          </a:stretch>
        </p:blipFill>
        <p:spPr bwMode="auto">
          <a:xfrm>
            <a:off x="0" y="5152030"/>
            <a:ext cx="9144000" cy="762000"/>
          </a:xfrm>
          <a:prstGeom prst="rect">
            <a:avLst/>
          </a:prstGeom>
          <a:noFill/>
          <a:ln w="9525">
            <a:solidFill>
              <a:schemeClr val="tx1"/>
            </a:solid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249" y="217853"/>
            <a:ext cx="9331377" cy="1139825"/>
          </a:xfrm>
        </p:spPr>
        <p:txBody>
          <a:bodyPr/>
          <a:lstStyle/>
          <a:p>
            <a:r>
              <a:rPr lang="en-US" sz="4000" dirty="0"/>
              <a:t>Initial Curing</a:t>
            </a:r>
          </a:p>
        </p:txBody>
      </p:sp>
      <p:sp>
        <p:nvSpPr>
          <p:cNvPr id="3" name="Content Placeholder 2"/>
          <p:cNvSpPr>
            <a:spLocks noGrp="1"/>
          </p:cNvSpPr>
          <p:nvPr>
            <p:ph idx="1"/>
          </p:nvPr>
        </p:nvSpPr>
        <p:spPr>
          <a:xfrm>
            <a:off x="382249" y="1336261"/>
            <a:ext cx="8551889" cy="4530725"/>
          </a:xfrm>
        </p:spPr>
        <p:txBody>
          <a:bodyPr/>
          <a:lstStyle/>
          <a:p>
            <a:r>
              <a:rPr lang="en-US" sz="3200" kern="1200" dirty="0">
                <a:latin typeface="Arial" charset="0"/>
                <a:cs typeface="Arial" charset="0"/>
              </a:rPr>
              <a:t>CTAC Observations says &lt;50% follow C31 </a:t>
            </a:r>
          </a:p>
          <a:p>
            <a:r>
              <a:rPr lang="en-US" sz="3200" kern="1200" dirty="0">
                <a:latin typeface="Arial" charset="0"/>
                <a:cs typeface="Arial" charset="0"/>
              </a:rPr>
              <a:t>Concrete test reports don’t report max min temps. during initial curing</a:t>
            </a:r>
          </a:p>
          <a:p>
            <a:r>
              <a:rPr lang="en-US" sz="3200" kern="1200" dirty="0">
                <a:latin typeface="Arial" charset="0"/>
                <a:cs typeface="Arial" charset="0"/>
              </a:rPr>
              <a:t>Are Code requirements for C31 being followed?</a:t>
            </a:r>
          </a:p>
          <a:p>
            <a:r>
              <a:rPr lang="en-US" sz="3200" kern="1200" dirty="0">
                <a:latin typeface="Arial" charset="0"/>
                <a:cs typeface="Arial" charset="0"/>
              </a:rPr>
              <a:t>So what?</a:t>
            </a:r>
          </a:p>
          <a:p>
            <a:endParaRPr lang="en-US" sz="3200" kern="1200" dirty="0">
              <a:latin typeface="Arial" charset="0"/>
              <a:cs typeface="Arial" charset="0"/>
            </a:endParaRPr>
          </a:p>
          <a:p>
            <a:endParaRPr lang="en-US" dirty="0"/>
          </a:p>
        </p:txBody>
      </p:sp>
      <p:sp>
        <p:nvSpPr>
          <p:cNvPr id="4" name="Date Placeholder 3"/>
          <p:cNvSpPr>
            <a:spLocks noGrp="1"/>
          </p:cNvSpPr>
          <p:nvPr>
            <p:ph type="dt" sz="half" idx="10"/>
          </p:nvPr>
        </p:nvSpPr>
        <p:spPr/>
        <p:txBody>
          <a:bodyPr/>
          <a:lstStyle/>
          <a:p>
            <a:r>
              <a:rPr lang="en-US" dirty="0"/>
              <a:t>              </a:t>
            </a:r>
            <a:endParaRPr lang="en-US" altLang="en-US" dirty="0"/>
          </a:p>
        </p:txBody>
      </p:sp>
    </p:spTree>
    <p:extLst>
      <p:ext uri="{BB962C8B-B14F-4D97-AF65-F5344CB8AC3E}">
        <p14:creationId xmlns:p14="http://schemas.microsoft.com/office/powerpoint/2010/main" val="28262985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1163-2965-4252-BCEB-C333CDEFFDF8}"/>
              </a:ext>
            </a:extLst>
          </p:cNvPr>
          <p:cNvSpPr>
            <a:spLocks noGrp="1"/>
          </p:cNvSpPr>
          <p:nvPr>
            <p:ph type="title"/>
          </p:nvPr>
        </p:nvSpPr>
        <p:spPr>
          <a:xfrm>
            <a:off x="457200" y="219284"/>
            <a:ext cx="8229600" cy="857250"/>
          </a:xfrm>
        </p:spPr>
        <p:txBody>
          <a:bodyPr/>
          <a:lstStyle/>
          <a:p>
            <a:r>
              <a:rPr lang="en-US" dirty="0"/>
              <a:t>Effect of non-standard initial Curing</a:t>
            </a:r>
          </a:p>
        </p:txBody>
      </p:sp>
      <p:graphicFrame>
        <p:nvGraphicFramePr>
          <p:cNvPr id="6" name="Content Placeholder 5">
            <a:extLst>
              <a:ext uri="{FF2B5EF4-FFF2-40B4-BE49-F238E27FC236}">
                <a16:creationId xmlns:a16="http://schemas.microsoft.com/office/drawing/2014/main" id="{EB130530-2E84-43E1-BC00-606CAEF41363}"/>
              </a:ext>
            </a:extLst>
          </p:cNvPr>
          <p:cNvGraphicFramePr>
            <a:graphicFrameLocks noGrp="1"/>
          </p:cNvGraphicFramePr>
          <p:nvPr>
            <p:ph idx="1"/>
            <p:extLst>
              <p:ext uri="{D42A27DB-BD31-4B8C-83A1-F6EECF244321}">
                <p14:modId xmlns:p14="http://schemas.microsoft.com/office/powerpoint/2010/main" val="563416967"/>
              </p:ext>
            </p:extLst>
          </p:nvPr>
        </p:nvGraphicFramePr>
        <p:xfrm>
          <a:off x="192999" y="1076534"/>
          <a:ext cx="8711158" cy="5015870"/>
        </p:xfrm>
        <a:graphic>
          <a:graphicData uri="http://schemas.openxmlformats.org/drawingml/2006/table">
            <a:tbl>
              <a:tblPr firstRow="1" firstCol="1" bandRow="1">
                <a:tableStyleId>{B301B821-A1FF-4177-AEE7-76D212191A09}</a:tableStyleId>
              </a:tblPr>
              <a:tblGrid>
                <a:gridCol w="5934230">
                  <a:extLst>
                    <a:ext uri="{9D8B030D-6E8A-4147-A177-3AD203B41FA5}">
                      <a16:colId xmlns:a16="http://schemas.microsoft.com/office/drawing/2014/main" val="2168372482"/>
                    </a:ext>
                  </a:extLst>
                </a:gridCol>
                <a:gridCol w="2776928">
                  <a:extLst>
                    <a:ext uri="{9D8B030D-6E8A-4147-A177-3AD203B41FA5}">
                      <a16:colId xmlns:a16="http://schemas.microsoft.com/office/drawing/2014/main" val="343662935"/>
                    </a:ext>
                  </a:extLst>
                </a:gridCol>
              </a:tblGrid>
              <a:tr h="1062819">
                <a:tc>
                  <a:txBody>
                    <a:bodyPr/>
                    <a:lstStyle/>
                    <a:p>
                      <a:pPr marL="0" marR="0" algn="ctr">
                        <a:lnSpc>
                          <a:spcPct val="107000"/>
                        </a:lnSpc>
                        <a:spcBef>
                          <a:spcPts val="0"/>
                        </a:spcBef>
                        <a:spcAft>
                          <a:spcPts val="0"/>
                        </a:spcAft>
                      </a:pPr>
                      <a:r>
                        <a:rPr lang="en-US" sz="2000" b="1" kern="1200" dirty="0">
                          <a:solidFill>
                            <a:schemeClr val="lt1"/>
                          </a:solidFill>
                          <a:effectLst/>
                        </a:rPr>
                        <a:t>Initial</a:t>
                      </a:r>
                      <a:r>
                        <a:rPr lang="en-US" sz="2000" dirty="0">
                          <a:effectLst/>
                        </a:rPr>
                        <a:t> Curing Conditions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effectLst/>
                        </a:rPr>
                        <a:t>Strength loss at 28 days Relative to Standard Curing,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7052164"/>
                  </a:ext>
                </a:extLst>
              </a:tr>
              <a:tr h="591905">
                <a:tc>
                  <a:txBody>
                    <a:bodyPr/>
                    <a:lstStyle/>
                    <a:p>
                      <a:pPr marL="0" marR="0">
                        <a:lnSpc>
                          <a:spcPct val="107000"/>
                        </a:lnSpc>
                        <a:spcBef>
                          <a:spcPts val="0"/>
                        </a:spcBef>
                        <a:spcAft>
                          <a:spcPts val="0"/>
                        </a:spcAft>
                      </a:pPr>
                      <a:r>
                        <a:rPr lang="en-US" sz="2000" b="0" dirty="0">
                          <a:solidFill>
                            <a:schemeClr val="tx1"/>
                          </a:solidFill>
                          <a:effectLst/>
                        </a:rPr>
                        <a:t>3 days at 100°F and 25% RH(lab)</a:t>
                      </a:r>
                      <a:r>
                        <a:rPr lang="en-US" sz="2000" b="0" baseline="30000" dirty="0">
                          <a:solidFill>
                            <a:schemeClr val="tx1"/>
                          </a:solidFill>
                          <a:effectLst/>
                        </a:rPr>
                        <a:t>1,2</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22</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78019344"/>
                  </a:ext>
                </a:extLst>
              </a:tr>
              <a:tr h="591905">
                <a:tc>
                  <a:txBody>
                    <a:bodyPr/>
                    <a:lstStyle/>
                    <a:p>
                      <a:pPr marL="0" marR="0">
                        <a:lnSpc>
                          <a:spcPct val="107000"/>
                        </a:lnSpc>
                        <a:spcBef>
                          <a:spcPts val="0"/>
                        </a:spcBef>
                        <a:spcAft>
                          <a:spcPts val="0"/>
                        </a:spcAft>
                      </a:pPr>
                      <a:r>
                        <a:rPr lang="en-US" sz="2000" b="0" dirty="0">
                          <a:solidFill>
                            <a:schemeClr val="tx1"/>
                          </a:solidFill>
                          <a:effectLst/>
                        </a:rPr>
                        <a:t>24 h at 71°F to 107°F (outdoors sunlight New Mexico)</a:t>
                      </a:r>
                      <a:r>
                        <a:rPr lang="en-US" sz="2000" b="0" baseline="30000" dirty="0">
                          <a:solidFill>
                            <a:schemeClr val="tx1"/>
                          </a:solidFill>
                          <a:effectLst/>
                        </a:rPr>
                        <a:t>3</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15</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77722497"/>
                  </a:ext>
                </a:extLst>
              </a:tr>
              <a:tr h="702522">
                <a:tc>
                  <a:txBody>
                    <a:bodyPr/>
                    <a:lstStyle/>
                    <a:p>
                      <a:pPr marL="0" marR="0">
                        <a:lnSpc>
                          <a:spcPct val="107000"/>
                        </a:lnSpc>
                        <a:spcBef>
                          <a:spcPts val="0"/>
                        </a:spcBef>
                        <a:spcAft>
                          <a:spcPts val="0"/>
                        </a:spcAft>
                      </a:pPr>
                      <a:r>
                        <a:rPr lang="en-US" sz="2000" b="0" dirty="0">
                          <a:solidFill>
                            <a:schemeClr val="tx1"/>
                          </a:solidFill>
                          <a:effectLst/>
                        </a:rPr>
                        <a:t>48 h at 72°F to 89°F (outdoors covered 5-gal bucket Maryland)</a:t>
                      </a:r>
                      <a:r>
                        <a:rPr lang="en-US" sz="2000" b="0" baseline="30000" dirty="0">
                          <a:solidFill>
                            <a:schemeClr val="tx1"/>
                          </a:solidFill>
                          <a:effectLst/>
                        </a:rPr>
                        <a:t>4</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22</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685970"/>
                  </a:ext>
                </a:extLst>
              </a:tr>
              <a:tr h="702522">
                <a:tc>
                  <a:txBody>
                    <a:bodyPr/>
                    <a:lstStyle/>
                    <a:p>
                      <a:pPr marL="0" marR="0">
                        <a:lnSpc>
                          <a:spcPct val="107000"/>
                        </a:lnSpc>
                        <a:spcBef>
                          <a:spcPts val="0"/>
                        </a:spcBef>
                        <a:spcAft>
                          <a:spcPts val="0"/>
                        </a:spcAft>
                      </a:pPr>
                      <a:r>
                        <a:rPr lang="en-US" sz="2000" b="0" dirty="0">
                          <a:solidFill>
                            <a:schemeClr val="tx1"/>
                          </a:solidFill>
                          <a:effectLst/>
                        </a:rPr>
                        <a:t>48 h at 20°F to 34°F (outdoors covered 5-gal bucket Maryland)</a:t>
                      </a:r>
                      <a:r>
                        <a:rPr lang="en-US" sz="2000" b="0" baseline="30000" dirty="0">
                          <a:solidFill>
                            <a:schemeClr val="tx1"/>
                          </a:solidFill>
                          <a:effectLst/>
                        </a:rPr>
                        <a:t>4</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22</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93137955"/>
                  </a:ext>
                </a:extLst>
              </a:tr>
              <a:tr h="342225">
                <a:tc>
                  <a:txBody>
                    <a:bodyPr/>
                    <a:lstStyle/>
                    <a:p>
                      <a:pPr marL="0" marR="0">
                        <a:lnSpc>
                          <a:spcPct val="107000"/>
                        </a:lnSpc>
                        <a:spcBef>
                          <a:spcPts val="0"/>
                        </a:spcBef>
                        <a:spcAft>
                          <a:spcPts val="0"/>
                        </a:spcAft>
                      </a:pPr>
                      <a:r>
                        <a:rPr lang="en-US" sz="2000" b="0" dirty="0">
                          <a:solidFill>
                            <a:schemeClr val="tx1"/>
                          </a:solidFill>
                          <a:effectLst/>
                        </a:rPr>
                        <a:t>22 hours at 80°F in air (lab)</a:t>
                      </a:r>
                      <a:r>
                        <a:rPr lang="en-US" sz="2000" b="0" baseline="30000" dirty="0">
                          <a:solidFill>
                            <a:schemeClr val="tx1"/>
                          </a:solidFill>
                          <a:effectLst/>
                        </a:rPr>
                        <a:t>5</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16</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0450552"/>
                  </a:ext>
                </a:extLst>
              </a:tr>
              <a:tr h="591905">
                <a:tc>
                  <a:txBody>
                    <a:bodyPr/>
                    <a:lstStyle/>
                    <a:p>
                      <a:pPr marL="0" marR="0">
                        <a:lnSpc>
                          <a:spcPct val="107000"/>
                        </a:lnSpc>
                        <a:spcBef>
                          <a:spcPts val="0"/>
                        </a:spcBef>
                        <a:spcAft>
                          <a:spcPts val="0"/>
                        </a:spcAft>
                      </a:pPr>
                      <a:r>
                        <a:rPr lang="en-US" sz="2000" b="0" dirty="0">
                          <a:solidFill>
                            <a:schemeClr val="tx1"/>
                          </a:solidFill>
                          <a:effectLst/>
                        </a:rPr>
                        <a:t>24 hours at 67°F to 93°F (outdoors in sunlight Colorado)</a:t>
                      </a:r>
                      <a:r>
                        <a:rPr lang="en-US" sz="2000" b="0" baseline="30000" dirty="0">
                          <a:solidFill>
                            <a:schemeClr val="tx1"/>
                          </a:solidFill>
                          <a:effectLst/>
                        </a:rPr>
                        <a:t>6</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28</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19057699"/>
                  </a:ext>
                </a:extLst>
              </a:tr>
              <a:tr h="342225">
                <a:tc>
                  <a:txBody>
                    <a:bodyPr/>
                    <a:lstStyle/>
                    <a:p>
                      <a:pPr marL="0" marR="0">
                        <a:lnSpc>
                          <a:spcPct val="107000"/>
                        </a:lnSpc>
                        <a:spcBef>
                          <a:spcPts val="0"/>
                        </a:spcBef>
                        <a:spcAft>
                          <a:spcPts val="0"/>
                        </a:spcAft>
                      </a:pPr>
                      <a:r>
                        <a:rPr lang="en-US" sz="2000" b="0" dirty="0">
                          <a:solidFill>
                            <a:schemeClr val="tx1"/>
                          </a:solidFill>
                          <a:effectLst/>
                        </a:rPr>
                        <a:t>24 to 48 hours at 90°F in water (lab)</a:t>
                      </a:r>
                      <a:r>
                        <a:rPr lang="en-US" sz="2000" b="0" baseline="30000" dirty="0">
                          <a:solidFill>
                            <a:schemeClr val="tx1"/>
                          </a:solidFill>
                          <a:effectLst/>
                        </a:rPr>
                        <a:t>7</a:t>
                      </a:r>
                      <a:endParaRPr lang="en-US" sz="2000" b="0" dirty="0">
                        <a:solidFill>
                          <a:schemeClr val="tx1"/>
                        </a:solidFill>
                        <a:effectLst/>
                        <a:latin typeface="Calibri" panose="020F0502020204030204" pitchFamily="34" charset="0"/>
                        <a:ea typeface="+mn-ea"/>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dirty="0">
                          <a:solidFill>
                            <a:schemeClr val="tx1"/>
                          </a:solidFill>
                          <a:effectLst/>
                        </a:rPr>
                        <a:t>Up to 20</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734652"/>
                  </a:ext>
                </a:extLst>
              </a:tr>
            </a:tbl>
          </a:graphicData>
        </a:graphic>
      </p:graphicFrame>
    </p:spTree>
    <p:extLst>
      <p:ext uri="{BB962C8B-B14F-4D97-AF65-F5344CB8AC3E}">
        <p14:creationId xmlns:p14="http://schemas.microsoft.com/office/powerpoint/2010/main" val="354634386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7813"/>
            <a:ext cx="8229600" cy="804837"/>
          </a:xfrm>
        </p:spPr>
        <p:txBody>
          <a:bodyPr>
            <a:normAutofit/>
          </a:bodyPr>
          <a:lstStyle/>
          <a:p>
            <a:r>
              <a:rPr lang="en-US" dirty="0"/>
              <a:t>Effects of Initial Curing</a:t>
            </a:r>
          </a:p>
        </p:txBody>
      </p:sp>
      <p:sp>
        <p:nvSpPr>
          <p:cNvPr id="6" name="Content Placeholder 5"/>
          <p:cNvSpPr>
            <a:spLocks noGrp="1"/>
          </p:cNvSpPr>
          <p:nvPr>
            <p:ph idx="1"/>
          </p:nvPr>
        </p:nvSpPr>
        <p:spPr>
          <a:xfrm>
            <a:off x="1195964" y="1298676"/>
            <a:ext cx="6900286" cy="775411"/>
          </a:xfrm>
        </p:spPr>
        <p:txBody>
          <a:bodyPr>
            <a:normAutofit/>
          </a:bodyPr>
          <a:lstStyle/>
          <a:p>
            <a:pPr marL="0" indent="0" algn="ctr">
              <a:buNone/>
            </a:pPr>
            <a:r>
              <a:rPr lang="en-US" sz="2000" dirty="0"/>
              <a:t>Importance of temperature and duration of initial curing on 28-day compressive strength</a:t>
            </a:r>
          </a:p>
          <a:p>
            <a:pPr marL="0" indent="0" algn="ctr">
              <a:buNone/>
            </a:pPr>
            <a:endParaRPr lang="en-US" sz="2000" dirty="0"/>
          </a:p>
          <a:p>
            <a:pPr marL="0" indent="0" algn="ctr">
              <a:buNone/>
            </a:pPr>
            <a:endParaRPr lang="en-US" sz="2000" dirty="0"/>
          </a:p>
          <a:p>
            <a:pPr marL="0" indent="0" algn="ctr">
              <a:buNone/>
            </a:pPr>
            <a:endParaRPr lang="en-US" sz="2000" dirty="0"/>
          </a:p>
        </p:txBody>
      </p:sp>
      <p:sp>
        <p:nvSpPr>
          <p:cNvPr id="9" name="TextBox 8"/>
          <p:cNvSpPr txBox="1"/>
          <p:nvPr/>
        </p:nvSpPr>
        <p:spPr>
          <a:xfrm>
            <a:off x="609600" y="5753100"/>
            <a:ext cx="4365362" cy="369332"/>
          </a:xfrm>
          <a:prstGeom prst="rect">
            <a:avLst/>
          </a:prstGeom>
          <a:noFill/>
        </p:spPr>
        <p:txBody>
          <a:bodyPr wrap="none" rtlCol="0">
            <a:spAutoFit/>
          </a:bodyPr>
          <a:lstStyle/>
          <a:p>
            <a:r>
              <a:rPr lang="en-US" dirty="0"/>
              <a:t>NRMCA Pub 53; Delmar L. Bloem,1954</a:t>
            </a:r>
          </a:p>
        </p:txBody>
      </p:sp>
      <p:graphicFrame>
        <p:nvGraphicFramePr>
          <p:cNvPr id="2" name="Table 1">
            <a:extLst>
              <a:ext uri="{FF2B5EF4-FFF2-40B4-BE49-F238E27FC236}">
                <a16:creationId xmlns:a16="http://schemas.microsoft.com/office/drawing/2014/main" id="{B578A5E2-9828-4926-B85D-C11B739EC05C}"/>
              </a:ext>
            </a:extLst>
          </p:cNvPr>
          <p:cNvGraphicFramePr>
            <a:graphicFrameLocks noGrp="1"/>
          </p:cNvGraphicFramePr>
          <p:nvPr>
            <p:extLst>
              <p:ext uri="{D42A27DB-BD31-4B8C-83A1-F6EECF244321}">
                <p14:modId xmlns:p14="http://schemas.microsoft.com/office/powerpoint/2010/main" val="2765477955"/>
              </p:ext>
            </p:extLst>
          </p:nvPr>
        </p:nvGraphicFramePr>
        <p:xfrm>
          <a:off x="940435" y="2331252"/>
          <a:ext cx="7314565" cy="2332930"/>
        </p:xfrm>
        <a:graphic>
          <a:graphicData uri="http://schemas.openxmlformats.org/drawingml/2006/table">
            <a:tbl>
              <a:tblPr firstRow="1" bandRow="1">
                <a:tableStyleId>{5C22544A-7EE6-4342-B048-85BDC9FD1C3A}</a:tableStyleId>
              </a:tblPr>
              <a:tblGrid>
                <a:gridCol w="2366924">
                  <a:extLst>
                    <a:ext uri="{9D8B030D-6E8A-4147-A177-3AD203B41FA5}">
                      <a16:colId xmlns:a16="http://schemas.microsoft.com/office/drawing/2014/main" val="1240556997"/>
                    </a:ext>
                  </a:extLst>
                </a:gridCol>
                <a:gridCol w="1647630">
                  <a:extLst>
                    <a:ext uri="{9D8B030D-6E8A-4147-A177-3AD203B41FA5}">
                      <a16:colId xmlns:a16="http://schemas.microsoft.com/office/drawing/2014/main" val="3864732154"/>
                    </a:ext>
                  </a:extLst>
                </a:gridCol>
                <a:gridCol w="1624825">
                  <a:extLst>
                    <a:ext uri="{9D8B030D-6E8A-4147-A177-3AD203B41FA5}">
                      <a16:colId xmlns:a16="http://schemas.microsoft.com/office/drawing/2014/main" val="2645326381"/>
                    </a:ext>
                  </a:extLst>
                </a:gridCol>
                <a:gridCol w="1675186">
                  <a:extLst>
                    <a:ext uri="{9D8B030D-6E8A-4147-A177-3AD203B41FA5}">
                      <a16:colId xmlns:a16="http://schemas.microsoft.com/office/drawing/2014/main" val="1242341788"/>
                    </a:ext>
                  </a:extLst>
                </a:gridCol>
              </a:tblGrid>
              <a:tr h="824640">
                <a:tc>
                  <a:txBody>
                    <a:bodyPr/>
                    <a:lstStyle/>
                    <a:p>
                      <a:pPr marL="0" marR="0">
                        <a:lnSpc>
                          <a:spcPct val="107000"/>
                        </a:lnSpc>
                        <a:spcBef>
                          <a:spcPts val="0"/>
                        </a:spcBef>
                        <a:spcAft>
                          <a:spcPts val="0"/>
                        </a:spcAft>
                      </a:pPr>
                      <a:r>
                        <a:rPr lang="en-US" sz="2000" kern="1200" dirty="0">
                          <a:effectLst/>
                        </a:rPr>
                        <a:t>Initial curing conditions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marL="0" marR="0" algn="ctr">
                        <a:lnSpc>
                          <a:spcPct val="107000"/>
                        </a:lnSpc>
                        <a:spcBef>
                          <a:spcPts val="0"/>
                        </a:spcBef>
                        <a:spcAft>
                          <a:spcPts val="0"/>
                        </a:spcAft>
                      </a:pPr>
                      <a:r>
                        <a:rPr lang="en-US" sz="2000" kern="1200" dirty="0">
                          <a:effectLst/>
                        </a:rPr>
                        <a:t>Relative 28-day strength, %</a:t>
                      </a:r>
                      <a:r>
                        <a:rPr lang="en-US" sz="2000" kern="1200" baseline="30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0015966"/>
                  </a:ext>
                </a:extLst>
              </a:tr>
              <a:tr h="704908">
                <a:tc>
                  <a:txBody>
                    <a:bodyPr/>
                    <a:lstStyle/>
                    <a:p>
                      <a:pPr marL="0" marR="0">
                        <a:lnSpc>
                          <a:spcPct val="107000"/>
                        </a:lnSpc>
                        <a:spcBef>
                          <a:spcPts val="0"/>
                        </a:spcBef>
                        <a:spcAft>
                          <a:spcPts val="0"/>
                        </a:spcAft>
                      </a:pPr>
                      <a:r>
                        <a:rPr lang="en-US" sz="2000" kern="1200">
                          <a:effectLst/>
                        </a:rPr>
                        <a:t>Temperature</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dirty="0">
                          <a:effectLst/>
                        </a:rPr>
                        <a:t>37°F at 100% RH</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dirty="0">
                          <a:effectLst/>
                        </a:rPr>
                        <a:t>73°F at 60% RH</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dirty="0">
                          <a:effectLst/>
                        </a:rPr>
                        <a:t>100°F at 25% RH</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28909244"/>
                  </a:ext>
                </a:extLst>
              </a:tr>
              <a:tr h="401691">
                <a:tc>
                  <a:txBody>
                    <a:bodyPr/>
                    <a:lstStyle/>
                    <a:p>
                      <a:pPr marL="0" marR="0">
                        <a:lnSpc>
                          <a:spcPct val="107000"/>
                        </a:lnSpc>
                        <a:spcBef>
                          <a:spcPts val="0"/>
                        </a:spcBef>
                        <a:spcAft>
                          <a:spcPts val="0"/>
                        </a:spcAft>
                      </a:pPr>
                      <a:r>
                        <a:rPr lang="en-US" sz="2000" kern="1200" dirty="0">
                          <a:effectLst/>
                        </a:rPr>
                        <a:t>1 day in air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a:effectLst/>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a:effectLst/>
                        </a:rPr>
                        <a:t>92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a:effectLst/>
                        </a:rPr>
                        <a:t>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40289604"/>
                  </a:ext>
                </a:extLst>
              </a:tr>
              <a:tr h="401691">
                <a:tc>
                  <a:txBody>
                    <a:bodyPr/>
                    <a:lstStyle/>
                    <a:p>
                      <a:pPr marL="0" marR="0">
                        <a:lnSpc>
                          <a:spcPct val="107000"/>
                        </a:lnSpc>
                        <a:spcBef>
                          <a:spcPts val="0"/>
                        </a:spcBef>
                        <a:spcAft>
                          <a:spcPts val="0"/>
                        </a:spcAft>
                      </a:pPr>
                      <a:r>
                        <a:rPr lang="en-US" sz="2000" kern="1200" dirty="0">
                          <a:effectLst/>
                        </a:rPr>
                        <a:t>3 days in air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a:effectLst/>
                        </a:rPr>
                        <a:t>93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dirty="0">
                          <a:effectLst/>
                        </a:rPr>
                        <a:t>89</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dirty="0">
                          <a:effectLst/>
                        </a:rPr>
                        <a:t>78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0515684"/>
                  </a:ext>
                </a:extLst>
              </a:tr>
            </a:tbl>
          </a:graphicData>
        </a:graphic>
      </p:graphicFrame>
      <p:sp>
        <p:nvSpPr>
          <p:cNvPr id="3" name="Rectangle 2">
            <a:extLst>
              <a:ext uri="{FF2B5EF4-FFF2-40B4-BE49-F238E27FC236}">
                <a16:creationId xmlns:a16="http://schemas.microsoft.com/office/drawing/2014/main" id="{F92AED2F-A6F5-4BC1-A057-DE8EBEEC24AD}"/>
              </a:ext>
            </a:extLst>
          </p:cNvPr>
          <p:cNvSpPr/>
          <p:nvPr/>
        </p:nvSpPr>
        <p:spPr>
          <a:xfrm>
            <a:off x="950048" y="4857790"/>
            <a:ext cx="7584351" cy="736355"/>
          </a:xfrm>
          <a:prstGeom prst="rect">
            <a:avLst/>
          </a:prstGeom>
        </p:spPr>
        <p:txBody>
          <a:bodyPr wrap="square">
            <a:spAutoFit/>
          </a:bodyPr>
          <a:lstStyle/>
          <a:p>
            <a:pPr marL="0" marR="0">
              <a:lnSpc>
                <a:spcPct val="107000"/>
              </a:lnSpc>
              <a:spcBef>
                <a:spcPts val="0"/>
              </a:spcBef>
              <a:spcAft>
                <a:spcPts val="800"/>
              </a:spcAft>
              <a:tabLst>
                <a:tab pos="2457450" algn="l"/>
              </a:tabLst>
            </a:pPr>
            <a:r>
              <a:rPr lang="en-US" sz="2000" i="1" baseline="30000" dirty="0">
                <a:latin typeface="Calibri" panose="020F0502020204030204" pitchFamily="34" charset="0"/>
                <a:ea typeface="Calibri" panose="020F0502020204030204" pitchFamily="34" charset="0"/>
                <a:cs typeface="Times New Roman" panose="02020603050405020304" pitchFamily="18" charset="0"/>
              </a:rPr>
              <a:t>*</a:t>
            </a:r>
            <a:r>
              <a:rPr lang="en-US" sz="2000" i="1" dirty="0">
                <a:latin typeface="Calibri" panose="020F0502020204030204" pitchFamily="34" charset="0"/>
                <a:ea typeface="Calibri" panose="020F0502020204030204" pitchFamily="34" charset="0"/>
                <a:cs typeface="Times New Roman" panose="02020603050405020304" pitchFamily="18" charset="0"/>
              </a:rPr>
              <a:t>In comparison with compressive strength of 5590 psi determined for specimens moist cured at 73°F and 100% RH </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552233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47675" y="268288"/>
            <a:ext cx="8229600" cy="804837"/>
          </a:xfrm>
        </p:spPr>
        <p:txBody>
          <a:bodyPr>
            <a:normAutofit/>
          </a:bodyPr>
          <a:lstStyle/>
          <a:p>
            <a:r>
              <a:rPr lang="en-US" dirty="0"/>
              <a:t>Effects of Initial Curing</a:t>
            </a:r>
          </a:p>
        </p:txBody>
      </p:sp>
      <p:sp>
        <p:nvSpPr>
          <p:cNvPr id="6" name="Content Placeholder 5"/>
          <p:cNvSpPr>
            <a:spLocks noGrp="1"/>
          </p:cNvSpPr>
          <p:nvPr>
            <p:ph idx="1"/>
          </p:nvPr>
        </p:nvSpPr>
        <p:spPr>
          <a:xfrm>
            <a:off x="1008556" y="1102948"/>
            <a:ext cx="6501074" cy="775411"/>
          </a:xfrm>
        </p:spPr>
        <p:txBody>
          <a:bodyPr>
            <a:normAutofit/>
          </a:bodyPr>
          <a:lstStyle/>
          <a:p>
            <a:pPr marL="0" indent="0">
              <a:buNone/>
            </a:pPr>
            <a:r>
              <a:rPr lang="en-US" sz="2000" dirty="0"/>
              <a:t>Importance of temperature </a:t>
            </a:r>
            <a:r>
              <a:rPr lang="en-US" sz="2000" dirty="0">
                <a:solidFill>
                  <a:srgbClr val="FF0000"/>
                </a:solidFill>
              </a:rPr>
              <a:t>and</a:t>
            </a:r>
            <a:r>
              <a:rPr lang="en-US" sz="2000" dirty="0"/>
              <a:t> moisture during first 24 hours of initial curing – on 28-day compressive strength</a:t>
            </a:r>
          </a:p>
          <a:p>
            <a:pPr marL="0" indent="0">
              <a:buNone/>
            </a:pPr>
            <a:endParaRPr lang="en-US" sz="2000" dirty="0"/>
          </a:p>
          <a:p>
            <a:pPr marL="0" indent="0">
              <a:buNone/>
            </a:pPr>
            <a:endParaRPr lang="en-US" sz="2000" dirty="0"/>
          </a:p>
          <a:p>
            <a:pPr marL="0" indent="0">
              <a:buNone/>
            </a:pPr>
            <a:endParaRPr lang="en-US" sz="2000" dirty="0"/>
          </a:p>
        </p:txBody>
      </p:sp>
      <p:sp>
        <p:nvSpPr>
          <p:cNvPr id="5" name="TextBox 4"/>
          <p:cNvSpPr txBox="1"/>
          <p:nvPr/>
        </p:nvSpPr>
        <p:spPr>
          <a:xfrm>
            <a:off x="8014715" y="2670750"/>
            <a:ext cx="1154483" cy="400110"/>
          </a:xfrm>
          <a:prstGeom prst="rect">
            <a:avLst/>
          </a:prstGeom>
          <a:noFill/>
        </p:spPr>
        <p:txBody>
          <a:bodyPr wrap="none" rtlCol="0">
            <a:spAutoFit/>
          </a:bodyPr>
          <a:lstStyle/>
          <a:p>
            <a:r>
              <a:rPr lang="en-US" sz="2000" dirty="0"/>
              <a:t>4860 psi</a:t>
            </a:r>
          </a:p>
        </p:txBody>
      </p:sp>
      <p:sp>
        <p:nvSpPr>
          <p:cNvPr id="9" name="TextBox 8"/>
          <p:cNvSpPr txBox="1"/>
          <p:nvPr/>
        </p:nvSpPr>
        <p:spPr>
          <a:xfrm>
            <a:off x="2489200" y="6235032"/>
            <a:ext cx="3223959" cy="369332"/>
          </a:xfrm>
          <a:prstGeom prst="rect">
            <a:avLst/>
          </a:prstGeom>
          <a:noFill/>
        </p:spPr>
        <p:txBody>
          <a:bodyPr wrap="none" rtlCol="0">
            <a:spAutoFit/>
          </a:bodyPr>
          <a:lstStyle/>
          <a:p>
            <a:r>
              <a:rPr lang="en-US" dirty="0"/>
              <a:t>Montoya – New Mexico, 1995</a:t>
            </a:r>
          </a:p>
        </p:txBody>
      </p:sp>
      <p:graphicFrame>
        <p:nvGraphicFramePr>
          <p:cNvPr id="2" name="Table 1">
            <a:extLst>
              <a:ext uri="{FF2B5EF4-FFF2-40B4-BE49-F238E27FC236}">
                <a16:creationId xmlns:a16="http://schemas.microsoft.com/office/drawing/2014/main" id="{C4246462-60DE-44CC-8774-5B5B51C19F2F}"/>
              </a:ext>
            </a:extLst>
          </p:cNvPr>
          <p:cNvGraphicFramePr>
            <a:graphicFrameLocks noGrp="1"/>
          </p:cNvGraphicFramePr>
          <p:nvPr>
            <p:extLst>
              <p:ext uri="{D42A27DB-BD31-4B8C-83A1-F6EECF244321}">
                <p14:modId xmlns:p14="http://schemas.microsoft.com/office/powerpoint/2010/main" val="1954220026"/>
              </p:ext>
            </p:extLst>
          </p:nvPr>
        </p:nvGraphicFramePr>
        <p:xfrm>
          <a:off x="732071" y="1878359"/>
          <a:ext cx="7282644" cy="3488820"/>
        </p:xfrm>
        <a:graphic>
          <a:graphicData uri="http://schemas.openxmlformats.org/drawingml/2006/table">
            <a:tbl>
              <a:tblPr firstRow="1" bandRow="1">
                <a:tableStyleId>{5C22544A-7EE6-4342-B048-85BDC9FD1C3A}</a:tableStyleId>
              </a:tblPr>
              <a:tblGrid>
                <a:gridCol w="4373329">
                  <a:extLst>
                    <a:ext uri="{9D8B030D-6E8A-4147-A177-3AD203B41FA5}">
                      <a16:colId xmlns:a16="http://schemas.microsoft.com/office/drawing/2014/main" val="364578560"/>
                    </a:ext>
                  </a:extLst>
                </a:gridCol>
                <a:gridCol w="1333500">
                  <a:extLst>
                    <a:ext uri="{9D8B030D-6E8A-4147-A177-3AD203B41FA5}">
                      <a16:colId xmlns:a16="http://schemas.microsoft.com/office/drawing/2014/main" val="2760288994"/>
                    </a:ext>
                  </a:extLst>
                </a:gridCol>
                <a:gridCol w="1575815">
                  <a:extLst>
                    <a:ext uri="{9D8B030D-6E8A-4147-A177-3AD203B41FA5}">
                      <a16:colId xmlns:a16="http://schemas.microsoft.com/office/drawing/2014/main" val="702008457"/>
                    </a:ext>
                  </a:extLst>
                </a:gridCol>
              </a:tblGrid>
              <a:tr h="540575">
                <a:tc>
                  <a:txBody>
                    <a:bodyPr/>
                    <a:lstStyle/>
                    <a:p>
                      <a:pPr marL="0" marR="0">
                        <a:lnSpc>
                          <a:spcPct val="107000"/>
                        </a:lnSpc>
                        <a:spcBef>
                          <a:spcPts val="0"/>
                        </a:spcBef>
                        <a:spcAft>
                          <a:spcPts val="0"/>
                        </a:spcAft>
                      </a:pPr>
                      <a:r>
                        <a:rPr lang="en-US" sz="2000" dirty="0">
                          <a:effectLst/>
                        </a:rPr>
                        <a:t>Type of 1-day initial curing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Temp. range, °F</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Relative strength,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41216167"/>
                  </a:ext>
                </a:extLst>
              </a:tr>
              <a:tr h="540575">
                <a:tc>
                  <a:txBody>
                    <a:bodyPr/>
                    <a:lstStyle/>
                    <a:p>
                      <a:pPr marL="0" marR="0">
                        <a:lnSpc>
                          <a:spcPct val="107000"/>
                        </a:lnSpc>
                        <a:spcBef>
                          <a:spcPts val="0"/>
                        </a:spcBef>
                        <a:spcAft>
                          <a:spcPts val="0"/>
                        </a:spcAft>
                      </a:pPr>
                      <a:r>
                        <a:rPr lang="en-US" sz="2000" dirty="0">
                          <a:effectLst/>
                        </a:rPr>
                        <a:t>Outdoor exposure: curing box with thermostatic control; in water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71 – 76</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solidFill>
                            <a:srgbClr val="FF0000"/>
                          </a:solidFill>
                          <a:effectLst/>
                        </a:rPr>
                        <a:t>100</a:t>
                      </a:r>
                      <a:endParaRPr lang="en-US"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80398169"/>
                  </a:ext>
                </a:extLst>
              </a:tr>
              <a:tr h="540575">
                <a:tc>
                  <a:txBody>
                    <a:bodyPr/>
                    <a:lstStyle/>
                    <a:p>
                      <a:pPr marL="0" marR="0">
                        <a:lnSpc>
                          <a:spcPct val="107000"/>
                        </a:lnSpc>
                        <a:spcBef>
                          <a:spcPts val="0"/>
                        </a:spcBef>
                        <a:spcAft>
                          <a:spcPts val="0"/>
                        </a:spcAft>
                      </a:pPr>
                      <a:r>
                        <a:rPr lang="en-US" sz="2000">
                          <a:effectLst/>
                        </a:rPr>
                        <a:t>Laboratory: immersed in lime water (control)</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76 – 82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a:effectLst/>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79594284"/>
                  </a:ext>
                </a:extLst>
              </a:tr>
              <a:tr h="263320">
                <a:tc>
                  <a:txBody>
                    <a:bodyPr/>
                    <a:lstStyle/>
                    <a:p>
                      <a:pPr marL="0" marR="0">
                        <a:lnSpc>
                          <a:spcPct val="107000"/>
                        </a:lnSpc>
                        <a:spcBef>
                          <a:spcPts val="0"/>
                        </a:spcBef>
                        <a:spcAft>
                          <a:spcPts val="0"/>
                        </a:spcAft>
                      </a:pPr>
                      <a:r>
                        <a:rPr lang="en-US" sz="2000">
                          <a:effectLst/>
                        </a:rPr>
                        <a:t>Laboratory: in air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78 – 82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solidFill>
                            <a:srgbClr val="FF0000"/>
                          </a:solidFill>
                          <a:effectLst/>
                        </a:rPr>
                        <a:t>88</a:t>
                      </a:r>
                      <a:endParaRPr lang="en-US"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79449996"/>
                  </a:ext>
                </a:extLst>
              </a:tr>
              <a:tr h="540575">
                <a:tc>
                  <a:txBody>
                    <a:bodyPr/>
                    <a:lstStyle/>
                    <a:p>
                      <a:pPr marL="0" marR="0">
                        <a:lnSpc>
                          <a:spcPct val="107000"/>
                        </a:lnSpc>
                        <a:spcBef>
                          <a:spcPts val="0"/>
                        </a:spcBef>
                        <a:spcAft>
                          <a:spcPts val="0"/>
                        </a:spcAft>
                      </a:pPr>
                      <a:r>
                        <a:rPr lang="en-US" sz="2000">
                          <a:effectLst/>
                        </a:rPr>
                        <a:t>Outdoor exposure to sunlight: not protected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71 – 107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effectLst/>
                        </a:rPr>
                        <a:t>85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07614216"/>
                  </a:ext>
                </a:extLst>
              </a:tr>
              <a:tr h="540575">
                <a:tc>
                  <a:txBody>
                    <a:bodyPr/>
                    <a:lstStyle/>
                    <a:p>
                      <a:pPr marL="0" marR="0">
                        <a:lnSpc>
                          <a:spcPct val="107000"/>
                        </a:lnSpc>
                        <a:spcBef>
                          <a:spcPts val="0"/>
                        </a:spcBef>
                        <a:spcAft>
                          <a:spcPts val="0"/>
                        </a:spcAft>
                      </a:pPr>
                      <a:r>
                        <a:rPr lang="en-US" sz="2000" dirty="0">
                          <a:effectLst/>
                        </a:rPr>
                        <a:t>Outdoor exposure: covered with wet burlap and plastic</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2000" dirty="0">
                          <a:effectLst/>
                        </a:rPr>
                        <a:t>94 - 140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dirty="0">
                          <a:solidFill>
                            <a:srgbClr val="FF0000"/>
                          </a:solidFill>
                          <a:effectLst/>
                        </a:rPr>
                        <a:t>83</a:t>
                      </a:r>
                      <a:endParaRPr lang="en-US"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25282050"/>
                  </a:ext>
                </a:extLst>
              </a:tr>
            </a:tbl>
          </a:graphicData>
        </a:graphic>
      </p:graphicFrame>
      <p:sp>
        <p:nvSpPr>
          <p:cNvPr id="3" name="Rectangle 2">
            <a:extLst>
              <a:ext uri="{FF2B5EF4-FFF2-40B4-BE49-F238E27FC236}">
                <a16:creationId xmlns:a16="http://schemas.microsoft.com/office/drawing/2014/main" id="{BBA97141-738F-444A-8B89-EA2A82159B0C}"/>
              </a:ext>
            </a:extLst>
          </p:cNvPr>
          <p:cNvSpPr/>
          <p:nvPr/>
        </p:nvSpPr>
        <p:spPr>
          <a:xfrm>
            <a:off x="447675" y="5419094"/>
            <a:ext cx="8343900" cy="736355"/>
          </a:xfrm>
          <a:prstGeom prst="rect">
            <a:avLst/>
          </a:prstGeom>
        </p:spPr>
        <p:txBody>
          <a:bodyPr wrap="square">
            <a:spAutoFit/>
          </a:bodyPr>
          <a:lstStyle/>
          <a:p>
            <a:pPr marL="0" marR="0">
              <a:lnSpc>
                <a:spcPct val="107000"/>
              </a:lnSpc>
              <a:spcBef>
                <a:spcPts val="0"/>
              </a:spcBef>
              <a:spcAft>
                <a:spcPts val="800"/>
              </a:spcAft>
            </a:pPr>
            <a:r>
              <a:rPr lang="en-US" sz="2000" i="1" dirty="0">
                <a:latin typeface="Calibri" panose="020F0502020204030204" pitchFamily="34" charset="0"/>
                <a:ea typeface="Calibri" panose="020F0502020204030204" pitchFamily="34" charset="0"/>
                <a:cs typeface="Times New Roman" panose="02020603050405020304" pitchFamily="18" charset="0"/>
              </a:rPr>
              <a:t>Specimens molded at 86</a:t>
            </a:r>
            <a:r>
              <a:rPr lang="en-US" sz="2000" i="1" dirty="0">
                <a:latin typeface="Times New Roman" panose="02020603050405020304" pitchFamily="18" charset="0"/>
                <a:ea typeface="Calibri" panose="020F0502020204030204" pitchFamily="34" charset="0"/>
                <a:cs typeface="Times New Roman" panose="02020603050405020304" pitchFamily="18" charset="0"/>
              </a:rPr>
              <a:t>°</a:t>
            </a:r>
            <a:r>
              <a:rPr lang="en-US" sz="2000" i="1" dirty="0">
                <a:latin typeface="Calibri" panose="020F0502020204030204" pitchFamily="34" charset="0"/>
                <a:ea typeface="Calibri" panose="020F0502020204030204" pitchFamily="34" charset="0"/>
                <a:cs typeface="Times New Roman" panose="02020603050405020304" pitchFamily="18" charset="0"/>
              </a:rPr>
              <a:t>F at the jobsite and subjected to the initial curing condition for 24 h</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552233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47675" y="268288"/>
            <a:ext cx="8229600" cy="804837"/>
          </a:xfrm>
        </p:spPr>
        <p:txBody>
          <a:bodyPr>
            <a:normAutofit/>
          </a:bodyPr>
          <a:lstStyle/>
          <a:p>
            <a:r>
              <a:rPr lang="en-US" dirty="0"/>
              <a:t>Effects of Initial Curing</a:t>
            </a:r>
          </a:p>
        </p:txBody>
      </p:sp>
      <p:sp>
        <p:nvSpPr>
          <p:cNvPr id="6" name="Content Placeholder 5"/>
          <p:cNvSpPr>
            <a:spLocks noGrp="1"/>
          </p:cNvSpPr>
          <p:nvPr>
            <p:ph idx="1"/>
          </p:nvPr>
        </p:nvSpPr>
        <p:spPr>
          <a:xfrm>
            <a:off x="834013" y="1127226"/>
            <a:ext cx="6738361" cy="434874"/>
          </a:xfrm>
        </p:spPr>
        <p:txBody>
          <a:bodyPr>
            <a:noAutofit/>
          </a:bodyPr>
          <a:lstStyle/>
          <a:p>
            <a:pPr marL="0" indent="0" algn="ctr">
              <a:buNone/>
            </a:pPr>
            <a:r>
              <a:rPr lang="en-US" sz="2000" dirty="0"/>
              <a:t>Initial curing for 24 hours - Within limits of ASTM C31</a:t>
            </a:r>
          </a:p>
        </p:txBody>
      </p:sp>
      <p:sp>
        <p:nvSpPr>
          <p:cNvPr id="9" name="TextBox 8"/>
          <p:cNvSpPr txBox="1"/>
          <p:nvPr/>
        </p:nvSpPr>
        <p:spPr>
          <a:xfrm>
            <a:off x="1195483" y="6405046"/>
            <a:ext cx="7481792" cy="369332"/>
          </a:xfrm>
          <a:prstGeom prst="rect">
            <a:avLst/>
          </a:prstGeom>
          <a:noFill/>
        </p:spPr>
        <p:txBody>
          <a:bodyPr wrap="none" rtlCol="0">
            <a:spAutoFit/>
          </a:bodyPr>
          <a:lstStyle/>
          <a:p>
            <a:r>
              <a:rPr lang="en-US" dirty="0"/>
              <a:t>NRMCA study: Meininger, ASTM Cement Concrete &amp; Aggregates, 1983</a:t>
            </a:r>
          </a:p>
        </p:txBody>
      </p:sp>
      <p:sp>
        <p:nvSpPr>
          <p:cNvPr id="10" name="Rectangle 9"/>
          <p:cNvSpPr/>
          <p:nvPr/>
        </p:nvSpPr>
        <p:spPr>
          <a:xfrm>
            <a:off x="2741611" y="4823831"/>
            <a:ext cx="3810000" cy="1200329"/>
          </a:xfrm>
          <a:prstGeom prst="rect">
            <a:avLst/>
          </a:prstGeom>
          <a:ln>
            <a:solidFill>
              <a:schemeClr val="tx1"/>
            </a:solidFill>
          </a:ln>
        </p:spPr>
        <p:txBody>
          <a:bodyPr wrap="square">
            <a:spAutoFit/>
          </a:bodyPr>
          <a:lstStyle/>
          <a:p>
            <a:pPr algn="ctr" eaLnBrk="1" hangingPunct="1">
              <a:buFont typeface="Wingdings" pitchFamily="2" charset="2"/>
              <a:buNone/>
            </a:pPr>
            <a:r>
              <a:rPr lang="en-US" b="1" dirty="0"/>
              <a:t>Average Effect:</a:t>
            </a:r>
          </a:p>
          <a:p>
            <a:pPr eaLnBrk="1" hangingPunct="1"/>
            <a:r>
              <a:rPr lang="en-US" dirty="0"/>
              <a:t>Water vs. Air		+6.6%</a:t>
            </a:r>
          </a:p>
          <a:p>
            <a:pPr eaLnBrk="1" hangingPunct="1"/>
            <a:r>
              <a:rPr lang="en-US" dirty="0"/>
              <a:t>60°F vs. 80°F		+9.2%</a:t>
            </a:r>
          </a:p>
          <a:p>
            <a:pPr eaLnBrk="1" hangingPunct="1"/>
            <a:r>
              <a:rPr lang="en-US" dirty="0"/>
              <a:t>60°F water vs. 80°F air	+16%</a:t>
            </a:r>
          </a:p>
        </p:txBody>
      </p:sp>
      <p:sp>
        <p:nvSpPr>
          <p:cNvPr id="8" name="Rectangle 7"/>
          <p:cNvSpPr/>
          <p:nvPr/>
        </p:nvSpPr>
        <p:spPr>
          <a:xfrm>
            <a:off x="1344905" y="4398149"/>
            <a:ext cx="7158251" cy="369332"/>
          </a:xfrm>
          <a:prstGeom prst="rect">
            <a:avLst/>
          </a:prstGeom>
        </p:spPr>
        <p:txBody>
          <a:bodyPr wrap="square">
            <a:spAutoFit/>
          </a:bodyPr>
          <a:lstStyle/>
          <a:p>
            <a:r>
              <a:rPr lang="en-US" b="1" dirty="0"/>
              <a:t>Both temperature limits and moisture provision matter</a:t>
            </a:r>
            <a:endParaRPr lang="en-US" dirty="0"/>
          </a:p>
        </p:txBody>
      </p:sp>
      <p:graphicFrame>
        <p:nvGraphicFramePr>
          <p:cNvPr id="2" name="Table 1">
            <a:extLst>
              <a:ext uri="{FF2B5EF4-FFF2-40B4-BE49-F238E27FC236}">
                <a16:creationId xmlns:a16="http://schemas.microsoft.com/office/drawing/2014/main" id="{4D708CFD-A90B-4F07-9A7C-174105827816}"/>
              </a:ext>
            </a:extLst>
          </p:cNvPr>
          <p:cNvGraphicFramePr>
            <a:graphicFrameLocks noGrp="1"/>
          </p:cNvGraphicFramePr>
          <p:nvPr>
            <p:extLst>
              <p:ext uri="{D42A27DB-BD31-4B8C-83A1-F6EECF244321}">
                <p14:modId xmlns:p14="http://schemas.microsoft.com/office/powerpoint/2010/main" val="1443740907"/>
              </p:ext>
            </p:extLst>
          </p:nvPr>
        </p:nvGraphicFramePr>
        <p:xfrm>
          <a:off x="659893" y="1795870"/>
          <a:ext cx="7843263" cy="1858140"/>
        </p:xfrm>
        <a:graphic>
          <a:graphicData uri="http://schemas.openxmlformats.org/drawingml/2006/table">
            <a:tbl>
              <a:tblPr firstRow="1" bandRow="1">
                <a:tableStyleId>{5C22544A-7EE6-4342-B048-85BDC9FD1C3A}</a:tableStyleId>
              </a:tblPr>
              <a:tblGrid>
                <a:gridCol w="3254049">
                  <a:extLst>
                    <a:ext uri="{9D8B030D-6E8A-4147-A177-3AD203B41FA5}">
                      <a16:colId xmlns:a16="http://schemas.microsoft.com/office/drawing/2014/main" val="2368229175"/>
                    </a:ext>
                  </a:extLst>
                </a:gridCol>
                <a:gridCol w="2294607">
                  <a:extLst>
                    <a:ext uri="{9D8B030D-6E8A-4147-A177-3AD203B41FA5}">
                      <a16:colId xmlns:a16="http://schemas.microsoft.com/office/drawing/2014/main" val="319794082"/>
                    </a:ext>
                  </a:extLst>
                </a:gridCol>
                <a:gridCol w="2294607">
                  <a:extLst>
                    <a:ext uri="{9D8B030D-6E8A-4147-A177-3AD203B41FA5}">
                      <a16:colId xmlns:a16="http://schemas.microsoft.com/office/drawing/2014/main" val="3994357388"/>
                    </a:ext>
                  </a:extLst>
                </a:gridCol>
              </a:tblGrid>
              <a:tr h="0">
                <a:tc rowSpan="2">
                  <a:txBody>
                    <a:bodyPr/>
                    <a:lstStyle/>
                    <a:p>
                      <a:pPr marL="0" marR="0">
                        <a:lnSpc>
                          <a:spcPct val="107000"/>
                        </a:lnSpc>
                        <a:spcBef>
                          <a:spcPts val="0"/>
                        </a:spcBef>
                        <a:spcAft>
                          <a:spcPts val="0"/>
                        </a:spcAft>
                      </a:pPr>
                      <a:r>
                        <a:rPr lang="en-US" sz="2000" kern="1200" dirty="0">
                          <a:effectLst/>
                        </a:rPr>
                        <a:t>Initial curing condition</a:t>
                      </a:r>
                      <a:r>
                        <a:rPr lang="en-US" sz="2000" kern="1200" baseline="30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marL="0" marR="0" algn="ctr">
                        <a:lnSpc>
                          <a:spcPct val="107000"/>
                        </a:lnSpc>
                        <a:spcBef>
                          <a:spcPts val="0"/>
                        </a:spcBef>
                        <a:spcAft>
                          <a:spcPts val="0"/>
                        </a:spcAft>
                      </a:pPr>
                      <a:r>
                        <a:rPr lang="en-US" sz="2000" kern="1200">
                          <a:effectLst/>
                        </a:rPr>
                        <a:t>Relative 28-day strength,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2613967963"/>
                  </a:ext>
                </a:extLst>
              </a:tr>
              <a:tr h="0">
                <a:tc vMerge="1">
                  <a:txBody>
                    <a:bodyPr/>
                    <a:lstStyle/>
                    <a:p>
                      <a:endParaRPr lang="en-US"/>
                    </a:p>
                  </a:txBody>
                  <a:tcPr/>
                </a:tc>
                <a:tc>
                  <a:txBody>
                    <a:bodyPr/>
                    <a:lstStyle/>
                    <a:p>
                      <a:pPr marL="0" marR="0" algn="ctr">
                        <a:lnSpc>
                          <a:spcPct val="107000"/>
                        </a:lnSpc>
                        <a:spcBef>
                          <a:spcPts val="0"/>
                        </a:spcBef>
                        <a:spcAft>
                          <a:spcPts val="0"/>
                        </a:spcAft>
                      </a:pPr>
                      <a:r>
                        <a:rPr lang="en-US" sz="2000" kern="1200">
                          <a:effectLst/>
                        </a:rPr>
                        <a:t>Cement 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000" kern="1200">
                          <a:effectLst/>
                        </a:rPr>
                        <a:t>Cement B</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33929497"/>
                  </a:ext>
                </a:extLst>
              </a:tr>
              <a:tr h="299085">
                <a:tc>
                  <a:txBody>
                    <a:bodyPr/>
                    <a:lstStyle/>
                    <a:p>
                      <a:pPr marL="0" marR="0">
                        <a:lnSpc>
                          <a:spcPct val="107000"/>
                        </a:lnSpc>
                        <a:spcBef>
                          <a:spcPts val="0"/>
                        </a:spcBef>
                        <a:spcAft>
                          <a:spcPts val="0"/>
                        </a:spcAft>
                      </a:pPr>
                      <a:r>
                        <a:rPr lang="en-US" sz="2000" kern="1200" dirty="0">
                          <a:effectLst/>
                        </a:rPr>
                        <a:t>60°F in water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dirty="0">
                          <a:effectLst/>
                        </a:rPr>
                        <a:t>100% (6080 psi)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dirty="0">
                          <a:effectLst/>
                        </a:rPr>
                        <a:t>100% (6090 psi)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11310283"/>
                  </a:ext>
                </a:extLst>
              </a:tr>
              <a:tr h="0">
                <a:tc>
                  <a:txBody>
                    <a:bodyPr/>
                    <a:lstStyle/>
                    <a:p>
                      <a:pPr marL="0" marR="0">
                        <a:lnSpc>
                          <a:spcPct val="107000"/>
                        </a:lnSpc>
                        <a:spcBef>
                          <a:spcPts val="0"/>
                        </a:spcBef>
                        <a:spcAft>
                          <a:spcPts val="0"/>
                        </a:spcAft>
                      </a:pPr>
                      <a:r>
                        <a:rPr lang="en-US" sz="2000" kern="1200" dirty="0">
                          <a:effectLst/>
                        </a:rPr>
                        <a:t>60°F in air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a:effectLst/>
                        </a:rPr>
                        <a:t>92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a:effectLst/>
                        </a:rPr>
                        <a:t>97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45849444"/>
                  </a:ext>
                </a:extLst>
              </a:tr>
              <a:tr h="0">
                <a:tc>
                  <a:txBody>
                    <a:bodyPr/>
                    <a:lstStyle/>
                    <a:p>
                      <a:pPr marL="0" marR="0">
                        <a:lnSpc>
                          <a:spcPct val="107000"/>
                        </a:lnSpc>
                        <a:spcBef>
                          <a:spcPts val="0"/>
                        </a:spcBef>
                        <a:spcAft>
                          <a:spcPts val="0"/>
                        </a:spcAft>
                      </a:pPr>
                      <a:r>
                        <a:rPr lang="en-US" sz="2000" kern="1200" dirty="0">
                          <a:effectLst/>
                        </a:rPr>
                        <a:t>80°F in water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a:effectLst/>
                        </a:rPr>
                        <a:t>89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a:effectLst/>
                        </a:rPr>
                        <a:t>93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7891674"/>
                  </a:ext>
                </a:extLst>
              </a:tr>
              <a:tr h="0">
                <a:tc>
                  <a:txBody>
                    <a:bodyPr/>
                    <a:lstStyle/>
                    <a:p>
                      <a:pPr marL="0" marR="0">
                        <a:lnSpc>
                          <a:spcPct val="107000"/>
                        </a:lnSpc>
                        <a:spcBef>
                          <a:spcPts val="0"/>
                        </a:spcBef>
                        <a:spcAft>
                          <a:spcPts val="0"/>
                        </a:spcAft>
                      </a:pPr>
                      <a:r>
                        <a:rPr lang="en-US" sz="2000" kern="1200" dirty="0">
                          <a:effectLst/>
                        </a:rPr>
                        <a:t>80°F in air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a:effectLst/>
                        </a:rPr>
                        <a:t>81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kern="1200" dirty="0">
                          <a:effectLst/>
                        </a:rPr>
                        <a:t>88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82817274"/>
                  </a:ext>
                </a:extLst>
              </a:tr>
            </a:tbl>
          </a:graphicData>
        </a:graphic>
      </p:graphicFrame>
      <p:sp>
        <p:nvSpPr>
          <p:cNvPr id="3" name="Rectangle 2">
            <a:extLst>
              <a:ext uri="{FF2B5EF4-FFF2-40B4-BE49-F238E27FC236}">
                <a16:creationId xmlns:a16="http://schemas.microsoft.com/office/drawing/2014/main" id="{A6BF9E48-9D09-4761-AE16-C36098621CEB}"/>
              </a:ext>
            </a:extLst>
          </p:cNvPr>
          <p:cNvSpPr/>
          <p:nvPr/>
        </p:nvSpPr>
        <p:spPr>
          <a:xfrm>
            <a:off x="390523" y="3723060"/>
            <a:ext cx="8512175" cy="707886"/>
          </a:xfrm>
          <a:prstGeom prst="rect">
            <a:avLst/>
          </a:prstGeom>
        </p:spPr>
        <p:txBody>
          <a:bodyPr wrap="square">
            <a:spAutoFit/>
          </a:bodyPr>
          <a:lstStyle/>
          <a:p>
            <a:r>
              <a:rPr lang="en-US" sz="2000" i="1" dirty="0">
                <a:latin typeface="Calibri" panose="020F0502020204030204" pitchFamily="34" charset="0"/>
                <a:ea typeface="Calibri" panose="020F0502020204030204" pitchFamily="34" charset="0"/>
                <a:cs typeface="Times New Roman" panose="02020603050405020304" pitchFamily="18" charset="0"/>
              </a:rPr>
              <a:t>Specimens molded at 73</a:t>
            </a:r>
            <a:r>
              <a:rPr lang="en-US" sz="2000" i="1" dirty="0">
                <a:latin typeface="Times New Roman" panose="02020603050405020304" pitchFamily="18" charset="0"/>
                <a:ea typeface="Calibri" panose="020F0502020204030204" pitchFamily="34" charset="0"/>
              </a:rPr>
              <a:t>°</a:t>
            </a:r>
            <a:r>
              <a:rPr lang="en-US" sz="2000" i="1" dirty="0">
                <a:latin typeface="Calibri" panose="020F0502020204030204" pitchFamily="34" charset="0"/>
                <a:ea typeface="Calibri" panose="020F0502020204030204" pitchFamily="34" charset="0"/>
                <a:cs typeface="Times New Roman" panose="02020603050405020304" pitchFamily="18" charset="0"/>
              </a:rPr>
              <a:t>F, subjected to initial curing condition for 22 h, and transferred to standard moist room at 73</a:t>
            </a:r>
            <a:r>
              <a:rPr lang="en-US" sz="2000" i="1" dirty="0">
                <a:latin typeface="Times New Roman" panose="02020603050405020304" pitchFamily="18" charset="0"/>
                <a:ea typeface="Calibri" panose="020F0502020204030204" pitchFamily="34" charset="0"/>
              </a:rPr>
              <a:t>°</a:t>
            </a:r>
            <a:r>
              <a:rPr lang="en-US" sz="2000" i="1" dirty="0">
                <a:latin typeface="Calibri" panose="020F0502020204030204" pitchFamily="34" charset="0"/>
                <a:ea typeface="Calibri" panose="020F0502020204030204" pitchFamily="34" charset="0"/>
                <a:cs typeface="Times New Roman" panose="02020603050405020304" pitchFamily="18" charset="0"/>
              </a:rPr>
              <a:t>F for curing until test age of 28 days</a:t>
            </a:r>
            <a:endParaRPr lang="en-US" sz="2000" i="1" dirty="0"/>
          </a:p>
        </p:txBody>
      </p:sp>
    </p:spTree>
    <p:extLst>
      <p:ext uri="{BB962C8B-B14F-4D97-AF65-F5344CB8AC3E}">
        <p14:creationId xmlns:p14="http://schemas.microsoft.com/office/powerpoint/2010/main" val="321552233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249" y="217853"/>
            <a:ext cx="9331377" cy="1139825"/>
          </a:xfrm>
        </p:spPr>
        <p:txBody>
          <a:bodyPr/>
          <a:lstStyle/>
          <a:p>
            <a:r>
              <a:rPr lang="en-US" sz="4000" dirty="0"/>
              <a:t>Effect of non-standard initial Curing</a:t>
            </a:r>
          </a:p>
        </p:txBody>
      </p:sp>
      <p:sp>
        <p:nvSpPr>
          <p:cNvPr id="3" name="Content Placeholder 2"/>
          <p:cNvSpPr>
            <a:spLocks noGrp="1"/>
          </p:cNvSpPr>
          <p:nvPr>
            <p:ph idx="1"/>
          </p:nvPr>
        </p:nvSpPr>
        <p:spPr>
          <a:xfrm>
            <a:off x="382249" y="1336261"/>
            <a:ext cx="8551889" cy="4530725"/>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dirty="0"/>
              <a:t>20% compressive strength loss</a:t>
            </a:r>
          </a:p>
          <a:p>
            <a:r>
              <a:rPr lang="en-US" dirty="0"/>
              <a:t>Variations in strength – higher standard deviations</a:t>
            </a:r>
          </a:p>
          <a:p>
            <a:r>
              <a:rPr lang="en-US" dirty="0"/>
              <a:t>Producer must increase their strength over-design</a:t>
            </a:r>
          </a:p>
          <a:p>
            <a:pPr lvl="1"/>
            <a:r>
              <a:rPr lang="en-US" dirty="0"/>
              <a:t>Above that normally needed to address random material, manufacturing, testing variations</a:t>
            </a:r>
          </a:p>
          <a:p>
            <a:pPr lvl="1"/>
            <a:endParaRPr lang="en-US" dirty="0"/>
          </a:p>
          <a:p>
            <a:endParaRPr lang="en-US" dirty="0"/>
          </a:p>
          <a:p>
            <a:endParaRPr lang="en-US" dirty="0"/>
          </a:p>
          <a:p>
            <a:endParaRPr lang="en-US" dirty="0"/>
          </a:p>
        </p:txBody>
      </p:sp>
      <p:sp>
        <p:nvSpPr>
          <p:cNvPr id="4" name="Date Placeholder 3"/>
          <p:cNvSpPr>
            <a:spLocks noGrp="1"/>
          </p:cNvSpPr>
          <p:nvPr>
            <p:ph type="dt" sz="half" idx="10"/>
          </p:nvPr>
        </p:nvSpPr>
        <p:spPr/>
        <p:txBody>
          <a:bodyPr/>
          <a:lstStyle/>
          <a:p>
            <a:r>
              <a:rPr lang="en-US" dirty="0"/>
              <a:t>              </a:t>
            </a:r>
            <a:endParaRPr lang="en-US" altLang="en-US" dirty="0"/>
          </a:p>
        </p:txBody>
      </p:sp>
    </p:spTree>
    <p:extLst>
      <p:ext uri="{BB962C8B-B14F-4D97-AF65-F5344CB8AC3E}">
        <p14:creationId xmlns:p14="http://schemas.microsoft.com/office/powerpoint/2010/main" val="170885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Acceptance Testing (defined)</a:t>
            </a:r>
          </a:p>
        </p:txBody>
      </p:sp>
      <p:sp>
        <p:nvSpPr>
          <p:cNvPr id="3" name="Content Placeholder 2"/>
          <p:cNvSpPr>
            <a:spLocks noGrp="1"/>
          </p:cNvSpPr>
          <p:nvPr>
            <p:ph idx="1"/>
          </p:nvPr>
        </p:nvSpPr>
        <p:spPr>
          <a:xfrm>
            <a:off x="457199" y="1543050"/>
            <a:ext cx="8686801" cy="4530725"/>
          </a:xfrm>
        </p:spPr>
        <p:txBody>
          <a:bodyPr/>
          <a:lstStyle/>
          <a:p>
            <a:r>
              <a:rPr lang="en-US" sz="2800" b="1" dirty="0"/>
              <a:t>test, acceptance, </a:t>
            </a:r>
            <a:r>
              <a:rPr lang="en-US" sz="2800" i="1" dirty="0"/>
              <a:t>n (ASTM C125) —</a:t>
            </a:r>
            <a:r>
              <a:rPr lang="en-US" sz="2800" dirty="0"/>
              <a:t>a test performed to determine whether an individual lot of a product conforms to specified requirements</a:t>
            </a:r>
          </a:p>
          <a:p>
            <a:r>
              <a:rPr lang="en-US" sz="2800" dirty="0"/>
              <a:t>Architect/Engineer specifies 4000 psi</a:t>
            </a:r>
          </a:p>
          <a:p>
            <a:r>
              <a:rPr lang="en-US" sz="2800" dirty="0"/>
              <a:t>Sampling and testing to comply with standards</a:t>
            </a:r>
          </a:p>
          <a:p>
            <a:pPr lvl="1"/>
            <a:r>
              <a:rPr lang="en-US" sz="2400" dirty="0"/>
              <a:t>1 </a:t>
            </a:r>
            <a:r>
              <a:rPr lang="en-US" sz="2400" dirty="0" err="1"/>
              <a:t>cu.ft</a:t>
            </a:r>
            <a:r>
              <a:rPr lang="en-US" sz="2400" dirty="0"/>
              <a:t>. sample represents 10 cubic yards OR 150 </a:t>
            </a:r>
            <a:r>
              <a:rPr lang="en-US" sz="2400" dirty="0" err="1"/>
              <a:t>cyds</a:t>
            </a:r>
            <a:endParaRPr lang="en-US" sz="2400" dirty="0"/>
          </a:p>
          <a:p>
            <a:r>
              <a:rPr lang="en-US" sz="2800" dirty="0"/>
              <a:t>Improper procedures generate inaccurate results</a:t>
            </a:r>
          </a:p>
          <a:p>
            <a:pPr lvl="1"/>
            <a:r>
              <a:rPr lang="en-US" sz="2400" dirty="0"/>
              <a:t>High costs and delays</a:t>
            </a:r>
          </a:p>
          <a:p>
            <a:pPr lvl="2"/>
            <a:endParaRPr lang="en-US" sz="2000" dirty="0"/>
          </a:p>
        </p:txBody>
      </p:sp>
      <p:sp>
        <p:nvSpPr>
          <p:cNvPr id="4" name="Date Placeholder 3"/>
          <p:cNvSpPr>
            <a:spLocks noGrp="1"/>
          </p:cNvSpPr>
          <p:nvPr>
            <p:ph type="dt" sz="half" idx="10"/>
          </p:nvPr>
        </p:nvSpPr>
        <p:spPr/>
        <p:txBody>
          <a:bodyPr/>
          <a:lstStyle/>
          <a:p>
            <a:r>
              <a:rPr lang="en-US"/>
              <a:t>              </a:t>
            </a:r>
            <a:endParaRPr lang="en-US"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249" y="217853"/>
            <a:ext cx="9331377" cy="1139825"/>
          </a:xfrm>
        </p:spPr>
        <p:txBody>
          <a:bodyPr/>
          <a:lstStyle/>
          <a:p>
            <a:r>
              <a:rPr lang="en-US" sz="4000" dirty="0"/>
              <a:t>Business Case for Improving Initial Curing</a:t>
            </a:r>
          </a:p>
        </p:txBody>
      </p:sp>
      <p:sp>
        <p:nvSpPr>
          <p:cNvPr id="3" name="Content Placeholder 2"/>
          <p:cNvSpPr>
            <a:spLocks noGrp="1"/>
          </p:cNvSpPr>
          <p:nvPr>
            <p:ph idx="1"/>
          </p:nvPr>
        </p:nvSpPr>
        <p:spPr>
          <a:xfrm>
            <a:off x="-198120" y="1107598"/>
            <a:ext cx="8959871" cy="4886643"/>
          </a:xfrm>
          <a:noFill/>
          <a:ln w="9525">
            <a:noFill/>
            <a:miter lim="800000"/>
            <a:headEnd/>
            <a:tailEnd/>
          </a:ln>
          <a:effectLst/>
        </p:spPr>
        <p:txBody>
          <a:bodyPr vert="horz" wrap="square" lIns="91440" tIns="45720" rIns="91440" bIns="45720" numCol="1" anchor="t" anchorCtr="0" compatLnSpc="1">
            <a:prstTxWarp prst="textNoShape">
              <a:avLst/>
            </a:prstTxWarp>
          </a:bodyPr>
          <a:lstStyle/>
          <a:p>
            <a:pPr lvl="2"/>
            <a:r>
              <a:rPr lang="en-US" sz="2400" dirty="0"/>
              <a:t>Producer can target lower average strengths</a:t>
            </a:r>
          </a:p>
          <a:p>
            <a:pPr lvl="3"/>
            <a:r>
              <a:rPr lang="en-US" sz="2400" dirty="0"/>
              <a:t>Less CM content, paste volume – less cracking</a:t>
            </a:r>
          </a:p>
          <a:p>
            <a:pPr lvl="2"/>
            <a:r>
              <a:rPr lang="en-US" sz="2400" dirty="0"/>
              <a:t>Better durability</a:t>
            </a:r>
          </a:p>
          <a:p>
            <a:pPr lvl="2"/>
            <a:r>
              <a:rPr lang="en-US" sz="2400" dirty="0"/>
              <a:t>Improved sustainability – about 10% lower embodied carbon</a:t>
            </a:r>
          </a:p>
          <a:p>
            <a:pPr lvl="2"/>
            <a:r>
              <a:rPr lang="en-US" sz="2400" dirty="0"/>
              <a:t>Minimize low strength investigations to only genuine situations</a:t>
            </a:r>
          </a:p>
          <a:p>
            <a:pPr lvl="2"/>
            <a:r>
              <a:rPr lang="en-US" sz="2400" dirty="0"/>
              <a:t>Less delays, lower costs and disputes</a:t>
            </a:r>
          </a:p>
          <a:p>
            <a:pPr lvl="2"/>
            <a:r>
              <a:rPr lang="en-US" sz="2400" dirty="0"/>
              <a:t>Foster a better partnering environment</a:t>
            </a:r>
          </a:p>
          <a:p>
            <a:pPr lvl="2"/>
            <a:r>
              <a:rPr lang="en-US" sz="2400" dirty="0"/>
              <a:t>Increase confidence in concrete construction</a:t>
            </a:r>
          </a:p>
          <a:p>
            <a:pPr lvl="2"/>
            <a:r>
              <a:rPr lang="en-US" sz="2400" dirty="0"/>
              <a:t>Maintain competitiveness</a:t>
            </a:r>
          </a:p>
        </p:txBody>
      </p:sp>
      <p:sp>
        <p:nvSpPr>
          <p:cNvPr id="4" name="Date Placeholder 3"/>
          <p:cNvSpPr>
            <a:spLocks noGrp="1"/>
          </p:cNvSpPr>
          <p:nvPr>
            <p:ph type="dt" sz="half" idx="10"/>
          </p:nvPr>
        </p:nvSpPr>
        <p:spPr/>
        <p:txBody>
          <a:bodyPr/>
          <a:lstStyle/>
          <a:p>
            <a:r>
              <a:rPr lang="en-US" dirty="0"/>
              <a:t>              </a:t>
            </a:r>
            <a:endParaRPr lang="en-US" altLang="en-US" dirty="0"/>
          </a:p>
        </p:txBody>
      </p:sp>
    </p:spTree>
    <p:extLst>
      <p:ext uri="{BB962C8B-B14F-4D97-AF65-F5344CB8AC3E}">
        <p14:creationId xmlns:p14="http://schemas.microsoft.com/office/powerpoint/2010/main" val="383628587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8"/>
          <p:cNvSpPr>
            <a:spLocks noGrp="1" noChangeArrowheads="1"/>
          </p:cNvSpPr>
          <p:nvPr>
            <p:ph type="title"/>
          </p:nvPr>
        </p:nvSpPr>
        <p:spPr/>
        <p:txBody>
          <a:bodyPr/>
          <a:lstStyle/>
          <a:p>
            <a:r>
              <a:rPr lang="en-US" dirty="0"/>
              <a:t>Responsibilities for Testing</a:t>
            </a:r>
          </a:p>
        </p:txBody>
      </p:sp>
      <p:sp>
        <p:nvSpPr>
          <p:cNvPr id="78852" name="TextBox 7"/>
          <p:cNvSpPr txBox="1">
            <a:spLocks noChangeArrowheads="1"/>
          </p:cNvSpPr>
          <p:nvPr/>
        </p:nvSpPr>
        <p:spPr bwMode="auto">
          <a:xfrm>
            <a:off x="3539512" y="1056839"/>
            <a:ext cx="1111202" cy="400110"/>
          </a:xfrm>
          <a:prstGeom prst="rect">
            <a:avLst/>
          </a:prstGeom>
          <a:noFill/>
          <a:ln w="9525">
            <a:noFill/>
            <a:miter lim="800000"/>
            <a:headEnd/>
            <a:tailEnd/>
          </a:ln>
        </p:spPr>
        <p:txBody>
          <a:bodyPr wrap="none">
            <a:spAutoFit/>
          </a:bodyPr>
          <a:lstStyle/>
          <a:p>
            <a:r>
              <a:rPr lang="en-US" sz="2000" dirty="0">
                <a:solidFill>
                  <a:srgbClr val="FF0000"/>
                </a:solidFill>
              </a:rPr>
              <a:t>ACI 301</a:t>
            </a:r>
          </a:p>
        </p:txBody>
      </p:sp>
      <p:sp>
        <p:nvSpPr>
          <p:cNvPr id="3" name="Rectangle 2">
            <a:extLst>
              <a:ext uri="{FF2B5EF4-FFF2-40B4-BE49-F238E27FC236}">
                <a16:creationId xmlns:a16="http://schemas.microsoft.com/office/drawing/2014/main" id="{7DEA43D4-C938-43F1-A28D-E7B31A2CA53F}"/>
              </a:ext>
            </a:extLst>
          </p:cNvPr>
          <p:cNvSpPr/>
          <p:nvPr/>
        </p:nvSpPr>
        <p:spPr>
          <a:xfrm>
            <a:off x="803997" y="2190126"/>
            <a:ext cx="7633617" cy="1938992"/>
          </a:xfrm>
          <a:prstGeom prst="rect">
            <a:avLst/>
          </a:prstGeom>
        </p:spPr>
        <p:txBody>
          <a:bodyPr wrap="square">
            <a:spAutoFit/>
          </a:bodyPr>
          <a:lstStyle/>
          <a:p>
            <a:r>
              <a:rPr lang="en-US" sz="2400" b="1" dirty="0">
                <a:latin typeface="TimesNewRomanPS-BoldMT"/>
              </a:rPr>
              <a:t>1.7.2.2(a) </a:t>
            </a:r>
            <a:r>
              <a:rPr lang="en-US" sz="2400" dirty="0">
                <a:latin typeface="TimesNewRomanPSMT"/>
              </a:rPr>
              <a:t>Provide Owner’s testing agency with </a:t>
            </a:r>
            <a:r>
              <a:rPr lang="en-US" sz="2400" dirty="0">
                <a:highlight>
                  <a:srgbClr val="FFFF00"/>
                </a:highlight>
                <a:latin typeface="TimesNewRomanPSMT"/>
              </a:rPr>
              <a:t>access to project site</a:t>
            </a:r>
            <a:r>
              <a:rPr lang="en-US" sz="2400" dirty="0">
                <a:latin typeface="TimesNewRomanPSMT"/>
              </a:rPr>
              <a:t> or to source of materials to perform testing and inspection activities and assist Owner’s testing agency in obtaining and handling samples at project site or at source of materials.</a:t>
            </a:r>
            <a:endParaRPr lang="en-US" sz="2400" dirty="0"/>
          </a:p>
        </p:txBody>
      </p:sp>
      <p:sp>
        <p:nvSpPr>
          <p:cNvPr id="4" name="Rectangle 3">
            <a:extLst>
              <a:ext uri="{FF2B5EF4-FFF2-40B4-BE49-F238E27FC236}">
                <a16:creationId xmlns:a16="http://schemas.microsoft.com/office/drawing/2014/main" id="{94E3379C-154E-43D0-AFC6-954026AEB473}"/>
              </a:ext>
            </a:extLst>
          </p:cNvPr>
          <p:cNvSpPr/>
          <p:nvPr/>
        </p:nvSpPr>
        <p:spPr>
          <a:xfrm>
            <a:off x="803996" y="1496340"/>
            <a:ext cx="8071063" cy="461665"/>
          </a:xfrm>
          <a:prstGeom prst="rect">
            <a:avLst/>
          </a:prstGeom>
        </p:spPr>
        <p:txBody>
          <a:bodyPr wrap="square">
            <a:spAutoFit/>
          </a:bodyPr>
          <a:lstStyle/>
          <a:p>
            <a:r>
              <a:rPr lang="en-US" sz="2400" b="1" dirty="0">
                <a:latin typeface="TimesNewRomanPS-BoldMT"/>
              </a:rPr>
              <a:t>1.7.2 </a:t>
            </a:r>
            <a:r>
              <a:rPr lang="en-US" sz="2400" b="1" i="1" dirty="0">
                <a:latin typeface="TimesNewRomanPS-ItalicMT"/>
              </a:rPr>
              <a:t>Quality control: Duties and responsibilities of Contractor</a:t>
            </a:r>
            <a:endParaRPr lang="en-US" sz="2400" b="1" dirty="0"/>
          </a:p>
        </p:txBody>
      </p:sp>
      <p:sp>
        <p:nvSpPr>
          <p:cNvPr id="5" name="Rectangle 4">
            <a:extLst>
              <a:ext uri="{FF2B5EF4-FFF2-40B4-BE49-F238E27FC236}">
                <a16:creationId xmlns:a16="http://schemas.microsoft.com/office/drawing/2014/main" id="{40BEDC8C-7D18-4F8F-A609-386D2917528F}"/>
              </a:ext>
            </a:extLst>
          </p:cNvPr>
          <p:cNvSpPr/>
          <p:nvPr/>
        </p:nvSpPr>
        <p:spPr>
          <a:xfrm>
            <a:off x="803996" y="4290479"/>
            <a:ext cx="7633616" cy="1569660"/>
          </a:xfrm>
          <a:prstGeom prst="rect">
            <a:avLst/>
          </a:prstGeom>
        </p:spPr>
        <p:txBody>
          <a:bodyPr wrap="square">
            <a:spAutoFit/>
          </a:bodyPr>
          <a:lstStyle/>
          <a:p>
            <a:r>
              <a:rPr lang="en-US" sz="2400" b="1" dirty="0">
                <a:solidFill>
                  <a:srgbClr val="000000"/>
                </a:solidFill>
                <a:latin typeface="TimesNewRomanPS-BoldMT"/>
              </a:rPr>
              <a:t>1.7.2.2(c) </a:t>
            </a:r>
            <a:r>
              <a:rPr lang="en-US" sz="2400" dirty="0">
                <a:solidFill>
                  <a:srgbClr val="000000"/>
                </a:solidFill>
                <a:latin typeface="TimesNewRomanPSMT"/>
              </a:rPr>
              <a:t>Provide </a:t>
            </a:r>
            <a:r>
              <a:rPr lang="en-US" sz="2400" dirty="0">
                <a:solidFill>
                  <a:srgbClr val="000000"/>
                </a:solidFill>
                <a:highlight>
                  <a:srgbClr val="FFFF00"/>
                </a:highlight>
                <a:latin typeface="TimesNewRomanPSMT"/>
              </a:rPr>
              <a:t>secure location and sources of water</a:t>
            </a:r>
          </a:p>
          <a:p>
            <a:r>
              <a:rPr lang="en-US" sz="2400" dirty="0">
                <a:solidFill>
                  <a:srgbClr val="000000"/>
                </a:solidFill>
                <a:highlight>
                  <a:srgbClr val="FFFF00"/>
                </a:highlight>
                <a:latin typeface="TimesNewRomanPSMT"/>
              </a:rPr>
              <a:t>and electrical power on project site </a:t>
            </a:r>
            <a:r>
              <a:rPr lang="en-US" sz="2400" dirty="0">
                <a:solidFill>
                  <a:srgbClr val="000000"/>
                </a:solidFill>
                <a:latin typeface="TimesNewRomanPSMT"/>
              </a:rPr>
              <a:t>acceptable to Owner’s</a:t>
            </a:r>
          </a:p>
          <a:p>
            <a:r>
              <a:rPr lang="en-US" sz="2400" dirty="0">
                <a:solidFill>
                  <a:srgbClr val="000000"/>
                </a:solidFill>
                <a:latin typeface="TimesNewRomanPSMT"/>
              </a:rPr>
              <a:t>testing agency for initial curing of concrete strength test</a:t>
            </a:r>
          </a:p>
          <a:p>
            <a:r>
              <a:rPr lang="en-US" sz="2400" dirty="0">
                <a:solidFill>
                  <a:srgbClr val="000000"/>
                </a:solidFill>
                <a:latin typeface="TimesNewRomanPSMT"/>
              </a:rPr>
              <a:t>specimens as required by </a:t>
            </a:r>
            <a:r>
              <a:rPr lang="en-US" sz="2400" dirty="0">
                <a:solidFill>
                  <a:srgbClr val="FF0000"/>
                </a:solidFill>
                <a:latin typeface="TimesNewRomanPSMT"/>
              </a:rPr>
              <a:t>ASTM C31/C31M</a:t>
            </a:r>
            <a:r>
              <a:rPr lang="en-US" sz="2400" dirty="0">
                <a:solidFill>
                  <a:srgbClr val="000000"/>
                </a:solidFill>
                <a:latin typeface="TimesNewRomanPSMT"/>
              </a:rPr>
              <a:t>.</a:t>
            </a:r>
            <a:endParaRPr lang="en-US" sz="24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8"/>
          <p:cNvSpPr>
            <a:spLocks noGrp="1" noChangeArrowheads="1"/>
          </p:cNvSpPr>
          <p:nvPr>
            <p:ph type="title"/>
          </p:nvPr>
        </p:nvSpPr>
        <p:spPr/>
        <p:txBody>
          <a:bodyPr/>
          <a:lstStyle/>
          <a:p>
            <a:r>
              <a:rPr lang="en-US" dirty="0"/>
              <a:t>Responsibilities for Testing</a:t>
            </a:r>
          </a:p>
        </p:txBody>
      </p:sp>
      <p:sp>
        <p:nvSpPr>
          <p:cNvPr id="78852" name="TextBox 7"/>
          <p:cNvSpPr txBox="1">
            <a:spLocks noChangeArrowheads="1"/>
          </p:cNvSpPr>
          <p:nvPr/>
        </p:nvSpPr>
        <p:spPr bwMode="auto">
          <a:xfrm>
            <a:off x="3783012" y="925512"/>
            <a:ext cx="1297150" cy="461665"/>
          </a:xfrm>
          <a:prstGeom prst="rect">
            <a:avLst/>
          </a:prstGeom>
          <a:noFill/>
          <a:ln w="9525">
            <a:noFill/>
            <a:miter lim="800000"/>
            <a:headEnd/>
            <a:tailEnd/>
          </a:ln>
        </p:spPr>
        <p:txBody>
          <a:bodyPr wrap="none">
            <a:spAutoFit/>
          </a:bodyPr>
          <a:lstStyle/>
          <a:p>
            <a:r>
              <a:rPr lang="en-US" sz="2400" dirty="0">
                <a:solidFill>
                  <a:srgbClr val="FF0000"/>
                </a:solidFill>
              </a:rPr>
              <a:t>ACI 301</a:t>
            </a:r>
          </a:p>
        </p:txBody>
      </p:sp>
      <p:sp>
        <p:nvSpPr>
          <p:cNvPr id="3" name="Rectangle 2">
            <a:extLst>
              <a:ext uri="{FF2B5EF4-FFF2-40B4-BE49-F238E27FC236}">
                <a16:creationId xmlns:a16="http://schemas.microsoft.com/office/drawing/2014/main" id="{E3683365-D4B0-4C01-A4F3-5C9A29509186}"/>
              </a:ext>
            </a:extLst>
          </p:cNvPr>
          <p:cNvSpPr/>
          <p:nvPr/>
        </p:nvSpPr>
        <p:spPr>
          <a:xfrm>
            <a:off x="1036926" y="1417638"/>
            <a:ext cx="7371967" cy="830997"/>
          </a:xfrm>
          <a:prstGeom prst="rect">
            <a:avLst/>
          </a:prstGeom>
        </p:spPr>
        <p:txBody>
          <a:bodyPr wrap="square">
            <a:spAutoFit/>
          </a:bodyPr>
          <a:lstStyle/>
          <a:p>
            <a:r>
              <a:rPr lang="en-US" sz="2400" b="1" dirty="0">
                <a:latin typeface="TimesNewRomanPS-BoldMT"/>
              </a:rPr>
              <a:t>1.7.3 </a:t>
            </a:r>
            <a:r>
              <a:rPr lang="en-US" sz="2400" b="1" i="1" dirty="0">
                <a:latin typeface="TimesNewRomanPS-ItalicMT"/>
              </a:rPr>
              <a:t>Quality assurance: Duties and responsibilities of</a:t>
            </a:r>
          </a:p>
          <a:p>
            <a:r>
              <a:rPr lang="en-US" sz="2400" b="1" i="1" dirty="0">
                <a:latin typeface="TimesNewRomanPS-ItalicMT"/>
              </a:rPr>
              <a:t>Owner’s testing agency</a:t>
            </a:r>
            <a:endParaRPr lang="en-US" sz="2400" b="1" dirty="0"/>
          </a:p>
        </p:txBody>
      </p:sp>
      <p:sp>
        <p:nvSpPr>
          <p:cNvPr id="4" name="Rectangle 3">
            <a:extLst>
              <a:ext uri="{FF2B5EF4-FFF2-40B4-BE49-F238E27FC236}">
                <a16:creationId xmlns:a16="http://schemas.microsoft.com/office/drawing/2014/main" id="{0FF89EF1-7457-4E72-BF99-A0733D8E71F9}"/>
              </a:ext>
            </a:extLst>
          </p:cNvPr>
          <p:cNvSpPr/>
          <p:nvPr/>
        </p:nvSpPr>
        <p:spPr>
          <a:xfrm>
            <a:off x="1036926" y="2419428"/>
            <a:ext cx="7649874" cy="3785652"/>
          </a:xfrm>
          <a:prstGeom prst="rect">
            <a:avLst/>
          </a:prstGeom>
        </p:spPr>
        <p:txBody>
          <a:bodyPr wrap="square">
            <a:spAutoFit/>
          </a:bodyPr>
          <a:lstStyle/>
          <a:p>
            <a:r>
              <a:rPr lang="en-US" sz="2400" dirty="0">
                <a:solidFill>
                  <a:srgbClr val="000000"/>
                </a:solidFill>
                <a:latin typeface="TimesNewRomanPSMT"/>
              </a:rPr>
              <a:t>Sampled concrete used to mold strength test specimens</a:t>
            </a:r>
          </a:p>
          <a:p>
            <a:r>
              <a:rPr lang="en-US" sz="2400" dirty="0">
                <a:solidFill>
                  <a:srgbClr val="000000"/>
                </a:solidFill>
                <a:latin typeface="TimesNewRomanPSMT"/>
              </a:rPr>
              <a:t>(</a:t>
            </a:r>
            <a:r>
              <a:rPr lang="en-US" sz="2400" dirty="0">
                <a:solidFill>
                  <a:srgbClr val="FF0000"/>
                </a:solidFill>
                <a:latin typeface="TimesNewRomanPSMT"/>
              </a:rPr>
              <a:t>ASTM C31/C31M</a:t>
            </a:r>
            <a:r>
              <a:rPr lang="en-US" sz="2400" dirty="0">
                <a:solidFill>
                  <a:srgbClr val="000000"/>
                </a:solidFill>
                <a:latin typeface="TimesNewRomanPSMT"/>
              </a:rPr>
              <a:t>) will be tested for slump (</a:t>
            </a:r>
            <a:r>
              <a:rPr lang="en-US" sz="2400" dirty="0">
                <a:solidFill>
                  <a:srgbClr val="FF0000"/>
                </a:solidFill>
                <a:latin typeface="TimesNewRomanPSMT"/>
              </a:rPr>
              <a:t>ASTM C143/</a:t>
            </a:r>
          </a:p>
          <a:p>
            <a:r>
              <a:rPr lang="en-US" sz="2400" dirty="0">
                <a:solidFill>
                  <a:srgbClr val="FF0000"/>
                </a:solidFill>
                <a:latin typeface="TimesNewRomanPSMT"/>
              </a:rPr>
              <a:t>C143M</a:t>
            </a:r>
            <a:r>
              <a:rPr lang="en-US" sz="2400" dirty="0">
                <a:solidFill>
                  <a:srgbClr val="000000"/>
                </a:solidFill>
                <a:latin typeface="TimesNewRomanPSMT"/>
              </a:rPr>
              <a:t>) or slump flow (</a:t>
            </a:r>
            <a:r>
              <a:rPr lang="en-US" sz="2400" dirty="0">
                <a:solidFill>
                  <a:srgbClr val="FF0000"/>
                </a:solidFill>
                <a:latin typeface="TimesNewRomanPSMT"/>
              </a:rPr>
              <a:t>ASTM C1611/C1611M</a:t>
            </a:r>
            <a:r>
              <a:rPr lang="en-US" sz="2400" dirty="0">
                <a:solidFill>
                  <a:srgbClr val="000000"/>
                </a:solidFill>
                <a:latin typeface="TimesNewRomanPSMT"/>
              </a:rPr>
              <a:t>), air content</a:t>
            </a:r>
          </a:p>
          <a:p>
            <a:r>
              <a:rPr lang="en-US" sz="2400" dirty="0">
                <a:solidFill>
                  <a:srgbClr val="000000"/>
                </a:solidFill>
                <a:latin typeface="TimesNewRomanPSMT"/>
              </a:rPr>
              <a:t>(</a:t>
            </a:r>
            <a:r>
              <a:rPr lang="en-US" sz="2400" dirty="0">
                <a:solidFill>
                  <a:srgbClr val="FF0000"/>
                </a:solidFill>
                <a:latin typeface="TimesNewRomanPSMT"/>
              </a:rPr>
              <a:t>ASTM C231/C231M </a:t>
            </a:r>
            <a:r>
              <a:rPr lang="en-US" sz="2400" dirty="0">
                <a:solidFill>
                  <a:srgbClr val="000000"/>
                </a:solidFill>
                <a:latin typeface="TimesNewRomanPSMT"/>
              </a:rPr>
              <a:t>or </a:t>
            </a:r>
            <a:r>
              <a:rPr lang="en-US" sz="2400" dirty="0">
                <a:solidFill>
                  <a:srgbClr val="FF0000"/>
                </a:solidFill>
                <a:latin typeface="TimesNewRomanPSMT"/>
              </a:rPr>
              <a:t>ASTM C173/C173M</a:t>
            </a:r>
            <a:r>
              <a:rPr lang="en-US" sz="2400" dirty="0">
                <a:solidFill>
                  <a:srgbClr val="000000"/>
                </a:solidFill>
                <a:latin typeface="TimesNewRomanPSMT"/>
              </a:rPr>
              <a:t>), temperature</a:t>
            </a:r>
          </a:p>
          <a:p>
            <a:r>
              <a:rPr lang="en-US" sz="2400" dirty="0">
                <a:solidFill>
                  <a:srgbClr val="000000"/>
                </a:solidFill>
                <a:latin typeface="TimesNewRomanPSMT"/>
              </a:rPr>
              <a:t>(</a:t>
            </a:r>
            <a:r>
              <a:rPr lang="en-US" sz="2400" dirty="0">
                <a:solidFill>
                  <a:srgbClr val="FF0000"/>
                </a:solidFill>
                <a:latin typeface="TimesNewRomanPSMT"/>
              </a:rPr>
              <a:t>ASTM C1064/C1064M</a:t>
            </a:r>
            <a:r>
              <a:rPr lang="en-US" sz="2400" dirty="0">
                <a:solidFill>
                  <a:srgbClr val="000000"/>
                </a:solidFill>
                <a:latin typeface="TimesNewRomanPSMT"/>
              </a:rPr>
              <a:t>), and </a:t>
            </a:r>
            <a:r>
              <a:rPr lang="en-US" sz="2400" dirty="0">
                <a:solidFill>
                  <a:srgbClr val="000000"/>
                </a:solidFill>
                <a:highlight>
                  <a:srgbClr val="FFFF00"/>
                </a:highlight>
                <a:latin typeface="TimesNewRomanPSMT"/>
              </a:rPr>
              <a:t>density (</a:t>
            </a:r>
            <a:r>
              <a:rPr lang="en-US" sz="2400" dirty="0">
                <a:solidFill>
                  <a:srgbClr val="FF0000"/>
                </a:solidFill>
                <a:highlight>
                  <a:srgbClr val="FFFF00"/>
                </a:highlight>
                <a:latin typeface="TimesNewRomanPSMT"/>
              </a:rPr>
              <a:t>ASTM C138/</a:t>
            </a:r>
          </a:p>
          <a:p>
            <a:r>
              <a:rPr lang="en-US" sz="2400" dirty="0">
                <a:solidFill>
                  <a:srgbClr val="FF0000"/>
                </a:solidFill>
                <a:highlight>
                  <a:srgbClr val="FFFF00"/>
                </a:highlight>
                <a:latin typeface="TimesNewRomanPSMT"/>
              </a:rPr>
              <a:t>C138M</a:t>
            </a:r>
            <a:r>
              <a:rPr lang="en-US" sz="2400" dirty="0">
                <a:solidFill>
                  <a:srgbClr val="000000"/>
                </a:solidFill>
                <a:highlight>
                  <a:srgbClr val="FFFF00"/>
                </a:highlight>
                <a:latin typeface="TimesNewRomanPSMT"/>
              </a:rPr>
              <a:t>).</a:t>
            </a:r>
          </a:p>
          <a:p>
            <a:r>
              <a:rPr lang="en-US" sz="2400" b="1" dirty="0">
                <a:solidFill>
                  <a:srgbClr val="000000"/>
                </a:solidFill>
                <a:latin typeface="TimesNewRomanPS-BoldMT"/>
              </a:rPr>
              <a:t>1.7.3.3(e) </a:t>
            </a:r>
            <a:r>
              <a:rPr lang="en-US" sz="2400" dirty="0">
                <a:solidFill>
                  <a:srgbClr val="000000"/>
                </a:solidFill>
                <a:highlight>
                  <a:srgbClr val="FFFF00"/>
                </a:highlight>
                <a:latin typeface="TimesNewRomanPSMT"/>
              </a:rPr>
              <a:t>Owner’s testing agency </a:t>
            </a:r>
            <a:r>
              <a:rPr lang="en-US" sz="2400" dirty="0">
                <a:solidFill>
                  <a:srgbClr val="000000"/>
                </a:solidFill>
                <a:latin typeface="TimesNewRomanPSMT"/>
              </a:rPr>
              <a:t>will conduct concrete</a:t>
            </a:r>
          </a:p>
          <a:p>
            <a:r>
              <a:rPr lang="en-US" sz="2400" dirty="0">
                <a:solidFill>
                  <a:srgbClr val="000000"/>
                </a:solidFill>
                <a:latin typeface="TimesNewRomanPSMT"/>
              </a:rPr>
              <a:t>strength tests by </a:t>
            </a:r>
            <a:r>
              <a:rPr lang="en-US" sz="2400" dirty="0">
                <a:solidFill>
                  <a:srgbClr val="000000"/>
                </a:solidFill>
                <a:highlight>
                  <a:srgbClr val="FFFF00"/>
                </a:highlight>
                <a:latin typeface="TimesNewRomanPSMT"/>
              </a:rPr>
              <a:t>making and standard curing test specimens</a:t>
            </a:r>
          </a:p>
          <a:p>
            <a:r>
              <a:rPr lang="en-US" sz="2400" dirty="0">
                <a:solidFill>
                  <a:srgbClr val="000000"/>
                </a:solidFill>
                <a:highlight>
                  <a:srgbClr val="FFFF00"/>
                </a:highlight>
                <a:latin typeface="TimesNewRomanPSMT"/>
              </a:rPr>
              <a:t>in accordance with ASTM C31/C31M</a:t>
            </a:r>
            <a:r>
              <a:rPr lang="en-US" sz="2400" dirty="0">
                <a:solidFill>
                  <a:srgbClr val="000000"/>
                </a:solidFill>
                <a:latin typeface="TimesNewRomanPSMT"/>
              </a:rPr>
              <a:t> and testing them</a:t>
            </a:r>
          </a:p>
          <a:p>
            <a:r>
              <a:rPr lang="en-US" sz="2400" dirty="0">
                <a:solidFill>
                  <a:srgbClr val="000000"/>
                </a:solidFill>
                <a:latin typeface="TimesNewRomanPSMT"/>
              </a:rPr>
              <a:t>according to </a:t>
            </a:r>
            <a:r>
              <a:rPr lang="en-US" sz="2400" dirty="0">
                <a:solidFill>
                  <a:srgbClr val="FF0000"/>
                </a:solidFill>
                <a:latin typeface="TimesNewRomanPSMT"/>
              </a:rPr>
              <a:t>ASTM C39/C39M</a:t>
            </a:r>
            <a:r>
              <a:rPr lang="en-US" sz="2400" dirty="0">
                <a:solidFill>
                  <a:srgbClr val="000000"/>
                </a:solidFill>
                <a:latin typeface="TimesNewRomanPSMT"/>
              </a:rPr>
              <a:t>.</a:t>
            </a:r>
            <a:endParaRPr lang="en-US" sz="2400"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8"/>
          <p:cNvSpPr>
            <a:spLocks noGrp="1" noChangeArrowheads="1"/>
          </p:cNvSpPr>
          <p:nvPr>
            <p:ph type="title"/>
          </p:nvPr>
        </p:nvSpPr>
        <p:spPr/>
        <p:txBody>
          <a:bodyPr/>
          <a:lstStyle/>
          <a:p>
            <a:r>
              <a:rPr lang="en-US" dirty="0"/>
              <a:t>Responsibilities for Testing</a:t>
            </a:r>
          </a:p>
        </p:txBody>
      </p:sp>
      <p:sp>
        <p:nvSpPr>
          <p:cNvPr id="6" name="Content Placeholder 5"/>
          <p:cNvSpPr>
            <a:spLocks noGrp="1"/>
          </p:cNvSpPr>
          <p:nvPr>
            <p:ph idx="1"/>
          </p:nvPr>
        </p:nvSpPr>
        <p:spPr/>
        <p:txBody>
          <a:bodyPr/>
          <a:lstStyle/>
          <a:p>
            <a:endParaRPr lang="en-US" dirty="0"/>
          </a:p>
        </p:txBody>
      </p:sp>
      <p:sp>
        <p:nvSpPr>
          <p:cNvPr id="8" name="Right Arrow 7"/>
          <p:cNvSpPr/>
          <p:nvPr/>
        </p:nvSpPr>
        <p:spPr bwMode="auto">
          <a:xfrm>
            <a:off x="2819573" y="6209581"/>
            <a:ext cx="1617279" cy="3048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pic>
        <p:nvPicPr>
          <p:cNvPr id="248834" name="Picture 2" descr="image003">
            <a:extLst>
              <a:ext uri="{FF2B5EF4-FFF2-40B4-BE49-F238E27FC236}">
                <a16:creationId xmlns:a16="http://schemas.microsoft.com/office/drawing/2014/main" id="{BE692C83-DBB1-412B-BA15-0FF1BDEBE1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0004" y="926170"/>
            <a:ext cx="5376705" cy="96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06D061CB-0932-4EC1-8DD2-0B4D8D828300}"/>
              </a:ext>
            </a:extLst>
          </p:cNvPr>
          <p:cNvSpPr/>
          <p:nvPr/>
        </p:nvSpPr>
        <p:spPr>
          <a:xfrm>
            <a:off x="29741" y="2134386"/>
            <a:ext cx="4572000" cy="3693319"/>
          </a:xfrm>
          <a:prstGeom prst="rect">
            <a:avLst/>
          </a:prstGeom>
        </p:spPr>
        <p:txBody>
          <a:bodyPr>
            <a:spAutoFit/>
          </a:bodyPr>
          <a:lstStyle/>
          <a:p>
            <a:r>
              <a:rPr lang="en-US" b="1" dirty="0">
                <a:latin typeface="Times New Roman" panose="02020603050405020304" pitchFamily="18" charset="0"/>
              </a:rPr>
              <a:t>2.5.1 </a:t>
            </a:r>
            <a:r>
              <a:rPr lang="en-US" i="1" dirty="0">
                <a:latin typeface="Times New Roman" panose="02020603050405020304" pitchFamily="18" charset="0"/>
              </a:rPr>
              <a:t>Initial curing</a:t>
            </a:r>
            <a:r>
              <a:rPr lang="en-US" dirty="0">
                <a:latin typeface="Times New Roman" panose="02020603050405020304" pitchFamily="18" charset="0"/>
              </a:rPr>
              <a:t>—</a:t>
            </a:r>
            <a:r>
              <a:rPr lang="en-US" dirty="0">
                <a:highlight>
                  <a:srgbClr val="FFFF00"/>
                </a:highlight>
                <a:latin typeface="Times New Roman" panose="02020603050405020304" pitchFamily="18" charset="0"/>
              </a:rPr>
              <a:t>Owner or Owner’s representative will provide and maintain adequate facilities on the project site for initial storage and curing</a:t>
            </a:r>
            <a:r>
              <a:rPr lang="en-US" dirty="0">
                <a:latin typeface="Times New Roman" panose="02020603050405020304" pitchFamily="18" charset="0"/>
              </a:rPr>
              <a:t> of the concrete specimens, unless otherwise specified. </a:t>
            </a:r>
            <a:r>
              <a:rPr lang="en-US" dirty="0">
                <a:highlight>
                  <a:srgbClr val="FFFF00"/>
                </a:highlight>
                <a:latin typeface="Times New Roman" panose="02020603050405020304" pitchFamily="18" charset="0"/>
              </a:rPr>
              <a:t>Specimens shall be stored under conditions that meet the requirements of ASTM C31 and shall be verified by Testing Agency</a:t>
            </a:r>
            <a:r>
              <a:rPr lang="en-US" dirty="0">
                <a:latin typeface="Times New Roman" panose="02020603050405020304" pitchFamily="18" charset="0"/>
              </a:rPr>
              <a:t>. Such storage shall have temperature controls to maintain ASTM C31 temperature requirements. Calibrated temperature recording devices shall be used to record daily maximum and minimum temperatures of the initial curing environment.</a:t>
            </a:r>
            <a:endParaRPr lang="en-US" dirty="0"/>
          </a:p>
        </p:txBody>
      </p:sp>
      <p:pic>
        <p:nvPicPr>
          <p:cNvPr id="7" name="Picture 6" descr="image006">
            <a:extLst>
              <a:ext uri="{FF2B5EF4-FFF2-40B4-BE49-F238E27FC236}">
                <a16:creationId xmlns:a16="http://schemas.microsoft.com/office/drawing/2014/main" id="{04E33EE5-D14F-446C-A25D-11430D4B2C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025998"/>
            <a:ext cx="4211442" cy="455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221157"/>
            <a:ext cx="8229600" cy="857250"/>
          </a:xfrm>
        </p:spPr>
        <p:txBody>
          <a:bodyPr/>
          <a:lstStyle/>
          <a:p>
            <a:r>
              <a:rPr lang="en-US" dirty="0"/>
              <a:t>ACI Requirements on Initial Curing</a:t>
            </a:r>
          </a:p>
        </p:txBody>
      </p:sp>
      <p:sp>
        <p:nvSpPr>
          <p:cNvPr id="3" name="Content Placeholder 2"/>
          <p:cNvSpPr>
            <a:spLocks noGrp="1"/>
          </p:cNvSpPr>
          <p:nvPr>
            <p:ph idx="1"/>
          </p:nvPr>
        </p:nvSpPr>
        <p:spPr>
          <a:xfrm>
            <a:off x="208423" y="1078406"/>
            <a:ext cx="8757634" cy="4987113"/>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sz="2400" dirty="0"/>
              <a:t>Standard cured in accordance with ASTM C31</a:t>
            </a:r>
          </a:p>
          <a:p>
            <a:r>
              <a:rPr lang="en-US" sz="2400" dirty="0"/>
              <a:t>Contractor shall provide space and electrical power for initial curing</a:t>
            </a:r>
          </a:p>
          <a:p>
            <a:r>
              <a:rPr lang="en-US" sz="2400" dirty="0"/>
              <a:t>Testing agency shall verify standard curing is according to ASTM C31</a:t>
            </a:r>
          </a:p>
          <a:p>
            <a:r>
              <a:rPr lang="en-US" sz="2400" dirty="0"/>
              <a:t>Testing agency shall ensure that test report includes information about the initial curing period</a:t>
            </a:r>
          </a:p>
          <a:p>
            <a:r>
              <a:rPr lang="en-US" sz="2400" dirty="0"/>
              <a:t>Who is responsible for supplying the curing container on site?</a:t>
            </a:r>
          </a:p>
          <a:p>
            <a:pPr lvl="1"/>
            <a:r>
              <a:rPr lang="en-US" sz="2000" dirty="0"/>
              <a:t>ACI 301 implies that testing agency is responsible</a:t>
            </a:r>
          </a:p>
          <a:p>
            <a:pPr lvl="1"/>
            <a:r>
              <a:rPr lang="en-US" sz="2000" dirty="0"/>
              <a:t>ACI 311.6 states owner or Owner’s representative shall provide this</a:t>
            </a:r>
          </a:p>
          <a:p>
            <a:pPr lvl="1"/>
            <a:r>
              <a:rPr lang="en-US" sz="2000" dirty="0"/>
              <a:t>ACI 132 A/E defines responsibilities in contract docs. Testing agency includes cost of curing container in their bid</a:t>
            </a:r>
          </a:p>
          <a:p>
            <a:pPr lvl="1"/>
            <a:endParaRPr lang="en-US" sz="2000" dirty="0"/>
          </a:p>
        </p:txBody>
      </p:sp>
      <p:sp>
        <p:nvSpPr>
          <p:cNvPr id="4" name="Date Placeholder 3"/>
          <p:cNvSpPr>
            <a:spLocks noGrp="1"/>
          </p:cNvSpPr>
          <p:nvPr>
            <p:ph type="dt" sz="half" idx="10"/>
          </p:nvPr>
        </p:nvSpPr>
        <p:spPr bwMode="auto">
          <a:xfrm>
            <a:off x="457200" y="5539979"/>
            <a:ext cx="2133600" cy="342900"/>
          </a:xfrm>
          <a:prstGeom prst="rect">
            <a:avLst/>
          </a:prstGeom>
          <a:noFill/>
          <a:ln w="9525">
            <a:noFill/>
            <a:miter lim="800000"/>
            <a:headEnd/>
            <a:tailEnd/>
          </a:ln>
          <a:effectLst/>
        </p:spPr>
        <p:txBody>
          <a:bodyPr vert="horz" wrap="square" lIns="68580" tIns="34290" rIns="68580" bIns="34290" numCol="1" anchor="b" anchorCtr="0" compatLnSpc="1">
            <a:prstTxWarp prst="textNoShape">
              <a:avLst/>
            </a:prstTxWarp>
          </a:bodyPr>
          <a:lstStyle>
            <a:defPPr>
              <a:defRPr lang="en-US"/>
            </a:defPPr>
            <a:lvl1pPr algn="l" rtl="0" fontAlgn="base">
              <a:spcBef>
                <a:spcPct val="0"/>
              </a:spcBef>
              <a:spcAft>
                <a:spcPct val="0"/>
              </a:spcAft>
              <a:defRPr sz="900" kern="1200">
                <a:solidFill>
                  <a:schemeClr val="tx1"/>
                </a:solidFill>
                <a:latin typeface="+mj-lt"/>
                <a:ea typeface="+mn-ea"/>
                <a:cs typeface="Arial" charset="0"/>
              </a:defRPr>
            </a:lvl1pPr>
            <a:lvl2pPr marL="342900" algn="l" rtl="0" fontAlgn="base">
              <a:spcBef>
                <a:spcPct val="0"/>
              </a:spcBef>
              <a:spcAft>
                <a:spcPct val="0"/>
              </a:spcAft>
              <a:defRPr kern="1200">
                <a:solidFill>
                  <a:schemeClr val="tx1"/>
                </a:solidFill>
                <a:latin typeface="Arial" charset="0"/>
                <a:ea typeface="+mn-ea"/>
                <a:cs typeface="Arial" charset="0"/>
              </a:defRPr>
            </a:lvl2pPr>
            <a:lvl3pPr marL="685800" algn="l" rtl="0" fontAlgn="base">
              <a:spcBef>
                <a:spcPct val="0"/>
              </a:spcBef>
              <a:spcAft>
                <a:spcPct val="0"/>
              </a:spcAft>
              <a:defRPr kern="1200">
                <a:solidFill>
                  <a:schemeClr val="tx1"/>
                </a:solidFill>
                <a:latin typeface="Arial" charset="0"/>
                <a:ea typeface="+mn-ea"/>
                <a:cs typeface="Arial" charset="0"/>
              </a:defRPr>
            </a:lvl3pPr>
            <a:lvl4pPr marL="1028700" algn="l" rtl="0" fontAlgn="base">
              <a:spcBef>
                <a:spcPct val="0"/>
              </a:spcBef>
              <a:spcAft>
                <a:spcPct val="0"/>
              </a:spcAft>
              <a:defRPr kern="1200">
                <a:solidFill>
                  <a:schemeClr val="tx1"/>
                </a:solidFill>
                <a:latin typeface="Arial" charset="0"/>
                <a:ea typeface="+mn-ea"/>
                <a:cs typeface="Arial" charset="0"/>
              </a:defRPr>
            </a:lvl4pPr>
            <a:lvl5pPr marL="1371600" algn="l" rtl="0" fontAlgn="base">
              <a:spcBef>
                <a:spcPct val="0"/>
              </a:spcBef>
              <a:spcAft>
                <a:spcPct val="0"/>
              </a:spcAft>
              <a:defRPr kern="1200">
                <a:solidFill>
                  <a:schemeClr val="tx1"/>
                </a:solidFill>
                <a:latin typeface="Arial" charset="0"/>
                <a:ea typeface="+mn-ea"/>
                <a:cs typeface="Arial" charset="0"/>
              </a:defRPr>
            </a:lvl5pPr>
            <a:lvl6pPr marL="1714500" algn="l" defTabSz="685800" rtl="0" eaLnBrk="1" latinLnBrk="0" hangingPunct="1">
              <a:defRPr kern="1200">
                <a:solidFill>
                  <a:schemeClr val="tx1"/>
                </a:solidFill>
                <a:latin typeface="Arial" charset="0"/>
                <a:ea typeface="+mn-ea"/>
                <a:cs typeface="Arial" charset="0"/>
              </a:defRPr>
            </a:lvl6pPr>
            <a:lvl7pPr marL="2057400" algn="l" defTabSz="685800" rtl="0" eaLnBrk="1" latinLnBrk="0" hangingPunct="1">
              <a:defRPr kern="1200">
                <a:solidFill>
                  <a:schemeClr val="tx1"/>
                </a:solidFill>
                <a:latin typeface="Arial" charset="0"/>
                <a:ea typeface="+mn-ea"/>
                <a:cs typeface="Arial" charset="0"/>
              </a:defRPr>
            </a:lvl7pPr>
            <a:lvl8pPr marL="2400300" algn="l" defTabSz="685800" rtl="0" eaLnBrk="1" latinLnBrk="0" hangingPunct="1">
              <a:defRPr kern="1200">
                <a:solidFill>
                  <a:schemeClr val="tx1"/>
                </a:solidFill>
                <a:latin typeface="Arial" charset="0"/>
                <a:ea typeface="+mn-ea"/>
                <a:cs typeface="Arial" charset="0"/>
              </a:defRPr>
            </a:lvl8pPr>
            <a:lvl9pPr marL="2743200" algn="l" defTabSz="685800" rtl="0" eaLnBrk="1" latinLnBrk="0" hangingPunct="1">
              <a:defRPr kern="1200">
                <a:solidFill>
                  <a:schemeClr val="tx1"/>
                </a:solidFill>
                <a:latin typeface="Arial" charset="0"/>
                <a:ea typeface="+mn-ea"/>
                <a:cs typeface="Arial" charset="0"/>
              </a:defRPr>
            </a:lvl9pPr>
          </a:lstStyle>
          <a:p>
            <a:r>
              <a:rPr lang="en-US"/>
              <a:t>              </a:t>
            </a:r>
            <a:endParaRPr lang="en-US" altLang="en-US"/>
          </a:p>
        </p:txBody>
      </p:sp>
    </p:spTree>
    <p:extLst>
      <p:ext uri="{BB962C8B-B14F-4D97-AF65-F5344CB8AC3E}">
        <p14:creationId xmlns:p14="http://schemas.microsoft.com/office/powerpoint/2010/main" val="33637412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Responsibility for Curing Container</a:t>
            </a:r>
          </a:p>
        </p:txBody>
      </p:sp>
      <p:sp>
        <p:nvSpPr>
          <p:cNvPr id="3" name="Content Placeholder 2"/>
          <p:cNvSpPr>
            <a:spLocks noGrp="1"/>
          </p:cNvSpPr>
          <p:nvPr>
            <p:ph idx="1"/>
          </p:nvPr>
        </p:nvSpPr>
        <p:spPr>
          <a:xfrm>
            <a:off x="457200" y="1727746"/>
            <a:ext cx="5239970" cy="4080372"/>
          </a:xfrm>
        </p:spPr>
        <p:txBody>
          <a:bodyPr/>
          <a:lstStyle/>
          <a:p>
            <a:pPr marL="0" indent="0">
              <a:buNone/>
            </a:pPr>
            <a:r>
              <a:rPr lang="en-US" sz="2500" dirty="0">
                <a:solidFill>
                  <a:srgbClr val="00B050"/>
                </a:solidFill>
              </a:rPr>
              <a:t>Testing agency responsible for curing container </a:t>
            </a:r>
          </a:p>
          <a:p>
            <a:r>
              <a:rPr lang="en-US" sz="2500" dirty="0"/>
              <a:t>Certified technicians</a:t>
            </a:r>
          </a:p>
          <a:p>
            <a:pPr lvl="1"/>
            <a:r>
              <a:rPr lang="en-US" sz="2100" dirty="0"/>
              <a:t>Most knowledgeable about testing</a:t>
            </a:r>
          </a:p>
          <a:p>
            <a:r>
              <a:rPr lang="en-US" sz="2500" dirty="0"/>
              <a:t>Verify C31 compliance</a:t>
            </a:r>
          </a:p>
          <a:p>
            <a:r>
              <a:rPr lang="en-US" sz="2500" dirty="0"/>
              <a:t>Test report to include info</a:t>
            </a:r>
          </a:p>
          <a:p>
            <a:pPr marL="0" indent="0">
              <a:buNone/>
            </a:pPr>
            <a:r>
              <a:rPr lang="en-US" sz="2500" i="1" dirty="0"/>
              <a:t>Clear chain of custody</a:t>
            </a:r>
          </a:p>
          <a:p>
            <a:pPr marL="0" indent="0">
              <a:buNone/>
            </a:pPr>
            <a:r>
              <a:rPr lang="en-US" sz="2500" i="1" dirty="0"/>
              <a:t>Discuss in pre bid meetings</a:t>
            </a:r>
          </a:p>
        </p:txBody>
      </p:sp>
      <p:sp>
        <p:nvSpPr>
          <p:cNvPr id="4" name="Date Placeholder 3"/>
          <p:cNvSpPr>
            <a:spLocks noGrp="1"/>
          </p:cNvSpPr>
          <p:nvPr>
            <p:ph type="dt" sz="half" idx="10"/>
          </p:nvPr>
        </p:nvSpPr>
        <p:spPr/>
        <p:txBody>
          <a:bodyPr/>
          <a:lstStyle/>
          <a:p>
            <a:r>
              <a:rPr lang="en-US" dirty="0"/>
              <a:t>              </a:t>
            </a:r>
            <a:endParaRPr lang="en-US" altLang="en-US" dirty="0"/>
          </a:p>
        </p:txBody>
      </p:sp>
      <p:pic>
        <p:nvPicPr>
          <p:cNvPr id="5" name="Picture 4">
            <a:extLst>
              <a:ext uri="{FF2B5EF4-FFF2-40B4-BE49-F238E27FC236}">
                <a16:creationId xmlns:a16="http://schemas.microsoft.com/office/drawing/2014/main" id="{59635731-2988-4DE6-A628-78CBF9A7B5FF}"/>
              </a:ext>
            </a:extLst>
          </p:cNvPr>
          <p:cNvPicPr>
            <a:picLocks noChangeAspect="1"/>
          </p:cNvPicPr>
          <p:nvPr/>
        </p:nvPicPr>
        <p:blipFill>
          <a:blip r:embed="rId3"/>
          <a:stretch>
            <a:fillRect/>
          </a:stretch>
        </p:blipFill>
        <p:spPr>
          <a:xfrm>
            <a:off x="5697170" y="1931490"/>
            <a:ext cx="3161080" cy="4080372"/>
          </a:xfrm>
          <a:prstGeom prst="rect">
            <a:avLst/>
          </a:prstGeom>
        </p:spPr>
      </p:pic>
      <p:sp>
        <p:nvSpPr>
          <p:cNvPr id="6" name="Rectangle 5">
            <a:extLst>
              <a:ext uri="{FF2B5EF4-FFF2-40B4-BE49-F238E27FC236}">
                <a16:creationId xmlns:a16="http://schemas.microsoft.com/office/drawing/2014/main" id="{9DFC22CD-D3EB-4D9D-9729-3888F2B7EDD2}"/>
              </a:ext>
            </a:extLst>
          </p:cNvPr>
          <p:cNvSpPr/>
          <p:nvPr/>
        </p:nvSpPr>
        <p:spPr>
          <a:xfrm>
            <a:off x="285750" y="1081384"/>
            <a:ext cx="8572500" cy="461665"/>
          </a:xfrm>
          <a:prstGeom prst="rect">
            <a:avLst/>
          </a:prstGeom>
        </p:spPr>
        <p:txBody>
          <a:bodyPr wrap="square">
            <a:spAutoFit/>
          </a:bodyPr>
          <a:lstStyle/>
          <a:p>
            <a:r>
              <a:rPr lang="en-US" sz="2400" b="1" i="1" dirty="0">
                <a:solidFill>
                  <a:srgbClr val="A80E13"/>
                </a:solidFill>
                <a:latin typeface="Calibri" panose="020F0502020204030204" pitchFamily="34" charset="0"/>
                <a:cs typeface="Calibri" panose="020F0502020204030204" pitchFamily="34" charset="0"/>
              </a:rPr>
              <a:t>Who is Watching Out for the Cylinders? CI magazine, August 2018</a:t>
            </a:r>
          </a:p>
        </p:txBody>
      </p:sp>
    </p:spTree>
    <p:extLst>
      <p:ext uri="{BB962C8B-B14F-4D97-AF65-F5344CB8AC3E}">
        <p14:creationId xmlns:p14="http://schemas.microsoft.com/office/powerpoint/2010/main" val="165419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Initial Curing Options</a:t>
            </a:r>
          </a:p>
        </p:txBody>
      </p:sp>
      <p:pic>
        <p:nvPicPr>
          <p:cNvPr id="5" name="Picture 4" descr="http://www.flir.com/uploadedImages/Instruments/Products/Concrete-Solutions/EZ-Cure/FLIR-EZ-Cure-II.png"/>
          <p:cNvPicPr>
            <a:picLocks noChangeAspect="1" noChangeArrowheads="1"/>
          </p:cNvPicPr>
          <p:nvPr/>
        </p:nvPicPr>
        <p:blipFill>
          <a:blip r:embed="rId3" cstate="print"/>
          <a:srcRect/>
          <a:stretch>
            <a:fillRect/>
          </a:stretch>
        </p:blipFill>
        <p:spPr bwMode="auto">
          <a:xfrm>
            <a:off x="268185" y="1465613"/>
            <a:ext cx="3798248" cy="2025732"/>
          </a:xfrm>
          <a:prstGeom prst="rect">
            <a:avLst/>
          </a:prstGeom>
          <a:noFill/>
        </p:spPr>
      </p:pic>
      <p:pic>
        <p:nvPicPr>
          <p:cNvPr id="6" name="Picture 6" descr="http://ecx.images-amazon.com/images/I/71b4OZcM-eL._SX450_.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266" b="99051" l="0" r="100000">
                        <a14:foregroundMark x1="39556" y1="57278" x2="44444" y2="53797"/>
                        <a14:foregroundMark x1="28000" y1="13924" x2="88222" y2="32278"/>
                        <a14:foregroundMark x1="14667" y1="7278" x2="21556" y2="4430"/>
                        <a14:foregroundMark x1="25111" y1="6013" x2="32000" y2="5380"/>
                        <a14:foregroundMark x1="22667" y1="6013" x2="26000" y2="5380"/>
                        <a14:foregroundMark x1="34222" y1="7278" x2="94667" y2="25316"/>
                      </a14:backgroundRemoval>
                    </a14:imgEffect>
                  </a14:imgLayer>
                </a14:imgProps>
              </a:ext>
            </a:extLst>
          </a:blip>
          <a:srcRect/>
          <a:stretch>
            <a:fillRect/>
          </a:stretch>
        </p:blipFill>
        <p:spPr bwMode="auto">
          <a:xfrm>
            <a:off x="4641273" y="1406236"/>
            <a:ext cx="3813958" cy="2193026"/>
          </a:xfrm>
          <a:prstGeom prst="rect">
            <a:avLst/>
          </a:prstGeom>
          <a:noFill/>
        </p:spPr>
      </p:pic>
      <p:pic>
        <p:nvPicPr>
          <p:cNvPr id="16" name="Picture 8" descr="http://hotdogprofits.com/wp-content/uploads/2013/08/Coleman50qtCoolerRedColors1.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9091" y1="13929" x2="72727" y2="18929"/>
                        <a14:foregroundMark x1="16919" y1="23571" x2="73232" y2="65714"/>
                        <a14:foregroundMark x1="9343" y1="23571" x2="71717" y2="30000"/>
                        <a14:foregroundMark x1="29798" y1="4643" x2="91667" y2="14643"/>
                        <a14:foregroundMark x1="88131" y1="31071" x2="89899" y2="59643"/>
                        <a14:foregroundMark x1="61111" y1="18929" x2="86364" y2="26786"/>
                        <a14:foregroundMark x1="84343" y1="58214" x2="88131" y2="35357"/>
                        <a14:foregroundMark x1="91919" y1="47143" x2="92424" y2="28929"/>
                        <a14:foregroundMark x1="83333" y1="77143" x2="86111" y2="71786"/>
                        <a14:foregroundMark x1="6061" y1="50000" x2="3283" y2="22143"/>
                      </a14:backgroundRemoval>
                    </a14:imgEffect>
                  </a14:imgLayer>
                </a14:imgProps>
              </a:ext>
            </a:extLst>
          </a:blip>
          <a:srcRect/>
          <a:stretch>
            <a:fillRect/>
          </a:stretch>
        </p:blipFill>
        <p:spPr bwMode="auto">
          <a:xfrm>
            <a:off x="234188" y="3659052"/>
            <a:ext cx="4017177" cy="2373786"/>
          </a:xfrm>
          <a:prstGeom prst="rect">
            <a:avLst/>
          </a:prstGeom>
          <a:noFill/>
        </p:spPr>
      </p:pic>
      <p:pic>
        <p:nvPicPr>
          <p:cNvPr id="17" name="Picture 10" descr="http://i5.walmartimages.com/dfw/dce07b8c-6e6e/k2-_52c2c30f-a660-4724-895a-382a830094de.v1.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98222" l="2000" r="98667"/>
                    </a14:imgEffect>
                  </a14:imgLayer>
                </a14:imgProps>
              </a:ext>
            </a:extLst>
          </a:blip>
          <a:srcRect/>
          <a:stretch>
            <a:fillRect/>
          </a:stretch>
        </p:blipFill>
        <p:spPr bwMode="auto">
          <a:xfrm>
            <a:off x="7352581" y="3654724"/>
            <a:ext cx="1981200" cy="1847850"/>
          </a:xfrm>
          <a:prstGeom prst="rect">
            <a:avLst/>
          </a:prstGeom>
          <a:noFill/>
        </p:spPr>
      </p:pic>
      <p:pic>
        <p:nvPicPr>
          <p:cNvPr id="20" name="Picture 8"/>
          <p:cNvPicPr>
            <a:picLocks noGrp="1" noChangeAspect="1" noChangeArrowheads="1"/>
          </p:cNvPicPr>
          <p:nvPr>
            <p:ph idx="1"/>
          </p:nvPr>
        </p:nvPicPr>
        <p:blipFill>
          <a:blip r:embed="rId10" cstate="print"/>
          <a:srcRect/>
          <a:stretch>
            <a:fillRect/>
          </a:stretch>
        </p:blipFill>
        <p:spPr bwMode="auto">
          <a:xfrm>
            <a:off x="4165561" y="3485961"/>
            <a:ext cx="3481726" cy="2354122"/>
          </a:xfrm>
          <a:prstGeom prst="rect">
            <a:avLst/>
          </a:prstGeom>
          <a:noFill/>
          <a:ln w="34925">
            <a:noFill/>
            <a:miter lim="800000"/>
            <a:headEnd/>
            <a:tailEnd/>
          </a:ln>
          <a:effectLst/>
        </p:spPr>
      </p:pic>
    </p:spTree>
    <p:extLst>
      <p:ext uri="{BB962C8B-B14F-4D97-AF65-F5344CB8AC3E}">
        <p14:creationId xmlns:p14="http://schemas.microsoft.com/office/powerpoint/2010/main" val="290904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499"/>
                                          </p:stCondLst>
                                        </p:cTn>
                                        <p:tgtEl>
                                          <p:spTgt spid="20"/>
                                        </p:tgtEl>
                                        <p:attrNameLst>
                                          <p:attrName>style.visibility</p:attrName>
                                        </p:attrNameLst>
                                      </p:cBhvr>
                                      <p:to>
                                        <p:strVal val="visible"/>
                                      </p:to>
                                    </p:set>
                                    <p:anim to="" calcmode="lin" valueType="num">
                                      <p:cBhvr>
                                        <p:cTn id="7"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7" name="Rectangle 5"/>
          <p:cNvSpPr>
            <a:spLocks noChangeArrowheads="1"/>
          </p:cNvSpPr>
          <p:nvPr/>
        </p:nvSpPr>
        <p:spPr bwMode="auto">
          <a:xfrm>
            <a:off x="4410075" y="284163"/>
            <a:ext cx="79375" cy="1254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38" name="Rectangle 6"/>
          <p:cNvSpPr>
            <a:spLocks noChangeArrowheads="1"/>
          </p:cNvSpPr>
          <p:nvPr/>
        </p:nvSpPr>
        <p:spPr bwMode="auto">
          <a:xfrm>
            <a:off x="1816100" y="676275"/>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39" name="Rectangle 7"/>
          <p:cNvSpPr>
            <a:spLocks noChangeArrowheads="1"/>
          </p:cNvSpPr>
          <p:nvPr/>
        </p:nvSpPr>
        <p:spPr bwMode="auto">
          <a:xfrm>
            <a:off x="1816100" y="912813"/>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48" name="Rectangle 16"/>
          <p:cNvSpPr>
            <a:spLocks noChangeArrowheads="1"/>
          </p:cNvSpPr>
          <p:nvPr/>
        </p:nvSpPr>
        <p:spPr bwMode="auto">
          <a:xfrm>
            <a:off x="1816100" y="3046413"/>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49" name="Rectangle 17"/>
          <p:cNvSpPr>
            <a:spLocks noChangeArrowheads="1"/>
          </p:cNvSpPr>
          <p:nvPr/>
        </p:nvSpPr>
        <p:spPr bwMode="auto">
          <a:xfrm>
            <a:off x="1816100" y="3282950"/>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57" name="Rectangle 25"/>
          <p:cNvSpPr>
            <a:spLocks noChangeArrowheads="1"/>
          </p:cNvSpPr>
          <p:nvPr/>
        </p:nvSpPr>
        <p:spPr bwMode="auto">
          <a:xfrm>
            <a:off x="1816100" y="5178425"/>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58" name="Rectangle 26"/>
          <p:cNvSpPr>
            <a:spLocks noChangeArrowheads="1"/>
          </p:cNvSpPr>
          <p:nvPr/>
        </p:nvSpPr>
        <p:spPr bwMode="auto">
          <a:xfrm>
            <a:off x="1816100" y="5414963"/>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48859" name="Rectangle 27"/>
          <p:cNvSpPr>
            <a:spLocks noChangeArrowheads="1"/>
          </p:cNvSpPr>
          <p:nvPr/>
        </p:nvSpPr>
        <p:spPr bwMode="auto">
          <a:xfrm>
            <a:off x="1816100" y="5653088"/>
            <a:ext cx="90488" cy="1365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000000"/>
                </a:solidFill>
                <a:effectLst/>
                <a:latin typeface="Arial" pitchFamily="34" charset="0"/>
                <a:cs typeface="Arial" pitchFamily="34"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grpSp>
        <p:nvGrpSpPr>
          <p:cNvPr id="248874" name="Group 42"/>
          <p:cNvGrpSpPr>
            <a:grpSpLocks/>
          </p:cNvGrpSpPr>
          <p:nvPr/>
        </p:nvGrpSpPr>
        <p:grpSpPr bwMode="auto">
          <a:xfrm>
            <a:off x="649487" y="1242205"/>
            <a:ext cx="3801743" cy="2320504"/>
            <a:chOff x="2941" y="626"/>
            <a:chExt cx="1448" cy="873"/>
          </a:xfrm>
        </p:grpSpPr>
        <p:pic>
          <p:nvPicPr>
            <p:cNvPr id="248872" name="Picture 40"/>
            <p:cNvPicPr>
              <a:picLocks noChangeAspect="1" noChangeArrowheads="1"/>
            </p:cNvPicPr>
            <p:nvPr/>
          </p:nvPicPr>
          <p:blipFill>
            <a:blip r:embed="rId3" cstate="print"/>
            <a:srcRect/>
            <a:stretch>
              <a:fillRect/>
            </a:stretch>
          </p:blipFill>
          <p:spPr bwMode="auto">
            <a:xfrm>
              <a:off x="2944" y="629"/>
              <a:ext cx="1443" cy="868"/>
            </a:xfrm>
            <a:prstGeom prst="rect">
              <a:avLst/>
            </a:prstGeom>
            <a:noFill/>
            <a:ln w="9525">
              <a:noFill/>
              <a:miter lim="800000"/>
              <a:headEnd/>
              <a:tailEnd/>
            </a:ln>
          </p:spPr>
        </p:pic>
        <p:sp>
          <p:nvSpPr>
            <p:cNvPr id="248873" name="Rectangle 41"/>
            <p:cNvSpPr>
              <a:spLocks noChangeArrowheads="1"/>
            </p:cNvSpPr>
            <p:nvPr/>
          </p:nvSpPr>
          <p:spPr bwMode="auto">
            <a:xfrm>
              <a:off x="2941" y="626"/>
              <a:ext cx="1448" cy="873"/>
            </a:xfrm>
            <a:prstGeom prst="rect">
              <a:avLst/>
            </a:prstGeom>
            <a:noFill/>
            <a:ln w="7938"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8877" name="Group 45"/>
          <p:cNvGrpSpPr>
            <a:grpSpLocks/>
          </p:cNvGrpSpPr>
          <p:nvPr/>
        </p:nvGrpSpPr>
        <p:grpSpPr bwMode="auto">
          <a:xfrm>
            <a:off x="655518" y="3691901"/>
            <a:ext cx="3795712" cy="2406974"/>
            <a:chOff x="2940" y="2305"/>
            <a:chExt cx="1431" cy="863"/>
          </a:xfrm>
        </p:grpSpPr>
        <p:pic>
          <p:nvPicPr>
            <p:cNvPr id="248875" name="Picture 43"/>
            <p:cNvPicPr>
              <a:picLocks noChangeAspect="1" noChangeArrowheads="1"/>
            </p:cNvPicPr>
            <p:nvPr/>
          </p:nvPicPr>
          <p:blipFill>
            <a:blip r:embed="rId4" cstate="print"/>
            <a:srcRect/>
            <a:stretch>
              <a:fillRect/>
            </a:stretch>
          </p:blipFill>
          <p:spPr bwMode="auto">
            <a:xfrm>
              <a:off x="2944" y="2308"/>
              <a:ext cx="1425" cy="858"/>
            </a:xfrm>
            <a:prstGeom prst="rect">
              <a:avLst/>
            </a:prstGeom>
            <a:noFill/>
            <a:ln w="9525">
              <a:noFill/>
              <a:miter lim="800000"/>
              <a:headEnd/>
              <a:tailEnd/>
            </a:ln>
          </p:spPr>
        </p:pic>
        <p:sp>
          <p:nvSpPr>
            <p:cNvPr id="248876" name="Rectangle 44"/>
            <p:cNvSpPr>
              <a:spLocks noChangeArrowheads="1"/>
            </p:cNvSpPr>
            <p:nvPr/>
          </p:nvSpPr>
          <p:spPr bwMode="auto">
            <a:xfrm>
              <a:off x="2940" y="2305"/>
              <a:ext cx="1431" cy="863"/>
            </a:xfrm>
            <a:prstGeom prst="rect">
              <a:avLst/>
            </a:prstGeom>
            <a:noFill/>
            <a:ln w="7938"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8880" name="Group 48"/>
          <p:cNvGrpSpPr>
            <a:grpSpLocks/>
          </p:cNvGrpSpPr>
          <p:nvPr/>
        </p:nvGrpSpPr>
        <p:grpSpPr bwMode="auto">
          <a:xfrm>
            <a:off x="4769496" y="3702350"/>
            <a:ext cx="3891425" cy="2318888"/>
            <a:chOff x="1257" y="3006"/>
            <a:chExt cx="1422" cy="857"/>
          </a:xfrm>
        </p:grpSpPr>
        <p:pic>
          <p:nvPicPr>
            <p:cNvPr id="248878" name="Picture 46"/>
            <p:cNvPicPr>
              <a:picLocks noChangeAspect="1" noChangeArrowheads="1"/>
            </p:cNvPicPr>
            <p:nvPr/>
          </p:nvPicPr>
          <p:blipFill>
            <a:blip r:embed="rId5" cstate="print"/>
            <a:srcRect/>
            <a:stretch>
              <a:fillRect/>
            </a:stretch>
          </p:blipFill>
          <p:spPr bwMode="auto">
            <a:xfrm>
              <a:off x="1261" y="3009"/>
              <a:ext cx="1415" cy="852"/>
            </a:xfrm>
            <a:prstGeom prst="rect">
              <a:avLst/>
            </a:prstGeom>
            <a:noFill/>
            <a:ln w="9525">
              <a:noFill/>
              <a:miter lim="800000"/>
              <a:headEnd/>
              <a:tailEnd/>
            </a:ln>
          </p:spPr>
        </p:pic>
        <p:sp>
          <p:nvSpPr>
            <p:cNvPr id="248879" name="Rectangle 47"/>
            <p:cNvSpPr>
              <a:spLocks noChangeArrowheads="1"/>
            </p:cNvSpPr>
            <p:nvPr/>
          </p:nvSpPr>
          <p:spPr bwMode="auto">
            <a:xfrm>
              <a:off x="1257" y="3006"/>
              <a:ext cx="1422" cy="857"/>
            </a:xfrm>
            <a:prstGeom prst="rect">
              <a:avLst/>
            </a:prstGeom>
            <a:noFill/>
            <a:ln w="7938"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8883" name="Group 51"/>
          <p:cNvGrpSpPr>
            <a:grpSpLocks/>
          </p:cNvGrpSpPr>
          <p:nvPr/>
        </p:nvGrpSpPr>
        <p:grpSpPr bwMode="auto">
          <a:xfrm>
            <a:off x="4787662" y="1242203"/>
            <a:ext cx="3864634" cy="2303253"/>
            <a:chOff x="1337" y="1198"/>
            <a:chExt cx="1430" cy="862"/>
          </a:xfrm>
        </p:grpSpPr>
        <p:pic>
          <p:nvPicPr>
            <p:cNvPr id="248881" name="Picture 49"/>
            <p:cNvPicPr>
              <a:picLocks noChangeAspect="1" noChangeArrowheads="1"/>
            </p:cNvPicPr>
            <p:nvPr/>
          </p:nvPicPr>
          <p:blipFill>
            <a:blip r:embed="rId6" cstate="print"/>
            <a:srcRect/>
            <a:stretch>
              <a:fillRect/>
            </a:stretch>
          </p:blipFill>
          <p:spPr bwMode="auto">
            <a:xfrm>
              <a:off x="1340" y="1201"/>
              <a:ext cx="1425" cy="857"/>
            </a:xfrm>
            <a:prstGeom prst="rect">
              <a:avLst/>
            </a:prstGeom>
            <a:noFill/>
            <a:ln w="9525">
              <a:noFill/>
              <a:miter lim="800000"/>
              <a:headEnd/>
              <a:tailEnd/>
            </a:ln>
          </p:spPr>
        </p:pic>
        <p:sp>
          <p:nvSpPr>
            <p:cNvPr id="248882" name="Rectangle 50"/>
            <p:cNvSpPr>
              <a:spLocks noChangeArrowheads="1"/>
            </p:cNvSpPr>
            <p:nvPr/>
          </p:nvSpPr>
          <p:spPr bwMode="auto">
            <a:xfrm>
              <a:off x="1337" y="1198"/>
              <a:ext cx="1430" cy="862"/>
            </a:xfrm>
            <a:prstGeom prst="rect">
              <a:avLst/>
            </a:prstGeom>
            <a:noFill/>
            <a:ln w="7938"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79" name="Title 78"/>
          <p:cNvSpPr>
            <a:spLocks noGrp="1"/>
          </p:cNvSpPr>
          <p:nvPr>
            <p:ph type="title"/>
          </p:nvPr>
        </p:nvSpPr>
        <p:spPr/>
        <p:txBody>
          <a:bodyPr/>
          <a:lstStyle/>
          <a:p>
            <a:r>
              <a:rPr lang="en-US" dirty="0"/>
              <a:t>Using Sand</a:t>
            </a:r>
          </a:p>
        </p:txBody>
      </p:sp>
    </p:spTree>
    <p:extLst>
      <p:ext uri="{BB962C8B-B14F-4D97-AF65-F5344CB8AC3E}">
        <p14:creationId xmlns:p14="http://schemas.microsoft.com/office/powerpoint/2010/main" val="2005042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Immerse in Water / Coolers</a:t>
            </a:r>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r>
              <a:rPr lang="en-US"/>
              <a:t>              </a:t>
            </a:r>
            <a:endParaRPr lang="en-US" altLang="en-US"/>
          </a:p>
        </p:txBody>
      </p:sp>
      <p:pic>
        <p:nvPicPr>
          <p:cNvPr id="5" name="Content Placeholder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810039" y="1412561"/>
            <a:ext cx="2408942" cy="2408942"/>
          </a:xfrm>
          <a:prstGeom prst="rect">
            <a:avLst/>
          </a:prstGeom>
        </p:spPr>
      </p:pic>
      <p:sp>
        <p:nvSpPr>
          <p:cNvPr id="7" name="TextBox 6"/>
          <p:cNvSpPr txBox="1"/>
          <p:nvPr/>
        </p:nvSpPr>
        <p:spPr>
          <a:xfrm>
            <a:off x="1397479" y="5693435"/>
            <a:ext cx="7047122" cy="400110"/>
          </a:xfrm>
          <a:prstGeom prst="rect">
            <a:avLst/>
          </a:prstGeom>
          <a:noFill/>
        </p:spPr>
        <p:txBody>
          <a:bodyPr wrap="none" rtlCol="0">
            <a:spAutoFit/>
          </a:bodyPr>
          <a:lstStyle/>
          <a:p>
            <a:r>
              <a:rPr lang="en-US" sz="2000" dirty="0"/>
              <a:t>Add water (use ice if needed) and insert hi-low thermometer</a:t>
            </a: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777" r="10284"/>
          <a:stretch>
            <a:fillRect/>
          </a:stretch>
        </p:blipFill>
        <p:spPr bwMode="auto">
          <a:xfrm>
            <a:off x="5227608" y="1423358"/>
            <a:ext cx="3726611" cy="4039619"/>
          </a:xfrm>
          <a:prstGeom prst="rect">
            <a:avLst/>
          </a:prstGeom>
          <a:noFill/>
          <a:ln w="9525">
            <a:noFill/>
            <a:miter lim="800000"/>
            <a:headEnd/>
            <a:tailEnd/>
          </a:ln>
          <a:effectLst/>
        </p:spPr>
      </p:pic>
      <p:pic>
        <p:nvPicPr>
          <p:cNvPr id="9" name="Picture 22" descr="http://donsfishcamp.com/wp-content/uploads/2015/04/10-lb-plastic-ice-bags-with-blue-ice-logo-1000-bundle.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35490" y1="39683" x2="51017" y2="32937"/>
                        <a14:foregroundMark x1="54159" y1="2381" x2="52495" y2="22024"/>
                      </a14:backgroundRemoval>
                    </a14:imgEffect>
                  </a14:imgLayer>
                </a14:imgProps>
              </a:ext>
            </a:extLst>
          </a:blip>
          <a:srcRect/>
          <a:stretch>
            <a:fillRect/>
          </a:stretch>
        </p:blipFill>
        <p:spPr bwMode="auto">
          <a:xfrm>
            <a:off x="2938734" y="3641064"/>
            <a:ext cx="2238648" cy="2086876"/>
          </a:xfrm>
          <a:prstGeom prst="rect">
            <a:avLst/>
          </a:prstGeom>
          <a:noFill/>
        </p:spPr>
      </p:pic>
      <p:pic>
        <p:nvPicPr>
          <p:cNvPr id="10" name="Picture 6"/>
          <p:cNvPicPr>
            <a:picLocks noChangeAspect="1" noChangeArrowheads="1"/>
          </p:cNvPicPr>
          <p:nvPr/>
        </p:nvPicPr>
        <p:blipFill>
          <a:blip r:embed="rId7" cstate="print"/>
          <a:srcRect l="19196" r="13864"/>
          <a:stretch>
            <a:fillRect/>
          </a:stretch>
        </p:blipFill>
        <p:spPr bwMode="auto">
          <a:xfrm>
            <a:off x="319178" y="3102036"/>
            <a:ext cx="2493033" cy="2479476"/>
          </a:xfrm>
          <a:prstGeom prst="rect">
            <a:avLst/>
          </a:prstGeom>
          <a:noFill/>
          <a:ln w="9525">
            <a:noFill/>
            <a:miter lim="800000"/>
            <a:headEnd/>
            <a:tailEnd/>
          </a:ln>
        </p:spPr>
      </p:pic>
    </p:spTree>
    <p:extLst>
      <p:ext uri="{BB962C8B-B14F-4D97-AF65-F5344CB8AC3E}">
        <p14:creationId xmlns:p14="http://schemas.microsoft.com/office/powerpoint/2010/main" val="63243296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Controlled</a:t>
            </a:r>
          </a:p>
        </p:txBody>
      </p:sp>
      <p:sp>
        <p:nvSpPr>
          <p:cNvPr id="4" name="Date Placeholder 3"/>
          <p:cNvSpPr>
            <a:spLocks noGrp="1"/>
          </p:cNvSpPr>
          <p:nvPr>
            <p:ph type="dt" sz="half" idx="10"/>
          </p:nvPr>
        </p:nvSpPr>
        <p:spPr/>
        <p:txBody>
          <a:bodyPr/>
          <a:lstStyle/>
          <a:p>
            <a:r>
              <a:rPr lang="en-US"/>
              <a:t>              </a:t>
            </a:r>
            <a:endParaRPr lang="en-US" altLang="en-US"/>
          </a:p>
        </p:txBody>
      </p:sp>
      <p:pic>
        <p:nvPicPr>
          <p:cNvPr id="5" name="Picture 3" descr="concure tank in Ft Defiance"/>
          <p:cNvPicPr>
            <a:picLocks noChangeAspect="1" noChangeArrowheads="1"/>
          </p:cNvPicPr>
          <p:nvPr/>
        </p:nvPicPr>
        <p:blipFill>
          <a:blip r:embed="rId3" cstate="print">
            <a:extLst>
              <a:ext uri="{28A0092B-C50C-407E-A947-70E740481C1C}">
                <a14:useLocalDpi xmlns:a14="http://schemas.microsoft.com/office/drawing/2010/main" val="0"/>
              </a:ext>
            </a:extLst>
          </a:blip>
          <a:srcRect l="22389" t="14935" r="13831"/>
          <a:stretch>
            <a:fillRect/>
          </a:stretch>
        </p:blipFill>
        <p:spPr bwMode="auto">
          <a:xfrm>
            <a:off x="3441940" y="1690778"/>
            <a:ext cx="5443268" cy="4423913"/>
          </a:xfrm>
          <a:prstGeom prst="rect">
            <a:avLst/>
          </a:prstGeom>
          <a:noFill/>
          <a:ln w="9525">
            <a:noFill/>
            <a:miter lim="800000"/>
            <a:headEnd/>
            <a:tailEnd/>
          </a:ln>
          <a:effectLst/>
        </p:spPr>
      </p:pic>
      <p:pic>
        <p:nvPicPr>
          <p:cNvPr id="6" name="Picture 4" descr="concure tank in Ft Defiance"/>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l="21855" t="14037" r="14151" b="2001"/>
          <a:stretch>
            <a:fillRect/>
          </a:stretch>
        </p:blipFill>
        <p:spPr>
          <a:xfrm>
            <a:off x="172529" y="1155940"/>
            <a:ext cx="3510951" cy="3071004"/>
          </a:xfrm>
          <a:noFill/>
        </p:spPr>
      </p:pic>
    </p:spTree>
    <p:extLst>
      <p:ext uri="{BB962C8B-B14F-4D97-AF65-F5344CB8AC3E}">
        <p14:creationId xmlns:p14="http://schemas.microsoft.com/office/powerpoint/2010/main" val="214255834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of Testing</a:t>
            </a:r>
          </a:p>
        </p:txBody>
      </p:sp>
      <p:sp>
        <p:nvSpPr>
          <p:cNvPr id="3" name="Content Placeholder 2"/>
          <p:cNvSpPr>
            <a:spLocks noGrp="1"/>
          </p:cNvSpPr>
          <p:nvPr>
            <p:ph idx="1"/>
          </p:nvPr>
        </p:nvSpPr>
        <p:spPr/>
        <p:txBody>
          <a:bodyPr/>
          <a:lstStyle/>
          <a:p>
            <a:r>
              <a:rPr lang="en-US" sz="2400" dirty="0"/>
              <a:t>Samples obtained in accordance with ASTM C172</a:t>
            </a:r>
          </a:p>
          <a:p>
            <a:pPr lvl="1"/>
            <a:r>
              <a:rPr lang="en-US" sz="2000" dirty="0"/>
              <a:t>Point of delivery from transportation unit (or mixer)</a:t>
            </a:r>
          </a:p>
          <a:p>
            <a:pPr lvl="1"/>
            <a:r>
              <a:rPr lang="en-US" sz="2000" dirty="0"/>
              <a:t>Other sampling methods should be defined</a:t>
            </a:r>
          </a:p>
          <a:p>
            <a:r>
              <a:rPr lang="en-US" sz="2400" dirty="0"/>
              <a:t>Fresh Concrete tests</a:t>
            </a:r>
          </a:p>
          <a:p>
            <a:pPr lvl="1"/>
            <a:r>
              <a:rPr lang="en-US" sz="2000" dirty="0"/>
              <a:t>Slump or slump flow – tolerances in ASTM C94; ACI 117</a:t>
            </a:r>
          </a:p>
          <a:p>
            <a:pPr lvl="1"/>
            <a:r>
              <a:rPr lang="en-US" sz="2000" dirty="0"/>
              <a:t>Air content – tolerance ±1.5% </a:t>
            </a:r>
          </a:p>
          <a:p>
            <a:pPr lvl="1"/>
            <a:r>
              <a:rPr lang="en-US" sz="2000" dirty="0"/>
              <a:t>Temperature – limits in specifications</a:t>
            </a:r>
          </a:p>
          <a:p>
            <a:pPr lvl="1"/>
            <a:r>
              <a:rPr lang="en-US" sz="2000" dirty="0"/>
              <a:t>Density – typically no limits unless its lightweight concrete</a:t>
            </a:r>
          </a:p>
          <a:p>
            <a:pPr lvl="1"/>
            <a:r>
              <a:rPr lang="en-US" sz="2000" dirty="0"/>
              <a:t>Strength specimens </a:t>
            </a:r>
          </a:p>
          <a:p>
            <a:pPr lvl="2"/>
            <a:r>
              <a:rPr lang="en-US" sz="1600" dirty="0"/>
              <a:t>Average of two 6x12 in or three 4x8 in cylindrical specimens</a:t>
            </a:r>
          </a:p>
          <a:p>
            <a:pPr lvl="2"/>
            <a:r>
              <a:rPr lang="en-US" sz="1600" dirty="0"/>
              <a:t>Standard cured in accordance with ASTM C31</a:t>
            </a:r>
          </a:p>
          <a:p>
            <a:pPr lvl="2"/>
            <a:r>
              <a:rPr lang="en-US" sz="1600" dirty="0"/>
              <a:t>Tested in accordance with ASTM C39 at 28 days or as per spec</a:t>
            </a:r>
          </a:p>
        </p:txBody>
      </p:sp>
      <p:sp>
        <p:nvSpPr>
          <p:cNvPr id="4" name="Date Placeholder 3"/>
          <p:cNvSpPr>
            <a:spLocks noGrp="1"/>
          </p:cNvSpPr>
          <p:nvPr>
            <p:ph type="dt" sz="half" idx="10"/>
          </p:nvPr>
        </p:nvSpPr>
        <p:spPr/>
        <p:txBody>
          <a:bodyPr/>
          <a:lstStyle/>
          <a:p>
            <a:r>
              <a:rPr lang="en-US"/>
              <a:t>              </a:t>
            </a:r>
            <a:endParaRPr lang="en-US" alt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017243" y="4133952"/>
            <a:ext cx="1594623" cy="1577477"/>
          </a:xfrm>
          <a:prstGeom prst="rect">
            <a:avLst/>
          </a:prstGeom>
        </p:spPr>
      </p:pic>
      <p:pic>
        <p:nvPicPr>
          <p:cNvPr id="6" name="Picture 5"/>
          <p:cNvPicPr>
            <a:picLocks noChangeAspect="1"/>
          </p:cNvPicPr>
          <p:nvPr/>
        </p:nvPicPr>
        <p:blipFill>
          <a:blip r:embed="rId4"/>
          <a:stretch>
            <a:fillRect/>
          </a:stretch>
        </p:blipFill>
        <p:spPr>
          <a:xfrm>
            <a:off x="6702154" y="3853069"/>
            <a:ext cx="1508891" cy="1503176"/>
          </a:xfrm>
          <a:prstGeom prst="rect">
            <a:avLst/>
          </a:prstGeom>
        </p:spPr>
      </p:pic>
      <p:pic>
        <p:nvPicPr>
          <p:cNvPr id="8" name="Picture 7"/>
          <p:cNvPicPr>
            <a:picLocks noChangeAspect="1"/>
          </p:cNvPicPr>
          <p:nvPr/>
        </p:nvPicPr>
        <p:blipFill>
          <a:blip r:embed="rId5"/>
          <a:stretch>
            <a:fillRect/>
          </a:stretch>
        </p:blipFill>
        <p:spPr>
          <a:xfrm>
            <a:off x="7061412" y="1326201"/>
            <a:ext cx="1433007" cy="1448583"/>
          </a:xfrm>
          <a:prstGeom prst="rect">
            <a:avLst/>
          </a:prstGeom>
        </p:spPr>
      </p:pic>
      <p:pic>
        <p:nvPicPr>
          <p:cNvPr id="7" name="Picture 6"/>
          <p:cNvPicPr>
            <a:picLocks noChangeAspect="1"/>
          </p:cNvPicPr>
          <p:nvPr/>
        </p:nvPicPr>
        <p:blipFill>
          <a:blip r:embed="rId6"/>
          <a:stretch>
            <a:fillRect/>
          </a:stretch>
        </p:blipFill>
        <p:spPr>
          <a:xfrm>
            <a:off x="765678" y="3816444"/>
            <a:ext cx="1520322" cy="1531753"/>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4711" y="3935292"/>
            <a:ext cx="1670493" cy="1670493"/>
          </a:xfrm>
          <a:prstGeom prst="rect">
            <a:avLst/>
          </a:prstGeom>
        </p:spPr>
      </p:pic>
      <p:sp>
        <p:nvSpPr>
          <p:cNvPr id="2" name="Title 1"/>
          <p:cNvSpPr>
            <a:spLocks noGrp="1"/>
          </p:cNvSpPr>
          <p:nvPr>
            <p:ph type="title"/>
          </p:nvPr>
        </p:nvSpPr>
        <p:spPr/>
        <p:txBody>
          <a:bodyPr/>
          <a:lstStyle/>
          <a:p>
            <a:r>
              <a:rPr lang="en-US" dirty="0"/>
              <a:t>Logger Info &amp; Examples</a:t>
            </a:r>
          </a:p>
        </p:txBody>
      </p:sp>
      <p:sp>
        <p:nvSpPr>
          <p:cNvPr id="4" name="Date Placeholder 3"/>
          <p:cNvSpPr>
            <a:spLocks noGrp="1"/>
          </p:cNvSpPr>
          <p:nvPr>
            <p:ph type="dt" sz="half" idx="4294967295"/>
          </p:nvPr>
        </p:nvSpPr>
        <p:spPr>
          <a:xfrm>
            <a:off x="1485900" y="5539979"/>
            <a:ext cx="1600200" cy="342900"/>
          </a:xfrm>
          <a:prstGeom prst="rect">
            <a:avLst/>
          </a:prstGeom>
        </p:spPr>
        <p:txBody>
          <a:bodyPr/>
          <a:lstStyle/>
          <a:p>
            <a:r>
              <a:rPr lang="en-US"/>
              <a:t>              </a:t>
            </a:r>
            <a:endParaRPr lang="en-US" altLang="en-US"/>
          </a:p>
        </p:txBody>
      </p:sp>
      <p:sp>
        <p:nvSpPr>
          <p:cNvPr id="10" name="Content Placeholder 2"/>
          <p:cNvSpPr txBox="1">
            <a:spLocks/>
          </p:cNvSpPr>
          <p:nvPr/>
        </p:nvSpPr>
        <p:spPr bwMode="auto">
          <a:xfrm>
            <a:off x="2186122" y="1124402"/>
            <a:ext cx="5243839" cy="2692042"/>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a:lstStyle>
          <a:p>
            <a:pPr marL="0" indent="0">
              <a:buNone/>
            </a:pPr>
            <a:r>
              <a:rPr lang="en-US" sz="2250" kern="0" dirty="0"/>
              <a:t>Producers can request permission to use them in projects</a:t>
            </a:r>
          </a:p>
          <a:p>
            <a:r>
              <a:rPr lang="en-US" sz="2250" kern="0" dirty="0"/>
              <a:t>Prices from $25 to $200 + </a:t>
            </a:r>
          </a:p>
          <a:p>
            <a:r>
              <a:rPr lang="en-US" sz="2250" kern="0" dirty="0"/>
              <a:t>1 channel to 4+ channels</a:t>
            </a:r>
          </a:p>
          <a:p>
            <a:r>
              <a:rPr lang="en-US" sz="2250" kern="0" dirty="0"/>
              <a:t>Memory – length of recording</a:t>
            </a:r>
          </a:p>
          <a:p>
            <a:r>
              <a:rPr lang="en-US" sz="2250" kern="0" dirty="0"/>
              <a:t>Waterproof</a:t>
            </a:r>
          </a:p>
          <a:p>
            <a:r>
              <a:rPr lang="en-US" sz="2250" kern="0" dirty="0"/>
              <a:t>USB, Bluetooth, Wi-Fi</a:t>
            </a:r>
          </a:p>
        </p:txBody>
      </p:sp>
      <p:pic>
        <p:nvPicPr>
          <p:cNvPr id="13" name="Content Placeholder 4"/>
          <p:cNvPicPr>
            <a:picLocks noGrp="1" noChangeAspect="1"/>
          </p:cNvPicPr>
          <p:nvPr>
            <p:ph idx="1"/>
          </p:nvPr>
        </p:nvPicPr>
        <p:blipFill>
          <a:blip r:embed="rId8"/>
          <a:stretch>
            <a:fillRect/>
          </a:stretch>
        </p:blipFill>
        <p:spPr>
          <a:xfrm>
            <a:off x="368551" y="1920479"/>
            <a:ext cx="1548899" cy="1554615"/>
          </a:xfrm>
          <a:prstGeom prst="rect">
            <a:avLst/>
          </a:prstGeom>
        </p:spPr>
      </p:pic>
    </p:spTree>
    <p:extLst>
      <p:ext uri="{BB962C8B-B14F-4D97-AF65-F5344CB8AC3E}">
        <p14:creationId xmlns:p14="http://schemas.microsoft.com/office/powerpoint/2010/main" val="26804663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MasterSpec June 2023 Version</a:t>
            </a:r>
          </a:p>
        </p:txBody>
      </p:sp>
      <p:sp>
        <p:nvSpPr>
          <p:cNvPr id="4" name="Date Placeholder 3"/>
          <p:cNvSpPr>
            <a:spLocks noGrp="1"/>
          </p:cNvSpPr>
          <p:nvPr>
            <p:ph type="dt" sz="half" idx="10"/>
          </p:nvPr>
        </p:nvSpPr>
        <p:spPr/>
        <p:txBody>
          <a:bodyPr/>
          <a:lstStyle/>
          <a:p>
            <a:r>
              <a:rPr lang="en-US"/>
              <a:t>              </a:t>
            </a:r>
            <a:endParaRPr lang="en-US" altLang="en-US"/>
          </a:p>
        </p:txBody>
      </p:sp>
      <p:sp>
        <p:nvSpPr>
          <p:cNvPr id="6" name="Content Placeholder 5">
            <a:extLst>
              <a:ext uri="{FF2B5EF4-FFF2-40B4-BE49-F238E27FC236}">
                <a16:creationId xmlns:a16="http://schemas.microsoft.com/office/drawing/2014/main" id="{D535ADD0-83F3-478B-ABA8-6623F8B5E523}"/>
              </a:ext>
            </a:extLst>
          </p:cNvPr>
          <p:cNvSpPr>
            <a:spLocks noGrp="1"/>
          </p:cNvSpPr>
          <p:nvPr>
            <p:ph idx="1"/>
          </p:nvPr>
        </p:nvSpPr>
        <p:spPr/>
        <p:txBody>
          <a:bodyPr/>
          <a:lstStyle/>
          <a:p>
            <a:endParaRPr lang="en-US"/>
          </a:p>
        </p:txBody>
      </p:sp>
      <p:sp>
        <p:nvSpPr>
          <p:cNvPr id="7" name="Content Placeholder 2">
            <a:extLst>
              <a:ext uri="{FF2B5EF4-FFF2-40B4-BE49-F238E27FC236}">
                <a16:creationId xmlns:a16="http://schemas.microsoft.com/office/drawing/2014/main" id="{F1AADBEE-74B3-485D-902F-BF8AF70094E4}"/>
              </a:ext>
            </a:extLst>
          </p:cNvPr>
          <p:cNvSpPr txBox="1">
            <a:spLocks/>
          </p:cNvSpPr>
          <p:nvPr/>
        </p:nvSpPr>
        <p:spPr bwMode="auto">
          <a:xfrm>
            <a:off x="258159" y="1120931"/>
            <a:ext cx="9090792" cy="339804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a:lstStyle>
          <a:p>
            <a:r>
              <a:rPr lang="en-US" sz="2000" kern="0" dirty="0"/>
              <a:t>Test lab provides </a:t>
            </a:r>
            <a:r>
              <a:rPr lang="en-US" sz="2000" kern="0" dirty="0">
                <a:solidFill>
                  <a:srgbClr val="FF0000"/>
                </a:solidFill>
              </a:rPr>
              <a:t>curing facility </a:t>
            </a:r>
            <a:r>
              <a:rPr lang="en-US" sz="2000" kern="0" dirty="0"/>
              <a:t>for acceptance testing and verify compliance with ASTM C31</a:t>
            </a:r>
          </a:p>
          <a:p>
            <a:r>
              <a:rPr lang="en-US" sz="2000" kern="0" dirty="0"/>
              <a:t>Test lab to report results to Owner, Architect, Contractor and concrete manufacturer </a:t>
            </a:r>
            <a:r>
              <a:rPr lang="en-US" sz="2000" kern="0" dirty="0">
                <a:solidFill>
                  <a:srgbClr val="FF0000"/>
                </a:solidFill>
              </a:rPr>
              <a:t>within 48 hours</a:t>
            </a:r>
            <a:r>
              <a:rPr lang="en-US" sz="2000" kern="0" dirty="0"/>
              <a:t>. </a:t>
            </a:r>
          </a:p>
          <a:p>
            <a:r>
              <a:rPr lang="en-US" sz="2000" kern="0" dirty="0"/>
              <a:t>Test reports to include curing method and </a:t>
            </a:r>
            <a:r>
              <a:rPr lang="en-US" sz="2000" kern="0" dirty="0">
                <a:solidFill>
                  <a:srgbClr val="FF0000"/>
                </a:solidFill>
              </a:rPr>
              <a:t>maximum and minimum temperatures </a:t>
            </a:r>
            <a:r>
              <a:rPr lang="en-US" sz="2000" kern="0" dirty="0"/>
              <a:t>during initial curing period.  </a:t>
            </a:r>
          </a:p>
          <a:p>
            <a:r>
              <a:rPr lang="en-US" sz="2000" kern="0" dirty="0">
                <a:solidFill>
                  <a:srgbClr val="FF0000"/>
                </a:solidFill>
              </a:rPr>
              <a:t>Testing Agency qualified </a:t>
            </a:r>
            <a:r>
              <a:rPr lang="en-US" sz="2000" kern="0" dirty="0"/>
              <a:t>in accordance with ASTM C1077, ASTM E329</a:t>
            </a:r>
          </a:p>
          <a:p>
            <a:r>
              <a:rPr lang="en-US" sz="2000" kern="0" dirty="0"/>
              <a:t>Field tests </a:t>
            </a:r>
            <a:r>
              <a:rPr lang="en-US" sz="2000" kern="0" dirty="0">
                <a:solidFill>
                  <a:srgbClr val="FF0000"/>
                </a:solidFill>
              </a:rPr>
              <a:t>- ACI Concrete Field Testing </a:t>
            </a:r>
            <a:r>
              <a:rPr lang="en-US" sz="2000" kern="0" dirty="0"/>
              <a:t>Technician, Grade I.</a:t>
            </a:r>
          </a:p>
          <a:p>
            <a:r>
              <a:rPr lang="en-US" sz="2000" kern="0" dirty="0"/>
              <a:t>Laboratory tests - </a:t>
            </a:r>
            <a:r>
              <a:rPr lang="en-US" sz="2000" kern="0" dirty="0">
                <a:solidFill>
                  <a:srgbClr val="FF0000"/>
                </a:solidFill>
              </a:rPr>
              <a:t>ACI Concrete Strength Testing Technician</a:t>
            </a:r>
            <a:r>
              <a:rPr lang="en-US" sz="2000" kern="0" dirty="0"/>
              <a:t> and Concrete Laboratory Testing Technician, </a:t>
            </a:r>
            <a:r>
              <a:rPr lang="en-US" sz="2000" kern="0" dirty="0" err="1"/>
              <a:t>Levl</a:t>
            </a:r>
            <a:r>
              <a:rPr lang="en-US" sz="2000" kern="0" dirty="0"/>
              <a:t> 1. Laboratory supervisor – ACI Concrete Laboratory Testing Technician, Level 2I. </a:t>
            </a:r>
          </a:p>
          <a:p>
            <a:r>
              <a:rPr lang="en-US" sz="2000" kern="0" dirty="0"/>
              <a:t>Contractor provides </a:t>
            </a:r>
            <a:r>
              <a:rPr lang="en-US" sz="2000" kern="0" dirty="0">
                <a:solidFill>
                  <a:srgbClr val="FF0000"/>
                </a:solidFill>
              </a:rPr>
              <a:t>daily access, secure space for storage</a:t>
            </a:r>
            <a:r>
              <a:rPr lang="en-US" sz="2000" kern="0" dirty="0"/>
              <a:t>, initial curing, and field curing of test samples, </a:t>
            </a:r>
            <a:r>
              <a:rPr lang="en-US" sz="2000" kern="0" dirty="0">
                <a:solidFill>
                  <a:srgbClr val="FF0000"/>
                </a:solidFill>
              </a:rPr>
              <a:t>source of water </a:t>
            </a:r>
            <a:r>
              <a:rPr lang="en-US" sz="2000" kern="0" dirty="0"/>
              <a:t>and continuous </a:t>
            </a:r>
            <a:r>
              <a:rPr lang="en-US" sz="2000" kern="0" dirty="0">
                <a:solidFill>
                  <a:srgbClr val="FF0000"/>
                </a:solidFill>
              </a:rPr>
              <a:t>electrical power</a:t>
            </a:r>
            <a:r>
              <a:rPr lang="en-US" sz="2000" kern="0" dirty="0"/>
              <a:t> at project site </a:t>
            </a:r>
          </a:p>
          <a:p>
            <a:r>
              <a:rPr lang="en-US" sz="2000" kern="0" dirty="0">
                <a:solidFill>
                  <a:srgbClr val="FF0000"/>
                </a:solidFill>
              </a:rPr>
              <a:t>Pre-installation conference </a:t>
            </a:r>
            <a:r>
              <a:rPr lang="en-US" sz="2000" kern="0" dirty="0"/>
              <a:t>requires review of initial curing</a:t>
            </a:r>
          </a:p>
        </p:txBody>
      </p:sp>
    </p:spTree>
    <p:extLst>
      <p:ext uri="{BB962C8B-B14F-4D97-AF65-F5344CB8AC3E}">
        <p14:creationId xmlns:p14="http://schemas.microsoft.com/office/powerpoint/2010/main" val="42455182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6"/>
          <p:cNvSpPr>
            <a:spLocks noGrp="1" noChangeArrowheads="1"/>
          </p:cNvSpPr>
          <p:nvPr>
            <p:ph type="title"/>
          </p:nvPr>
        </p:nvSpPr>
        <p:spPr/>
        <p:txBody>
          <a:bodyPr/>
          <a:lstStyle/>
          <a:p>
            <a:r>
              <a:rPr lang="en-US" dirty="0"/>
              <a:t>Review of a Test Report</a:t>
            </a:r>
          </a:p>
        </p:txBody>
      </p:sp>
      <p:sp>
        <p:nvSpPr>
          <p:cNvPr id="12292" name="Rectangle 17"/>
          <p:cNvSpPr>
            <a:spLocks noGrp="1" noChangeArrowheads="1"/>
          </p:cNvSpPr>
          <p:nvPr>
            <p:ph type="body" idx="1"/>
          </p:nvPr>
        </p:nvSpPr>
        <p:spPr>
          <a:xfrm>
            <a:off x="457200" y="1543050"/>
            <a:ext cx="4800600" cy="4530725"/>
          </a:xfrm>
        </p:spPr>
        <p:txBody>
          <a:bodyPr/>
          <a:lstStyle/>
          <a:p>
            <a:r>
              <a:rPr lang="en-US" sz="2400" dirty="0"/>
              <a:t>Reporting requirements of C31 and C39</a:t>
            </a:r>
          </a:p>
          <a:p>
            <a:r>
              <a:rPr lang="en-US" sz="2400" dirty="0"/>
              <a:t>Dates – pour, cylinders made, rec’d at lab</a:t>
            </a:r>
          </a:p>
          <a:p>
            <a:r>
              <a:rPr lang="en-US" sz="2400" dirty="0"/>
              <a:t>Ambient / concrete temperature</a:t>
            </a:r>
          </a:p>
          <a:p>
            <a:r>
              <a:rPr lang="en-US" sz="2400" dirty="0"/>
              <a:t>Slump, air content, density</a:t>
            </a:r>
          </a:p>
          <a:p>
            <a:r>
              <a:rPr lang="en-US" sz="2400" dirty="0"/>
              <a:t>Duration of initial curing</a:t>
            </a:r>
          </a:p>
          <a:p>
            <a:r>
              <a:rPr lang="en-US" sz="2400" dirty="0"/>
              <a:t>Min / max temperatures</a:t>
            </a:r>
          </a:p>
          <a:p>
            <a:r>
              <a:rPr lang="en-US" sz="2400" dirty="0"/>
              <a:t>Curing method</a:t>
            </a:r>
          </a:p>
          <a:p>
            <a:r>
              <a:rPr lang="en-US" sz="2400" dirty="0"/>
              <a:t>7 &amp; 28 day strengths</a:t>
            </a:r>
          </a:p>
          <a:p>
            <a:pPr lvl="1"/>
            <a:r>
              <a:rPr lang="en-US" sz="2000" dirty="0"/>
              <a:t>Strength gain</a:t>
            </a:r>
          </a:p>
          <a:p>
            <a:endParaRPr lang="en-US" sz="2400" dirty="0"/>
          </a:p>
        </p:txBody>
      </p:sp>
      <p:sp>
        <p:nvSpPr>
          <p:cNvPr id="4" name="Date Placeholder 3"/>
          <p:cNvSpPr>
            <a:spLocks noGrp="1"/>
          </p:cNvSpPr>
          <p:nvPr>
            <p:ph type="dt" sz="quarter" idx="10"/>
          </p:nvPr>
        </p:nvSpPr>
        <p:spPr/>
        <p:txBody>
          <a:bodyPr/>
          <a:lstStyle/>
          <a:p>
            <a:r>
              <a:rPr lang="en-US"/>
              <a:t>              </a:t>
            </a:r>
            <a:endParaRPr lang="en-US" altLang="en-US"/>
          </a:p>
        </p:txBody>
      </p:sp>
      <p:pic>
        <p:nvPicPr>
          <p:cNvPr id="5" name="Picture 4"/>
          <p:cNvPicPr>
            <a:picLocks noChangeAspect="1" noChangeArrowheads="1"/>
          </p:cNvPicPr>
          <p:nvPr/>
        </p:nvPicPr>
        <p:blipFill>
          <a:blip r:embed="rId3" cstate="print"/>
          <a:srcRect/>
          <a:stretch>
            <a:fillRect/>
          </a:stretch>
        </p:blipFill>
        <p:spPr bwMode="auto">
          <a:xfrm>
            <a:off x="5277370" y="1319841"/>
            <a:ext cx="3667713" cy="4778106"/>
          </a:xfrm>
          <a:prstGeom prst="rect">
            <a:avLst/>
          </a:prstGeom>
          <a:noFill/>
          <a:ln w="9525" algn="ctr">
            <a:solidFill>
              <a:schemeClr val="tx1"/>
            </a:solidFill>
            <a:miter lim="800000"/>
            <a:headEnd/>
            <a:tailEnd/>
          </a:ln>
          <a:effectLst/>
        </p:spPr>
      </p:pic>
      <p:sp>
        <p:nvSpPr>
          <p:cNvPr id="2" name="Slide Number Placeholder 1"/>
          <p:cNvSpPr>
            <a:spLocks noGrp="1"/>
          </p:cNvSpPr>
          <p:nvPr>
            <p:ph type="sldNum" sz="quarter" idx="12"/>
          </p:nvPr>
        </p:nvSpPr>
        <p:spPr/>
        <p:txBody>
          <a:bodyPr/>
          <a:lstStyle/>
          <a:p>
            <a:pPr>
              <a:defRPr/>
            </a:pPr>
            <a:fld id="{1D4462C1-9213-4239-A46C-FA9A7E0B65BE}" type="slidenum">
              <a:rPr lang="en-US" altLang="en-US" smtClean="0"/>
              <a:pPr>
                <a:defRPr/>
              </a:pPr>
              <a:t>42</a:t>
            </a:fld>
            <a:endParaRPr lang="en-US" altLang="en-US" dirty="0"/>
          </a:p>
        </p:txBody>
      </p:sp>
    </p:spTree>
    <p:extLst>
      <p:ext uri="{BB962C8B-B14F-4D97-AF65-F5344CB8AC3E}">
        <p14:creationId xmlns:p14="http://schemas.microsoft.com/office/powerpoint/2010/main" val="3900726956"/>
      </p:ext>
    </p:extLst>
  </p:cSld>
  <p:clrMapOvr>
    <a:masterClrMapping/>
  </p:clrMapOvr>
  <p:transition>
    <p:cover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28600"/>
            <a:ext cx="8077200" cy="631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bwMode="auto">
          <a:xfrm>
            <a:off x="1505607" y="533400"/>
            <a:ext cx="2743200" cy="9906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5" name="Right Arrow 4"/>
          <p:cNvSpPr/>
          <p:nvPr/>
        </p:nvSpPr>
        <p:spPr bwMode="auto">
          <a:xfrm>
            <a:off x="630621" y="2476500"/>
            <a:ext cx="1600200" cy="3810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6" name="Right Arrow 5"/>
          <p:cNvSpPr/>
          <p:nvPr/>
        </p:nvSpPr>
        <p:spPr bwMode="auto">
          <a:xfrm>
            <a:off x="437493" y="3657600"/>
            <a:ext cx="2743200" cy="3048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7" name="Right Arrow 6"/>
          <p:cNvSpPr/>
          <p:nvPr/>
        </p:nvSpPr>
        <p:spPr bwMode="auto">
          <a:xfrm>
            <a:off x="275897" y="2857500"/>
            <a:ext cx="5058103" cy="2667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9" name="Right Arrow 8"/>
          <p:cNvSpPr/>
          <p:nvPr/>
        </p:nvSpPr>
        <p:spPr bwMode="auto">
          <a:xfrm rot="10800000">
            <a:off x="8610599" y="3626065"/>
            <a:ext cx="533400" cy="336334"/>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10" name="Right Arrow 9"/>
          <p:cNvSpPr/>
          <p:nvPr/>
        </p:nvSpPr>
        <p:spPr bwMode="auto">
          <a:xfrm>
            <a:off x="59121" y="5105400"/>
            <a:ext cx="1617279" cy="3048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11" name="Right Arrow 10"/>
          <p:cNvSpPr/>
          <p:nvPr/>
        </p:nvSpPr>
        <p:spPr bwMode="auto">
          <a:xfrm rot="9658761">
            <a:off x="6489084" y="2356503"/>
            <a:ext cx="2680931" cy="289477"/>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57097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Test Results</a:t>
            </a:r>
          </a:p>
        </p:txBody>
      </p:sp>
      <p:sp>
        <p:nvSpPr>
          <p:cNvPr id="3" name="Content Placeholder 2"/>
          <p:cNvSpPr>
            <a:spLocks noGrp="1"/>
          </p:cNvSpPr>
          <p:nvPr>
            <p:ph idx="1"/>
          </p:nvPr>
        </p:nvSpPr>
        <p:spPr>
          <a:xfrm>
            <a:off x="457201" y="1543050"/>
            <a:ext cx="4578824" cy="4530725"/>
          </a:xfrm>
        </p:spPr>
        <p:txBody>
          <a:bodyPr/>
          <a:lstStyle/>
          <a:p>
            <a:r>
              <a:rPr lang="en-US" dirty="0"/>
              <a:t>What do Standards Say</a:t>
            </a:r>
          </a:p>
          <a:p>
            <a:r>
              <a:rPr lang="en-US" dirty="0"/>
              <a:t>Responsibilities</a:t>
            </a:r>
          </a:p>
          <a:p>
            <a:r>
              <a:rPr lang="en-US" dirty="0"/>
              <a:t>Reporting</a:t>
            </a:r>
          </a:p>
          <a:p>
            <a:r>
              <a:rPr lang="en-US" dirty="0"/>
              <a:t>Data evaluation</a:t>
            </a:r>
          </a:p>
          <a:p>
            <a:pPr lvl="1"/>
            <a:r>
              <a:rPr lang="en-US" dirty="0"/>
              <a:t>Precision </a:t>
            </a:r>
          </a:p>
          <a:p>
            <a:pPr lvl="1"/>
            <a:r>
              <a:rPr lang="en-US" dirty="0"/>
              <a:t>Rating test results</a:t>
            </a:r>
          </a:p>
          <a:p>
            <a:endParaRPr lang="en-US" dirty="0"/>
          </a:p>
        </p:txBody>
      </p:sp>
      <p:sp>
        <p:nvSpPr>
          <p:cNvPr id="4" name="Date Placeholder 3"/>
          <p:cNvSpPr>
            <a:spLocks noGrp="1"/>
          </p:cNvSpPr>
          <p:nvPr>
            <p:ph type="dt" sz="half" idx="10"/>
          </p:nvPr>
        </p:nvSpPr>
        <p:spPr/>
        <p:txBody>
          <a:bodyPr/>
          <a:lstStyle/>
          <a:p>
            <a:r>
              <a:rPr lang="en-US"/>
              <a:t>              </a:t>
            </a:r>
            <a:endParaRPr lang="en-US" altLang="en-US"/>
          </a:p>
        </p:txBody>
      </p:sp>
      <p:pic>
        <p:nvPicPr>
          <p:cNvPr id="391170" name="Picture 2"/>
          <p:cNvPicPr>
            <a:picLocks noChangeAspect="1" noChangeArrowheads="1"/>
          </p:cNvPicPr>
          <p:nvPr/>
        </p:nvPicPr>
        <p:blipFill>
          <a:blip r:embed="rId3" cstate="print"/>
          <a:srcRect/>
          <a:stretch>
            <a:fillRect/>
          </a:stretch>
        </p:blipFill>
        <p:spPr bwMode="auto">
          <a:xfrm>
            <a:off x="5055383" y="1105468"/>
            <a:ext cx="3870253" cy="5154446"/>
          </a:xfrm>
          <a:prstGeom prst="rect">
            <a:avLst/>
          </a:prstGeom>
          <a:noFill/>
          <a:ln w="9525">
            <a:solidFill>
              <a:schemeClr val="tx1"/>
            </a:solidFill>
            <a:miter lim="800000"/>
            <a:headEnd/>
            <a:tailEnd/>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1"/>
          <p:cNvSpPr>
            <a:spLocks noGrp="1" noChangeArrowheads="1"/>
          </p:cNvSpPr>
          <p:nvPr>
            <p:ph type="title"/>
          </p:nvPr>
        </p:nvSpPr>
        <p:spPr/>
        <p:txBody>
          <a:bodyPr/>
          <a:lstStyle/>
          <a:p>
            <a:r>
              <a:rPr lang="en-US" dirty="0"/>
              <a:t>Testing variability (ACI 214R)</a:t>
            </a:r>
          </a:p>
        </p:txBody>
      </p:sp>
      <p:sp>
        <p:nvSpPr>
          <p:cNvPr id="31748" name="Rectangle 12"/>
          <p:cNvSpPr>
            <a:spLocks noGrp="1" noChangeArrowheads="1"/>
          </p:cNvSpPr>
          <p:nvPr>
            <p:ph type="body" idx="1"/>
          </p:nvPr>
        </p:nvSpPr>
        <p:spPr/>
        <p:txBody>
          <a:bodyPr/>
          <a:lstStyle/>
          <a:p>
            <a:r>
              <a:rPr lang="en-US" dirty="0"/>
              <a:t>Within-batch coefficient of Variation (V</a:t>
            </a:r>
            <a:r>
              <a:rPr lang="en-US" baseline="-25000" dirty="0"/>
              <a:t>1</a:t>
            </a:r>
            <a:r>
              <a:rPr lang="en-US" dirty="0"/>
              <a:t>)</a:t>
            </a:r>
          </a:p>
          <a:p>
            <a:r>
              <a:rPr lang="en-US" dirty="0"/>
              <a:t>Average range (  ) from10 tests</a:t>
            </a:r>
          </a:p>
          <a:p>
            <a:r>
              <a:rPr lang="en-US" dirty="0"/>
              <a:t>   = Average strength</a:t>
            </a:r>
          </a:p>
          <a:p>
            <a:endParaRPr lang="en-US" dirty="0"/>
          </a:p>
          <a:p>
            <a:endParaRPr lang="en-US" dirty="0"/>
          </a:p>
        </p:txBody>
      </p:sp>
      <p:sp>
        <p:nvSpPr>
          <p:cNvPr id="6" name="Date Placeholder 3"/>
          <p:cNvSpPr>
            <a:spLocks noGrp="1"/>
          </p:cNvSpPr>
          <p:nvPr>
            <p:ph type="dt" sz="quarter" idx="10"/>
          </p:nvPr>
        </p:nvSpPr>
        <p:spPr/>
        <p:txBody>
          <a:bodyPr/>
          <a:lstStyle/>
          <a:p>
            <a:r>
              <a:rPr lang="en-US"/>
              <a:t>              </a:t>
            </a:r>
            <a:endParaRPr lang="en-US" altLang="en-US"/>
          </a:p>
        </p:txBody>
      </p:sp>
      <p:sp>
        <p:nvSpPr>
          <p:cNvPr id="747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47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6321"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630305" y="2210938"/>
            <a:ext cx="209550" cy="457200"/>
          </a:xfrm>
          <a:prstGeom prst="rect">
            <a:avLst/>
          </a:prstGeom>
          <a:noFill/>
        </p:spPr>
      </p:pic>
      <p:sp>
        <p:nvSpPr>
          <p:cNvPr id="563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632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928048" y="2743200"/>
            <a:ext cx="190500" cy="457200"/>
          </a:xfrm>
          <a:prstGeom prst="rect">
            <a:avLst/>
          </a:prstGeom>
          <a:noFill/>
        </p:spPr>
      </p:pic>
      <p:pic>
        <p:nvPicPr>
          <p:cNvPr id="56325" name="Picture 5"/>
          <p:cNvPicPr>
            <a:picLocks noChangeAspect="1" noChangeArrowheads="1"/>
          </p:cNvPicPr>
          <p:nvPr/>
        </p:nvPicPr>
        <p:blipFill>
          <a:blip r:embed="rId5" cstate="print"/>
          <a:srcRect/>
          <a:stretch>
            <a:fillRect/>
          </a:stretch>
        </p:blipFill>
        <p:spPr bwMode="auto">
          <a:xfrm>
            <a:off x="856896" y="3400567"/>
            <a:ext cx="2162175" cy="1066800"/>
          </a:xfrm>
          <a:prstGeom prst="rect">
            <a:avLst/>
          </a:prstGeom>
          <a:noFill/>
          <a:ln w="9525">
            <a:noFill/>
            <a:miter lim="800000"/>
            <a:headEnd/>
            <a:tailEnd/>
          </a:ln>
        </p:spPr>
      </p:pic>
      <p:pic>
        <p:nvPicPr>
          <p:cNvPr id="56326" name="Picture 6"/>
          <p:cNvPicPr>
            <a:picLocks noChangeAspect="1" noChangeArrowheads="1"/>
          </p:cNvPicPr>
          <p:nvPr/>
        </p:nvPicPr>
        <p:blipFill>
          <a:blip r:embed="rId6" cstate="print"/>
          <a:srcRect/>
          <a:stretch>
            <a:fillRect/>
          </a:stretch>
        </p:blipFill>
        <p:spPr bwMode="auto">
          <a:xfrm>
            <a:off x="752333" y="4665970"/>
            <a:ext cx="2971800" cy="1238250"/>
          </a:xfrm>
          <a:prstGeom prst="rect">
            <a:avLst/>
          </a:prstGeom>
          <a:noFill/>
          <a:ln w="9525">
            <a:noFill/>
            <a:miter lim="800000"/>
            <a:headEnd/>
            <a:tailEnd/>
          </a:ln>
        </p:spPr>
      </p:pic>
      <p:graphicFrame>
        <p:nvGraphicFramePr>
          <p:cNvPr id="18" name="Table 17"/>
          <p:cNvGraphicFramePr>
            <a:graphicFrameLocks noGrp="1"/>
          </p:cNvGraphicFramePr>
          <p:nvPr/>
        </p:nvGraphicFramePr>
        <p:xfrm>
          <a:off x="4967786" y="3334982"/>
          <a:ext cx="3536059" cy="1584960"/>
        </p:xfrm>
        <a:graphic>
          <a:graphicData uri="http://schemas.openxmlformats.org/drawingml/2006/table">
            <a:tbl>
              <a:tblPr firstRow="1" bandRow="1">
                <a:tableStyleId>{EB344D84-9AFB-497E-A393-DC336BA19D2E}</a:tableStyleId>
              </a:tblPr>
              <a:tblGrid>
                <a:gridCol w="2171283">
                  <a:extLst>
                    <a:ext uri="{9D8B030D-6E8A-4147-A177-3AD203B41FA5}">
                      <a16:colId xmlns:a16="http://schemas.microsoft.com/office/drawing/2014/main" val="20000"/>
                    </a:ext>
                  </a:extLst>
                </a:gridCol>
                <a:gridCol w="1364776">
                  <a:extLst>
                    <a:ext uri="{9D8B030D-6E8A-4147-A177-3AD203B41FA5}">
                      <a16:colId xmlns:a16="http://schemas.microsoft.com/office/drawing/2014/main" val="20001"/>
                    </a:ext>
                  </a:extLst>
                </a:gridCol>
              </a:tblGrid>
              <a:tr h="370840">
                <a:tc>
                  <a:txBody>
                    <a:bodyPr/>
                    <a:lstStyle/>
                    <a:p>
                      <a:r>
                        <a:rPr lang="en-US" sz="2000" dirty="0">
                          <a:solidFill>
                            <a:schemeClr val="tx1"/>
                          </a:solidFill>
                        </a:rPr>
                        <a:t>No. Specimens</a:t>
                      </a:r>
                    </a:p>
                  </a:txBody>
                  <a:tcPr/>
                </a:tc>
                <a:tc>
                  <a:txBody>
                    <a:bodyPr/>
                    <a:lstStyle/>
                    <a:p>
                      <a:pPr algn="ctr"/>
                      <a:r>
                        <a:rPr lang="en-US" sz="2000" dirty="0">
                          <a:solidFill>
                            <a:schemeClr val="tx1"/>
                          </a:solidFill>
                        </a:rPr>
                        <a:t>d</a:t>
                      </a:r>
                      <a:r>
                        <a:rPr lang="en-US" sz="2000" baseline="-25000" dirty="0">
                          <a:solidFill>
                            <a:schemeClr val="tx1"/>
                          </a:solidFill>
                        </a:rPr>
                        <a:t>2</a:t>
                      </a:r>
                    </a:p>
                  </a:txBody>
                  <a:tcPr/>
                </a:tc>
                <a:extLst>
                  <a:ext uri="{0D108BD9-81ED-4DB2-BD59-A6C34878D82A}">
                    <a16:rowId xmlns:a16="http://schemas.microsoft.com/office/drawing/2014/main" val="10000"/>
                  </a:ext>
                </a:extLst>
              </a:tr>
              <a:tr h="370840">
                <a:tc>
                  <a:txBody>
                    <a:bodyPr/>
                    <a:lstStyle/>
                    <a:p>
                      <a:pPr algn="ctr"/>
                      <a:r>
                        <a:rPr lang="en-US" sz="2000" dirty="0">
                          <a:solidFill>
                            <a:schemeClr val="tx1"/>
                          </a:solidFill>
                        </a:rPr>
                        <a:t>2</a:t>
                      </a:r>
                    </a:p>
                  </a:txBody>
                  <a:tcPr/>
                </a:tc>
                <a:tc>
                  <a:txBody>
                    <a:bodyPr/>
                    <a:lstStyle/>
                    <a:p>
                      <a:pPr algn="ctr"/>
                      <a:r>
                        <a:rPr lang="en-US" sz="2000" dirty="0">
                          <a:solidFill>
                            <a:schemeClr val="tx1"/>
                          </a:solidFill>
                        </a:rPr>
                        <a:t>1.128</a:t>
                      </a:r>
                    </a:p>
                  </a:txBody>
                  <a:tcPr/>
                </a:tc>
                <a:extLst>
                  <a:ext uri="{0D108BD9-81ED-4DB2-BD59-A6C34878D82A}">
                    <a16:rowId xmlns:a16="http://schemas.microsoft.com/office/drawing/2014/main" val="10001"/>
                  </a:ext>
                </a:extLst>
              </a:tr>
              <a:tr h="370840">
                <a:tc>
                  <a:txBody>
                    <a:bodyPr/>
                    <a:lstStyle/>
                    <a:p>
                      <a:pPr algn="ctr"/>
                      <a:r>
                        <a:rPr lang="en-US" sz="2000" dirty="0">
                          <a:solidFill>
                            <a:schemeClr val="tx1"/>
                          </a:solidFill>
                        </a:rPr>
                        <a:t>3</a:t>
                      </a:r>
                    </a:p>
                  </a:txBody>
                  <a:tcPr/>
                </a:tc>
                <a:tc>
                  <a:txBody>
                    <a:bodyPr/>
                    <a:lstStyle/>
                    <a:p>
                      <a:pPr algn="ctr"/>
                      <a:r>
                        <a:rPr lang="en-US" sz="2000" dirty="0">
                          <a:solidFill>
                            <a:schemeClr val="tx1"/>
                          </a:solidFill>
                        </a:rPr>
                        <a:t>1.693</a:t>
                      </a:r>
                    </a:p>
                  </a:txBody>
                  <a:tcPr/>
                </a:tc>
                <a:extLst>
                  <a:ext uri="{0D108BD9-81ED-4DB2-BD59-A6C34878D82A}">
                    <a16:rowId xmlns:a16="http://schemas.microsoft.com/office/drawing/2014/main" val="10002"/>
                  </a:ext>
                </a:extLst>
              </a:tr>
              <a:tr h="370840">
                <a:tc>
                  <a:txBody>
                    <a:bodyPr/>
                    <a:lstStyle/>
                    <a:p>
                      <a:pPr algn="ctr"/>
                      <a:r>
                        <a:rPr lang="en-US" sz="2000" dirty="0">
                          <a:solidFill>
                            <a:schemeClr val="tx1"/>
                          </a:solidFill>
                        </a:rPr>
                        <a:t>4</a:t>
                      </a:r>
                    </a:p>
                  </a:txBody>
                  <a:tcPr/>
                </a:tc>
                <a:tc>
                  <a:txBody>
                    <a:bodyPr/>
                    <a:lstStyle/>
                    <a:p>
                      <a:pPr algn="ctr"/>
                      <a:r>
                        <a:rPr lang="en-US" sz="2000" dirty="0">
                          <a:solidFill>
                            <a:schemeClr val="tx1"/>
                          </a:solidFill>
                        </a:rPr>
                        <a:t>2.059</a:t>
                      </a: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              </a:t>
            </a:r>
            <a:endParaRPr lang="en-US" altLang="en-US"/>
          </a:p>
        </p:txBody>
      </p:sp>
      <p:sp>
        <p:nvSpPr>
          <p:cNvPr id="936962" name="Rectangle 2"/>
          <p:cNvSpPr>
            <a:spLocks noGrp="1" noChangeArrowheads="1"/>
          </p:cNvSpPr>
          <p:nvPr>
            <p:ph type="title"/>
          </p:nvPr>
        </p:nvSpPr>
        <p:spPr>
          <a:xfrm>
            <a:off x="429904" y="264165"/>
            <a:ext cx="8229600" cy="1139825"/>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dirty="0"/>
              <a:t>Example Calculation of V</a:t>
            </a:r>
            <a:r>
              <a:rPr lang="en-US" baseline="-25000" dirty="0"/>
              <a:t>1</a:t>
            </a:r>
          </a:p>
        </p:txBody>
      </p:sp>
      <p:graphicFrame>
        <p:nvGraphicFramePr>
          <p:cNvPr id="5" name="Table 4"/>
          <p:cNvGraphicFramePr>
            <a:graphicFrameLocks noGrp="1"/>
          </p:cNvGraphicFramePr>
          <p:nvPr/>
        </p:nvGraphicFramePr>
        <p:xfrm>
          <a:off x="218364" y="1084071"/>
          <a:ext cx="8447965" cy="3905309"/>
        </p:xfrm>
        <a:graphic>
          <a:graphicData uri="http://schemas.openxmlformats.org/drawingml/2006/table">
            <a:tbl>
              <a:tblPr/>
              <a:tblGrid>
                <a:gridCol w="1897039">
                  <a:extLst>
                    <a:ext uri="{9D8B030D-6E8A-4147-A177-3AD203B41FA5}">
                      <a16:colId xmlns:a16="http://schemas.microsoft.com/office/drawing/2014/main" val="20000"/>
                    </a:ext>
                  </a:extLst>
                </a:gridCol>
                <a:gridCol w="2047164">
                  <a:extLst>
                    <a:ext uri="{9D8B030D-6E8A-4147-A177-3AD203B41FA5}">
                      <a16:colId xmlns:a16="http://schemas.microsoft.com/office/drawing/2014/main" val="20001"/>
                    </a:ext>
                  </a:extLst>
                </a:gridCol>
                <a:gridCol w="2784143">
                  <a:extLst>
                    <a:ext uri="{9D8B030D-6E8A-4147-A177-3AD203B41FA5}">
                      <a16:colId xmlns:a16="http://schemas.microsoft.com/office/drawing/2014/main" val="20002"/>
                    </a:ext>
                  </a:extLst>
                </a:gridCol>
                <a:gridCol w="1719619">
                  <a:extLst>
                    <a:ext uri="{9D8B030D-6E8A-4147-A177-3AD203B41FA5}">
                      <a16:colId xmlns:a16="http://schemas.microsoft.com/office/drawing/2014/main" val="20003"/>
                    </a:ext>
                  </a:extLst>
                </a:gridCol>
              </a:tblGrid>
              <a:tr h="417183">
                <a:tc>
                  <a:txBody>
                    <a:bodyPr/>
                    <a:lstStyle/>
                    <a:p>
                      <a:pPr marL="0" marR="0" algn="ctr">
                        <a:lnSpc>
                          <a:spcPct val="115000"/>
                        </a:lnSpc>
                        <a:spcBef>
                          <a:spcPts val="0"/>
                        </a:spcBef>
                        <a:spcAft>
                          <a:spcPts val="0"/>
                        </a:spcAft>
                      </a:pPr>
                      <a:r>
                        <a:rPr lang="en-US" sz="1800" b="1" dirty="0">
                          <a:latin typeface="Calibri"/>
                          <a:ea typeface="Calibri"/>
                          <a:cs typeface="Times New Roman"/>
                        </a:rPr>
                        <a:t>Cylinder 1, psi</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Cylinder 2, psi </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Strength Test Result, psi </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Range, psi </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5465">
                <a:tc>
                  <a:txBody>
                    <a:bodyPr/>
                    <a:lstStyle/>
                    <a:p>
                      <a:pPr marL="0" marR="0" algn="ctr">
                        <a:lnSpc>
                          <a:spcPct val="115000"/>
                        </a:lnSpc>
                        <a:spcBef>
                          <a:spcPts val="0"/>
                        </a:spcBef>
                        <a:spcAft>
                          <a:spcPts val="0"/>
                        </a:spcAft>
                      </a:pPr>
                      <a:r>
                        <a:rPr lang="en-US" sz="1800" dirty="0">
                          <a:latin typeface="Calibri"/>
                          <a:ea typeface="Calibri"/>
                          <a:cs typeface="Times New Roman"/>
                        </a:rPr>
                        <a:t>6740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7120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6930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7050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6750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6900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5640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5830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5735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190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5570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5560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20</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6030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5700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5865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5690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5670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40</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5530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70</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5350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5320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5335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30</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4650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5080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4865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21586">
                <a:tc>
                  <a:txBody>
                    <a:bodyPr/>
                    <a:lstStyle/>
                    <a:p>
                      <a:pPr marL="0" marR="0" algn="ctr">
                        <a:lnSpc>
                          <a:spcPct val="115000"/>
                        </a:lnSpc>
                        <a:spcBef>
                          <a:spcPts val="0"/>
                        </a:spcBef>
                        <a:spcAft>
                          <a:spcPts val="0"/>
                        </a:spcAft>
                      </a:pPr>
                      <a:r>
                        <a:rPr lang="en-US" sz="1800" dirty="0">
                          <a:latin typeface="Calibri"/>
                          <a:ea typeface="Calibri"/>
                          <a:cs typeface="Times New Roman"/>
                        </a:rPr>
                        <a:t>5800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6080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5940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49207">
                <a:tc gridSpan="2">
                  <a:txBody>
                    <a:bodyPr/>
                    <a:lstStyle/>
                    <a:p>
                      <a:pPr marL="0" marR="0" algn="ctr">
                        <a:lnSpc>
                          <a:spcPct val="115000"/>
                        </a:lnSpc>
                        <a:spcBef>
                          <a:spcPts val="0"/>
                        </a:spcBef>
                        <a:spcAft>
                          <a:spcPts val="0"/>
                        </a:spcAft>
                      </a:pPr>
                      <a:r>
                        <a:rPr lang="en-US" sz="1800" b="1" dirty="0">
                          <a:latin typeface="Calibri"/>
                          <a:ea typeface="Calibri"/>
                          <a:cs typeface="Times New Roman"/>
                        </a:rPr>
                        <a:t>Average</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15000"/>
                        </a:lnSpc>
                        <a:spcBef>
                          <a:spcPts val="0"/>
                        </a:spcBef>
                        <a:spcAft>
                          <a:spcPts val="0"/>
                        </a:spcAft>
                      </a:pPr>
                      <a:r>
                        <a:rPr lang="en-US" sz="1800" b="1" dirty="0">
                          <a:latin typeface="Calibri"/>
                          <a:ea typeface="Calibri"/>
                          <a:cs typeface="Times New Roman"/>
                        </a:rPr>
                        <a:t>5837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207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5427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7" name="Rectangle 5"/>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427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p:cNvGraphicFramePr>
            <a:graphicFrameLocks noChangeAspect="1"/>
          </p:cNvGraphicFramePr>
          <p:nvPr/>
        </p:nvGraphicFramePr>
        <p:xfrm>
          <a:off x="1218204" y="5230575"/>
          <a:ext cx="2767206" cy="883621"/>
        </p:xfrm>
        <a:graphic>
          <a:graphicData uri="http://schemas.openxmlformats.org/presentationml/2006/ole">
            <mc:AlternateContent xmlns:mc="http://schemas.openxmlformats.org/markup-compatibility/2006">
              <mc:Choice xmlns:v="urn:schemas-microsoft-com:vml" Requires="v">
                <p:oleObj spid="_x0000_s54344" name="Equation" r:id="rId4" imgW="1231560" imgH="393480" progId="Equation.3">
                  <p:embed/>
                </p:oleObj>
              </mc:Choice>
              <mc:Fallback>
                <p:oleObj name="Equation" r:id="rId4" imgW="1231560" imgH="393480" progId="Equation.3">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8204" y="5230575"/>
                        <a:ext cx="2767206" cy="8836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nvGraphicFramePr>
        <p:xfrm>
          <a:off x="4915563" y="5305282"/>
          <a:ext cx="3295060" cy="849857"/>
        </p:xfrm>
        <a:graphic>
          <a:graphicData uri="http://schemas.openxmlformats.org/presentationml/2006/ole">
            <mc:AlternateContent xmlns:mc="http://schemas.openxmlformats.org/markup-compatibility/2006">
              <mc:Choice xmlns:v="urn:schemas-microsoft-com:vml" Requires="v">
                <p:oleObj spid="_x0000_s54345" name="Equation" r:id="rId6" imgW="2806560" imgH="723600" progId="Equation.3">
                  <p:embed/>
                </p:oleObj>
              </mc:Choice>
              <mc:Fallback>
                <p:oleObj name="Equation" r:id="rId6" imgW="2806560" imgH="723600" progId="Equation.3">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5563" y="5305282"/>
                        <a:ext cx="3295060" cy="8498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277813"/>
            <a:ext cx="8686800" cy="1139825"/>
          </a:xfrm>
        </p:spPr>
        <p:txBody>
          <a:bodyPr/>
          <a:lstStyle/>
          <a:p>
            <a:r>
              <a:rPr lang="en-US" sz="3800" dirty="0"/>
              <a:t>Within-batch precision</a:t>
            </a:r>
          </a:p>
        </p:txBody>
      </p:sp>
      <p:graphicFrame>
        <p:nvGraphicFramePr>
          <p:cNvPr id="5" name="Table 4"/>
          <p:cNvGraphicFramePr>
            <a:graphicFrameLocks noGrp="1"/>
          </p:cNvGraphicFramePr>
          <p:nvPr/>
        </p:nvGraphicFramePr>
        <p:xfrm>
          <a:off x="341568" y="1288626"/>
          <a:ext cx="8553051" cy="1812877"/>
        </p:xfrm>
        <a:graphic>
          <a:graphicData uri="http://schemas.openxmlformats.org/drawingml/2006/table">
            <a:tbl>
              <a:tblPr/>
              <a:tblGrid>
                <a:gridCol w="2776293">
                  <a:extLst>
                    <a:ext uri="{9D8B030D-6E8A-4147-A177-3AD203B41FA5}">
                      <a16:colId xmlns:a16="http://schemas.microsoft.com/office/drawing/2014/main" val="20000"/>
                    </a:ext>
                  </a:extLst>
                </a:gridCol>
                <a:gridCol w="1034643">
                  <a:extLst>
                    <a:ext uri="{9D8B030D-6E8A-4147-A177-3AD203B41FA5}">
                      <a16:colId xmlns:a16="http://schemas.microsoft.com/office/drawing/2014/main" val="20001"/>
                    </a:ext>
                  </a:extLst>
                </a:gridCol>
                <a:gridCol w="1207084">
                  <a:extLst>
                    <a:ext uri="{9D8B030D-6E8A-4147-A177-3AD203B41FA5}">
                      <a16:colId xmlns:a16="http://schemas.microsoft.com/office/drawing/2014/main" val="20002"/>
                    </a:ext>
                  </a:extLst>
                </a:gridCol>
                <a:gridCol w="1207084">
                  <a:extLst>
                    <a:ext uri="{9D8B030D-6E8A-4147-A177-3AD203B41FA5}">
                      <a16:colId xmlns:a16="http://schemas.microsoft.com/office/drawing/2014/main" val="20003"/>
                    </a:ext>
                  </a:extLst>
                </a:gridCol>
                <a:gridCol w="1293304">
                  <a:extLst>
                    <a:ext uri="{9D8B030D-6E8A-4147-A177-3AD203B41FA5}">
                      <a16:colId xmlns:a16="http://schemas.microsoft.com/office/drawing/2014/main" val="20004"/>
                    </a:ext>
                  </a:extLst>
                </a:gridCol>
                <a:gridCol w="1034643">
                  <a:extLst>
                    <a:ext uri="{9D8B030D-6E8A-4147-A177-3AD203B41FA5}">
                      <a16:colId xmlns:a16="http://schemas.microsoft.com/office/drawing/2014/main" val="20005"/>
                    </a:ext>
                  </a:extLst>
                </a:gridCol>
              </a:tblGrid>
              <a:tr h="456498">
                <a:tc>
                  <a:txBody>
                    <a:bodyPr/>
                    <a:lstStyle/>
                    <a:p>
                      <a:pPr marL="0" marR="0" algn="ctr">
                        <a:lnSpc>
                          <a:spcPct val="115000"/>
                        </a:lnSpc>
                        <a:spcBef>
                          <a:spcPts val="0"/>
                        </a:spcBef>
                        <a:spcAft>
                          <a:spcPts val="0"/>
                        </a:spcAft>
                      </a:pPr>
                      <a:r>
                        <a:rPr lang="en-US" sz="1800" b="1" dirty="0">
                          <a:latin typeface="Calibri"/>
                          <a:ea typeface="Calibri"/>
                          <a:cs typeface="Times New Roman"/>
                        </a:rPr>
                        <a:t>Quality Standards (ACI 214)</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Excellent</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Very Good</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Good</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a:latin typeface="Calibri"/>
                          <a:ea typeface="Calibri"/>
                          <a:cs typeface="Times New Roman"/>
                        </a:rPr>
                        <a:t>Fair</a:t>
                      </a: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a:latin typeface="Calibri"/>
                          <a:ea typeface="Calibri"/>
                          <a:cs typeface="Times New Roman"/>
                        </a:rPr>
                        <a:t>Poor</a:t>
                      </a: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8517">
                <a:tc>
                  <a:txBody>
                    <a:bodyPr/>
                    <a:lstStyle/>
                    <a:p>
                      <a:pPr marL="0" marR="0" algn="ctr">
                        <a:lnSpc>
                          <a:spcPct val="115000"/>
                        </a:lnSpc>
                        <a:spcBef>
                          <a:spcPts val="0"/>
                        </a:spcBef>
                        <a:spcAft>
                          <a:spcPts val="0"/>
                        </a:spcAft>
                      </a:pPr>
                      <a:r>
                        <a:rPr lang="en-US" sz="1800" b="1" dirty="0">
                          <a:latin typeface="Calibri"/>
                          <a:ea typeface="Calibri"/>
                          <a:cs typeface="Times New Roman"/>
                        </a:rPr>
                        <a:t>V</a:t>
                      </a:r>
                      <a:r>
                        <a:rPr lang="en-US" sz="1800" b="1" baseline="-25000" dirty="0">
                          <a:latin typeface="Calibri"/>
                          <a:ea typeface="Calibri"/>
                          <a:cs typeface="Times New Roman"/>
                        </a:rPr>
                        <a:t>1</a:t>
                      </a:r>
                      <a:r>
                        <a:rPr lang="en-US" sz="1800" b="1" dirty="0">
                          <a:latin typeface="Calibri"/>
                          <a:ea typeface="Calibri"/>
                          <a:cs typeface="Times New Roman"/>
                        </a:rPr>
                        <a:t>, %</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&lt; 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3.0 to 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4.0 to 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5.0 to 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&gt; 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8171">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800" b="1" dirty="0">
                          <a:latin typeface="Calibri"/>
                          <a:ea typeface="Calibri"/>
                          <a:cs typeface="Times New Roman"/>
                        </a:rPr>
                        <a:t>Average Range of 2 Companion Cylinders</a:t>
                      </a:r>
                    </a:p>
                    <a:p>
                      <a:pPr marL="0" marR="0" indent="0" algn="ctr" defTabSz="914400" rtl="0" eaLnBrk="1" fontAlgn="auto" latinLnBrk="0" hangingPunct="1">
                        <a:lnSpc>
                          <a:spcPct val="115000"/>
                        </a:lnSpc>
                        <a:spcBef>
                          <a:spcPts val="0"/>
                        </a:spcBef>
                        <a:spcAft>
                          <a:spcPts val="0"/>
                        </a:spcAft>
                        <a:buClrTx/>
                        <a:buSzTx/>
                        <a:buFontTx/>
                        <a:buNone/>
                        <a:tabLst/>
                        <a:defRPr/>
                      </a:pPr>
                      <a:r>
                        <a:rPr lang="en-US" sz="1800" b="1" dirty="0">
                          <a:latin typeface="Calibri"/>
                          <a:ea typeface="Calibri"/>
                          <a:cs typeface="Times New Roman"/>
                        </a:rPr>
                        <a:t>(assuming</a:t>
                      </a:r>
                      <a:r>
                        <a:rPr lang="en-US" sz="1800" b="1" baseline="0" dirty="0">
                          <a:latin typeface="Calibri"/>
                          <a:ea typeface="Calibri"/>
                          <a:cs typeface="Times New Roman"/>
                        </a:rPr>
                        <a:t> avg. 4800 psi)</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&lt; 162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800" dirty="0">
                          <a:latin typeface="Calibri"/>
                          <a:ea typeface="Calibri"/>
                          <a:cs typeface="Times New Roman"/>
                        </a:rPr>
                        <a:t>162 to 217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217 to 271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271 to 325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&gt; 325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Content Placeholder 5"/>
          <p:cNvSpPr>
            <a:spLocks noGrp="1"/>
          </p:cNvSpPr>
          <p:nvPr>
            <p:ph idx="1"/>
          </p:nvPr>
        </p:nvSpPr>
        <p:spPr>
          <a:xfrm>
            <a:off x="534390" y="3554944"/>
            <a:ext cx="8229600" cy="2319266"/>
          </a:xfrm>
        </p:spPr>
        <p:txBody>
          <a:bodyPr/>
          <a:lstStyle/>
          <a:p>
            <a:r>
              <a:rPr lang="en-US" dirty="0"/>
              <a:t>V</a:t>
            </a:r>
            <a:r>
              <a:rPr lang="en-US" baseline="-25000" dirty="0"/>
              <a:t>1</a:t>
            </a:r>
            <a:r>
              <a:rPr lang="en-US" dirty="0"/>
              <a:t> &gt; 6% - reason to question testing</a:t>
            </a:r>
          </a:p>
          <a:p>
            <a:r>
              <a:rPr lang="en-US" dirty="0"/>
              <a:t>V</a:t>
            </a:r>
            <a:r>
              <a:rPr lang="en-US" baseline="-25000" dirty="0"/>
              <a:t>1</a:t>
            </a:r>
            <a:r>
              <a:rPr lang="en-US" dirty="0"/>
              <a:t> between 4 and 6% - potential problems</a:t>
            </a:r>
          </a:p>
          <a:p>
            <a:r>
              <a:rPr lang="en-US" dirty="0"/>
              <a:t>V</a:t>
            </a:r>
            <a:r>
              <a:rPr lang="en-US" baseline="-25000" dirty="0"/>
              <a:t>1 </a:t>
            </a:r>
            <a:r>
              <a:rPr lang="en-US" dirty="0"/>
              <a:t>between 2 and 3% - C39 testing variation</a:t>
            </a:r>
          </a:p>
          <a:p>
            <a:r>
              <a:rPr lang="en-US" dirty="0"/>
              <a:t>&lt; 1.5% - likely too good to be true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277813"/>
            <a:ext cx="8686800" cy="1139825"/>
          </a:xfrm>
        </p:spPr>
        <p:txBody>
          <a:bodyPr/>
          <a:lstStyle/>
          <a:p>
            <a:r>
              <a:rPr lang="en-US" sz="3800" dirty="0"/>
              <a:t>ASTM C39 Single Operator precision</a:t>
            </a:r>
          </a:p>
        </p:txBody>
      </p:sp>
      <p:sp>
        <p:nvSpPr>
          <p:cNvPr id="6" name="Content Placeholder 5"/>
          <p:cNvSpPr>
            <a:spLocks noGrp="1"/>
          </p:cNvSpPr>
          <p:nvPr>
            <p:ph idx="1"/>
          </p:nvPr>
        </p:nvSpPr>
        <p:spPr/>
        <p:txBody>
          <a:bodyPr/>
          <a:lstStyle/>
          <a:p>
            <a:r>
              <a:rPr lang="en-US" dirty="0"/>
              <a:t>Companion cylinders tested at same age</a:t>
            </a:r>
          </a:p>
          <a:p>
            <a:r>
              <a:rPr lang="en-US" dirty="0"/>
              <a:t>Acceptable range should not be exceeded more often than 1 time in 20 </a:t>
            </a:r>
          </a:p>
        </p:txBody>
      </p:sp>
      <p:pic>
        <p:nvPicPr>
          <p:cNvPr id="3" name="Picture 2">
            <a:extLst>
              <a:ext uri="{FF2B5EF4-FFF2-40B4-BE49-F238E27FC236}">
                <a16:creationId xmlns:a16="http://schemas.microsoft.com/office/drawing/2014/main" id="{62C025B6-64EF-4DC2-9B1F-12D4F64092A1}"/>
              </a:ext>
            </a:extLst>
          </p:cNvPr>
          <p:cNvPicPr>
            <a:picLocks noChangeAspect="1"/>
          </p:cNvPicPr>
          <p:nvPr/>
        </p:nvPicPr>
        <p:blipFill>
          <a:blip r:embed="rId3"/>
          <a:stretch>
            <a:fillRect/>
          </a:stretch>
        </p:blipFill>
        <p:spPr>
          <a:xfrm>
            <a:off x="976312" y="3308032"/>
            <a:ext cx="6876035" cy="263556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              </a:t>
            </a:r>
            <a:endParaRPr lang="en-US" altLang="en-US"/>
          </a:p>
        </p:txBody>
      </p:sp>
      <p:sp>
        <p:nvSpPr>
          <p:cNvPr id="936962" name="Rectangle 2"/>
          <p:cNvSpPr>
            <a:spLocks noGrp="1" noChangeArrowheads="1"/>
          </p:cNvSpPr>
          <p:nvPr>
            <p:ph type="title"/>
          </p:nvPr>
        </p:nvSpPr>
        <p:spPr>
          <a:xfrm>
            <a:off x="429904" y="264165"/>
            <a:ext cx="8714096" cy="1139825"/>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sz="4000" dirty="0"/>
              <a:t>Example Calculation within-batch Range</a:t>
            </a:r>
            <a:endParaRPr lang="en-US" sz="4000" baseline="-25000" dirty="0"/>
          </a:p>
        </p:txBody>
      </p:sp>
      <p:graphicFrame>
        <p:nvGraphicFramePr>
          <p:cNvPr id="5" name="Table 4"/>
          <p:cNvGraphicFramePr>
            <a:graphicFrameLocks noGrp="1"/>
          </p:cNvGraphicFramePr>
          <p:nvPr/>
        </p:nvGraphicFramePr>
        <p:xfrm>
          <a:off x="1187356" y="1179604"/>
          <a:ext cx="7295025" cy="4700086"/>
        </p:xfrm>
        <a:graphic>
          <a:graphicData uri="http://schemas.openxmlformats.org/drawingml/2006/table">
            <a:tbl>
              <a:tblPr/>
              <a:tblGrid>
                <a:gridCol w="1513611">
                  <a:extLst>
                    <a:ext uri="{9D8B030D-6E8A-4147-A177-3AD203B41FA5}">
                      <a16:colId xmlns:a16="http://schemas.microsoft.com/office/drawing/2014/main" val="20000"/>
                    </a:ext>
                  </a:extLst>
                </a:gridCol>
                <a:gridCol w="1513611">
                  <a:extLst>
                    <a:ext uri="{9D8B030D-6E8A-4147-A177-3AD203B41FA5}">
                      <a16:colId xmlns:a16="http://schemas.microsoft.com/office/drawing/2014/main" val="20001"/>
                    </a:ext>
                  </a:extLst>
                </a:gridCol>
                <a:gridCol w="1580031">
                  <a:extLst>
                    <a:ext uri="{9D8B030D-6E8A-4147-A177-3AD203B41FA5}">
                      <a16:colId xmlns:a16="http://schemas.microsoft.com/office/drawing/2014/main" val="20002"/>
                    </a:ext>
                  </a:extLst>
                </a:gridCol>
                <a:gridCol w="1149184">
                  <a:extLst>
                    <a:ext uri="{9D8B030D-6E8A-4147-A177-3AD203B41FA5}">
                      <a16:colId xmlns:a16="http://schemas.microsoft.com/office/drawing/2014/main" val="20003"/>
                    </a:ext>
                  </a:extLst>
                </a:gridCol>
                <a:gridCol w="1538588">
                  <a:extLst>
                    <a:ext uri="{9D8B030D-6E8A-4147-A177-3AD203B41FA5}">
                      <a16:colId xmlns:a16="http://schemas.microsoft.com/office/drawing/2014/main" val="20004"/>
                    </a:ext>
                  </a:extLst>
                </a:gridCol>
              </a:tblGrid>
              <a:tr h="348945">
                <a:tc>
                  <a:txBody>
                    <a:bodyPr/>
                    <a:lstStyle/>
                    <a:p>
                      <a:pPr marL="0" marR="0" algn="ctr">
                        <a:lnSpc>
                          <a:spcPct val="115000"/>
                        </a:lnSpc>
                        <a:spcBef>
                          <a:spcPts val="0"/>
                        </a:spcBef>
                        <a:spcAft>
                          <a:spcPts val="0"/>
                        </a:spcAft>
                      </a:pPr>
                      <a:r>
                        <a:rPr lang="en-US" sz="1800" b="1" dirty="0">
                          <a:latin typeface="Calibri"/>
                          <a:ea typeface="Calibri"/>
                          <a:cs typeface="Times New Roman"/>
                        </a:rPr>
                        <a:t>Cylinder 1, psi</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Cylinder 2, psi</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Test Result, psi</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Range, psi</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Range, %</a:t>
                      </a: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3138">
                <a:tc>
                  <a:txBody>
                    <a:bodyPr/>
                    <a:lstStyle/>
                    <a:p>
                      <a:pPr marL="0" marR="0" algn="ctr">
                        <a:lnSpc>
                          <a:spcPct val="115000"/>
                        </a:lnSpc>
                        <a:spcBef>
                          <a:spcPts val="0"/>
                        </a:spcBef>
                        <a:spcAft>
                          <a:spcPts val="0"/>
                        </a:spcAft>
                      </a:pPr>
                      <a:r>
                        <a:rPr lang="en-US" sz="1800" dirty="0">
                          <a:latin typeface="Calibri"/>
                          <a:ea typeface="Calibri"/>
                          <a:cs typeface="Times New Roman"/>
                        </a:rPr>
                        <a:t>6740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7120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6930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5.5%</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7050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6750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6900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4.3%</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5640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5830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5735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190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3.3%</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5570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5560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0.4%</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6030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5700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5865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5.6%</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5690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5670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0.7%</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5530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5600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5565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70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1.3%</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5350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5320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5335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0.6%</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4650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5080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4865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430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solidFill>
                            <a:srgbClr val="FF0000"/>
                          </a:solidFill>
                          <a:latin typeface="Calibri"/>
                          <a:ea typeface="Calibri"/>
                          <a:cs typeface="Times New Roman"/>
                        </a:rPr>
                        <a:t>8.8%</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04985">
                <a:tc>
                  <a:txBody>
                    <a:bodyPr/>
                    <a:lstStyle/>
                    <a:p>
                      <a:pPr marL="0" marR="0" algn="ctr">
                        <a:lnSpc>
                          <a:spcPct val="115000"/>
                        </a:lnSpc>
                        <a:spcBef>
                          <a:spcPts val="0"/>
                        </a:spcBef>
                        <a:spcAft>
                          <a:spcPts val="0"/>
                        </a:spcAft>
                      </a:pPr>
                      <a:r>
                        <a:rPr lang="en-US" sz="1800" dirty="0">
                          <a:latin typeface="Calibri"/>
                          <a:ea typeface="Calibri"/>
                          <a:cs typeface="Times New Roman"/>
                        </a:rPr>
                        <a:t>5800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6080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5940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280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4.7%</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3138">
                <a:tc gridSpan="2">
                  <a:txBody>
                    <a:bodyPr/>
                    <a:lstStyle/>
                    <a:p>
                      <a:pPr marL="0" marR="0" algn="ctr">
                        <a:lnSpc>
                          <a:spcPct val="115000"/>
                        </a:lnSpc>
                        <a:spcBef>
                          <a:spcPts val="0"/>
                        </a:spcBef>
                        <a:spcAft>
                          <a:spcPts val="0"/>
                        </a:spcAft>
                      </a:pPr>
                      <a:r>
                        <a:rPr lang="en-US" sz="1800" b="1" dirty="0">
                          <a:latin typeface="Calibri"/>
                          <a:ea typeface="Calibri"/>
                          <a:cs typeface="Times New Roman"/>
                        </a:rPr>
                        <a:t>Average</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15000"/>
                        </a:lnSpc>
                        <a:spcBef>
                          <a:spcPts val="0"/>
                        </a:spcBef>
                        <a:spcAft>
                          <a:spcPts val="0"/>
                        </a:spcAft>
                      </a:pPr>
                      <a:r>
                        <a:rPr lang="en-US" sz="1800" b="1" dirty="0">
                          <a:latin typeface="Calibri"/>
                          <a:ea typeface="Calibri"/>
                          <a:cs typeface="Times New Roman"/>
                        </a:rPr>
                        <a:t>5837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207 </a:t>
                      </a:r>
                    </a:p>
                  </a:txBody>
                  <a:tcPr marL="67608" marR="6760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800" dirty="0">
                        <a:latin typeface="Calibri"/>
                        <a:ea typeface="Calibri"/>
                        <a:cs typeface="Times New Roman"/>
                      </a:endParaRPr>
                    </a:p>
                  </a:txBody>
                  <a:tcPr marL="67608" marR="676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5427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7" name="Rectangle 5"/>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427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6"/>
          <p:cNvSpPr>
            <a:spLocks noGrp="1" noChangeArrowheads="1"/>
          </p:cNvSpPr>
          <p:nvPr>
            <p:ph type="title"/>
          </p:nvPr>
        </p:nvSpPr>
        <p:spPr/>
        <p:txBody>
          <a:bodyPr/>
          <a:lstStyle/>
          <a:p>
            <a:r>
              <a:rPr lang="en-US" dirty="0">
                <a:solidFill>
                  <a:srgbClr val="008000"/>
                </a:solidFill>
              </a:rPr>
              <a:t>Standard Curing  </a:t>
            </a:r>
            <a:r>
              <a:rPr lang="en-US" dirty="0">
                <a:solidFill>
                  <a:schemeClr val="tx1">
                    <a:lumMod val="95000"/>
                    <a:lumOff val="5000"/>
                  </a:schemeClr>
                </a:solidFill>
              </a:rPr>
              <a:t>Vs</a:t>
            </a:r>
            <a:r>
              <a:rPr lang="en-US" dirty="0"/>
              <a:t>  </a:t>
            </a:r>
            <a:r>
              <a:rPr lang="en-US" dirty="0">
                <a:solidFill>
                  <a:srgbClr val="0070C0"/>
                </a:solidFill>
              </a:rPr>
              <a:t>Field Curing</a:t>
            </a:r>
          </a:p>
        </p:txBody>
      </p:sp>
      <p:sp>
        <p:nvSpPr>
          <p:cNvPr id="4" name="Date Placeholder 3"/>
          <p:cNvSpPr>
            <a:spLocks noGrp="1"/>
          </p:cNvSpPr>
          <p:nvPr>
            <p:ph type="dt" sz="quarter" idx="10"/>
          </p:nvPr>
        </p:nvSpPr>
        <p:spPr/>
        <p:txBody>
          <a:bodyPr/>
          <a:lstStyle/>
          <a:p>
            <a:r>
              <a:rPr lang="en-US"/>
              <a:t>              </a:t>
            </a:r>
            <a:endParaRPr lang="en-US" altLang="en-US"/>
          </a:p>
        </p:txBody>
      </p:sp>
      <p:sp>
        <p:nvSpPr>
          <p:cNvPr id="6" name="Rectangle 1036"/>
          <p:cNvSpPr txBox="1">
            <a:spLocks noChangeArrowheads="1"/>
          </p:cNvSpPr>
          <p:nvPr/>
        </p:nvSpPr>
        <p:spPr bwMode="auto">
          <a:xfrm>
            <a:off x="4800600" y="1543050"/>
            <a:ext cx="4114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nSpc>
                <a:spcPct val="90000"/>
              </a:lnSpc>
              <a:spcBef>
                <a:spcPct val="20000"/>
              </a:spcBef>
              <a:buClr>
                <a:schemeClr val="accent1"/>
              </a:buClr>
              <a:buSzPct val="65000"/>
              <a:buFont typeface="Wingdings" pitchFamily="2" charset="2"/>
              <a:buChar char="n"/>
              <a:defRPr/>
            </a:pPr>
            <a:r>
              <a:rPr lang="en-US" sz="2400" kern="0" dirty="0">
                <a:solidFill>
                  <a:srgbClr val="0070C0"/>
                </a:solidFill>
                <a:latin typeface="+mn-lt"/>
                <a:cs typeface="+mn-cs"/>
              </a:rPr>
              <a:t>Removal of forms or shoring</a:t>
            </a: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r>
              <a:rPr lang="en-US" sz="2400" kern="0" dirty="0">
                <a:solidFill>
                  <a:srgbClr val="0070C0"/>
                </a:solidFill>
                <a:latin typeface="+mn-lt"/>
                <a:cs typeface="+mn-cs"/>
              </a:rPr>
              <a:t>Minimum strength for post-tensioning</a:t>
            </a: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r>
              <a:rPr kumimoji="0" lang="en-US" sz="2400" b="0" i="0" u="none" strike="noStrike" kern="0" cap="none" spc="0" normalizeH="0" baseline="0" noProof="0" dirty="0">
                <a:ln>
                  <a:noFill/>
                </a:ln>
                <a:solidFill>
                  <a:srgbClr val="0070C0"/>
                </a:solidFill>
                <a:effectLst/>
                <a:uLnTx/>
                <a:uFillTx/>
                <a:latin typeface="+mn-lt"/>
                <a:ea typeface="+mn-ea"/>
                <a:cs typeface="+mn-cs"/>
              </a:rPr>
              <a:t>Determine if structure can be put</a:t>
            </a:r>
            <a:r>
              <a:rPr kumimoji="0" lang="en-US" sz="2400" b="0" i="0" u="none" strike="noStrike" kern="0" cap="none" spc="0" normalizeH="0" noProof="0" dirty="0">
                <a:ln>
                  <a:noFill/>
                </a:ln>
                <a:solidFill>
                  <a:srgbClr val="0070C0"/>
                </a:solidFill>
                <a:effectLst/>
                <a:uLnTx/>
                <a:uFillTx/>
                <a:latin typeface="+mn-lt"/>
                <a:ea typeface="+mn-ea"/>
                <a:cs typeface="+mn-cs"/>
              </a:rPr>
              <a:t> into service</a:t>
            </a:r>
            <a:endParaRPr kumimoji="0" lang="en-US" sz="2400" b="0" i="0" u="none" strike="noStrike" kern="0" cap="none" spc="0" normalizeH="0" baseline="0" noProof="0" dirty="0">
              <a:ln>
                <a:noFill/>
              </a:ln>
              <a:solidFill>
                <a:srgbClr val="0070C0"/>
              </a:solidFill>
              <a:effectLst/>
              <a:uLnTx/>
              <a:uFillTx/>
              <a:latin typeface="+mn-lt"/>
              <a:ea typeface="+mn-ea"/>
              <a:cs typeface="+mn-cs"/>
            </a:endParaRPr>
          </a:p>
          <a:p>
            <a:pPr marL="342900" indent="-342900">
              <a:lnSpc>
                <a:spcPct val="90000"/>
              </a:lnSpc>
              <a:spcBef>
                <a:spcPct val="20000"/>
              </a:spcBef>
              <a:buClr>
                <a:schemeClr val="accent1"/>
              </a:buClr>
              <a:buSzPct val="65000"/>
              <a:buFont typeface="Wingdings" pitchFamily="2" charset="2"/>
              <a:buChar char="n"/>
              <a:defRPr/>
            </a:pPr>
            <a:r>
              <a:rPr lang="en-US" sz="2400" kern="0" dirty="0">
                <a:solidFill>
                  <a:srgbClr val="0070C0"/>
                </a:solidFill>
                <a:latin typeface="+mn-lt"/>
                <a:cs typeface="+mn-cs"/>
              </a:rPr>
              <a:t>Adequacy of curing and protection</a:t>
            </a: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r>
              <a:rPr kumimoji="0" lang="en-US" sz="2400" b="0" i="0" u="none" strike="noStrike" kern="0" cap="none" spc="0" normalizeH="0" baseline="0" noProof="0" dirty="0">
                <a:ln>
                  <a:noFill/>
                </a:ln>
                <a:solidFill>
                  <a:srgbClr val="0070C0"/>
                </a:solidFill>
                <a:effectLst/>
                <a:uLnTx/>
                <a:uFillTx/>
                <a:latin typeface="+mn-lt"/>
                <a:ea typeface="+mn-ea"/>
                <a:cs typeface="+mn-cs"/>
              </a:rPr>
              <a:t>Compare with standard</a:t>
            </a:r>
            <a:r>
              <a:rPr kumimoji="0" lang="en-US" sz="2400" b="0" i="0" u="none" strike="noStrike" kern="0" cap="none" spc="0" normalizeH="0" noProof="0" dirty="0">
                <a:ln>
                  <a:noFill/>
                </a:ln>
                <a:solidFill>
                  <a:srgbClr val="0070C0"/>
                </a:solidFill>
                <a:effectLst/>
                <a:uLnTx/>
                <a:uFillTx/>
                <a:latin typeface="+mn-lt"/>
                <a:ea typeface="+mn-ea"/>
                <a:cs typeface="+mn-cs"/>
              </a:rPr>
              <a:t> cured or with other in-place tests </a:t>
            </a:r>
            <a:endParaRPr kumimoji="0" lang="en-US" sz="2400" b="0" i="0" u="none" strike="noStrike" kern="0" cap="none" spc="0" normalizeH="0" baseline="0" noProof="0" dirty="0">
              <a:ln>
                <a:noFill/>
              </a:ln>
              <a:solidFill>
                <a:srgbClr val="0070C0"/>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endParaRPr kumimoji="0" lang="en-US" sz="2400" b="0" i="0" u="none" strike="noStrike" kern="0" cap="none" spc="0" normalizeH="0" baseline="0" noProof="0" dirty="0">
              <a:ln>
                <a:noFill/>
              </a:ln>
              <a:solidFill>
                <a:srgbClr val="0070C0"/>
              </a:solidFill>
              <a:effectLst/>
              <a:uLnTx/>
              <a:uFillTx/>
              <a:latin typeface="+mn-lt"/>
              <a:ea typeface="+mn-ea"/>
              <a:cs typeface="+mn-cs"/>
            </a:endParaRPr>
          </a:p>
        </p:txBody>
      </p:sp>
      <p:sp>
        <p:nvSpPr>
          <p:cNvPr id="7" name="Rectangle 1036"/>
          <p:cNvSpPr txBox="1">
            <a:spLocks noChangeArrowheads="1"/>
          </p:cNvSpPr>
          <p:nvPr/>
        </p:nvSpPr>
        <p:spPr bwMode="auto">
          <a:xfrm>
            <a:off x="533400" y="1524000"/>
            <a:ext cx="4114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nSpc>
                <a:spcPct val="90000"/>
              </a:lnSpc>
              <a:spcBef>
                <a:spcPct val="20000"/>
              </a:spcBef>
              <a:buClr>
                <a:schemeClr val="accent1"/>
              </a:buClr>
              <a:buSzPct val="65000"/>
              <a:buFont typeface="Wingdings" pitchFamily="2" charset="2"/>
              <a:buChar char="n"/>
              <a:defRPr/>
            </a:pPr>
            <a:r>
              <a:rPr lang="en-US" sz="2400" kern="0" dirty="0">
                <a:solidFill>
                  <a:srgbClr val="008000"/>
                </a:solidFill>
                <a:latin typeface="+mn-lt"/>
                <a:cs typeface="+mn-cs"/>
              </a:rPr>
              <a:t>Quality control</a:t>
            </a: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r>
              <a:rPr kumimoji="0" lang="en-US" sz="2400" b="0" i="0" u="none" strike="noStrike" kern="0" cap="none" spc="0" normalizeH="0" baseline="0" noProof="0" dirty="0">
                <a:ln>
                  <a:noFill/>
                </a:ln>
                <a:solidFill>
                  <a:srgbClr val="008000"/>
                </a:solidFill>
                <a:effectLst/>
                <a:uLnTx/>
                <a:uFillTx/>
                <a:latin typeface="+mn-lt"/>
                <a:ea typeface="+mn-ea"/>
                <a:cs typeface="+mn-cs"/>
              </a:rPr>
              <a:t>Checking adequacy of  mixture proportions for strength</a:t>
            </a: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r>
              <a:rPr kumimoji="0" lang="en-US" sz="2400" b="0" i="0" u="none" strike="noStrike" kern="0" cap="none" spc="0" normalizeH="0" baseline="0" noProof="0" dirty="0">
                <a:ln>
                  <a:noFill/>
                </a:ln>
                <a:solidFill>
                  <a:srgbClr val="008000"/>
                </a:solidFill>
                <a:effectLst/>
                <a:uLnTx/>
                <a:uFillTx/>
                <a:latin typeface="+mn-lt"/>
                <a:ea typeface="+mn-ea"/>
                <a:cs typeface="+mn-cs"/>
              </a:rPr>
              <a:t>Acceptance testing for</a:t>
            </a:r>
            <a:r>
              <a:rPr kumimoji="0" lang="en-US" sz="2400" b="0" i="0" u="none" strike="noStrike" kern="0" cap="none" spc="0" normalizeH="0" noProof="0" dirty="0">
                <a:ln>
                  <a:noFill/>
                </a:ln>
                <a:solidFill>
                  <a:srgbClr val="008000"/>
                </a:solidFill>
                <a:effectLst/>
                <a:uLnTx/>
                <a:uFillTx/>
                <a:latin typeface="+mn-lt"/>
                <a:ea typeface="+mn-ea"/>
                <a:cs typeface="+mn-cs"/>
              </a:rPr>
              <a:t> specified strength</a:t>
            </a:r>
            <a:endParaRPr kumimoji="0" lang="en-US" sz="2400" b="0" i="0" u="none" strike="noStrike" kern="0" cap="none" spc="0" normalizeH="0" baseline="0" noProof="0" dirty="0">
              <a:ln>
                <a:noFill/>
              </a:ln>
              <a:solidFill>
                <a:srgbClr val="008000"/>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accent1"/>
              </a:buClr>
              <a:buSzPct val="65000"/>
              <a:buFont typeface="Wingdings" pitchFamily="2" charset="2"/>
              <a:buChar char="n"/>
              <a:tabLst/>
              <a:defRPr/>
            </a:pPr>
            <a:endParaRPr kumimoji="0" lang="en-US" sz="2400" b="0" i="0" u="none" strike="noStrike" kern="0" cap="none" spc="0" normalizeH="0" baseline="0" noProof="0" dirty="0">
              <a:ln>
                <a:noFill/>
              </a:ln>
              <a:solidFill>
                <a:srgbClr val="008000"/>
              </a:solidFill>
              <a:effectLst/>
              <a:uLnTx/>
              <a:uFillTx/>
              <a:latin typeface="+mn-lt"/>
              <a:ea typeface="+mn-ea"/>
              <a:cs typeface="+mn-cs"/>
            </a:endParaRPr>
          </a:p>
        </p:txBody>
      </p:sp>
    </p:spTree>
    <p:extLst>
      <p:ext uri="{BB962C8B-B14F-4D97-AF65-F5344CB8AC3E}">
        <p14:creationId xmlns:p14="http://schemas.microsoft.com/office/powerpoint/2010/main" val="3900726956"/>
      </p:ext>
    </p:extLst>
  </p:cSld>
  <p:clrMapOvr>
    <a:masterClrMapping/>
  </p:clrMapOvr>
  <p:transition>
    <p:cover dir="d"/>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              </a:t>
            </a:r>
            <a:endParaRPr lang="en-US" altLang="en-US"/>
          </a:p>
        </p:txBody>
      </p:sp>
      <p:sp>
        <p:nvSpPr>
          <p:cNvPr id="936962" name="Rectangle 2"/>
          <p:cNvSpPr>
            <a:spLocks noGrp="1" noChangeArrowheads="1"/>
          </p:cNvSpPr>
          <p:nvPr>
            <p:ph type="title"/>
          </p:nvPr>
        </p:nvSpPr>
        <p:spPr>
          <a:xfrm>
            <a:off x="429904" y="264165"/>
            <a:ext cx="8714096" cy="1139825"/>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sz="3600" dirty="0"/>
              <a:t>Example Calculation - within batch Range</a:t>
            </a:r>
            <a:endParaRPr lang="en-US" sz="3600" baseline="-25000" dirty="0"/>
          </a:p>
        </p:txBody>
      </p:sp>
      <p:sp>
        <p:nvSpPr>
          <p:cNvPr id="5427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7" name="Rectangle 5"/>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427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Table 7"/>
          <p:cNvGraphicFramePr>
            <a:graphicFrameLocks noGrp="1"/>
          </p:cNvGraphicFramePr>
          <p:nvPr/>
        </p:nvGraphicFramePr>
        <p:xfrm>
          <a:off x="73951" y="1023582"/>
          <a:ext cx="8947219" cy="5009750"/>
        </p:xfrm>
        <a:graphic>
          <a:graphicData uri="http://schemas.openxmlformats.org/drawingml/2006/table">
            <a:tbl>
              <a:tblPr/>
              <a:tblGrid>
                <a:gridCol w="629009">
                  <a:extLst>
                    <a:ext uri="{9D8B030D-6E8A-4147-A177-3AD203B41FA5}">
                      <a16:colId xmlns:a16="http://schemas.microsoft.com/office/drawing/2014/main" val="20000"/>
                    </a:ext>
                  </a:extLst>
                </a:gridCol>
                <a:gridCol w="909288">
                  <a:extLst>
                    <a:ext uri="{9D8B030D-6E8A-4147-A177-3AD203B41FA5}">
                      <a16:colId xmlns:a16="http://schemas.microsoft.com/office/drawing/2014/main" val="20001"/>
                    </a:ext>
                  </a:extLst>
                </a:gridCol>
                <a:gridCol w="879925">
                  <a:extLst>
                    <a:ext uri="{9D8B030D-6E8A-4147-A177-3AD203B41FA5}">
                      <a16:colId xmlns:a16="http://schemas.microsoft.com/office/drawing/2014/main" val="20002"/>
                    </a:ext>
                  </a:extLst>
                </a:gridCol>
                <a:gridCol w="851527">
                  <a:extLst>
                    <a:ext uri="{9D8B030D-6E8A-4147-A177-3AD203B41FA5}">
                      <a16:colId xmlns:a16="http://schemas.microsoft.com/office/drawing/2014/main" val="20003"/>
                    </a:ext>
                  </a:extLst>
                </a:gridCol>
                <a:gridCol w="873456">
                  <a:extLst>
                    <a:ext uri="{9D8B030D-6E8A-4147-A177-3AD203B41FA5}">
                      <a16:colId xmlns:a16="http://schemas.microsoft.com/office/drawing/2014/main" val="20004"/>
                    </a:ext>
                  </a:extLst>
                </a:gridCol>
                <a:gridCol w="1037230">
                  <a:extLst>
                    <a:ext uri="{9D8B030D-6E8A-4147-A177-3AD203B41FA5}">
                      <a16:colId xmlns:a16="http://schemas.microsoft.com/office/drawing/2014/main" val="20005"/>
                    </a:ext>
                  </a:extLst>
                </a:gridCol>
                <a:gridCol w="982639">
                  <a:extLst>
                    <a:ext uri="{9D8B030D-6E8A-4147-A177-3AD203B41FA5}">
                      <a16:colId xmlns:a16="http://schemas.microsoft.com/office/drawing/2014/main" val="20006"/>
                    </a:ext>
                  </a:extLst>
                </a:gridCol>
                <a:gridCol w="1173709">
                  <a:extLst>
                    <a:ext uri="{9D8B030D-6E8A-4147-A177-3AD203B41FA5}">
                      <a16:colId xmlns:a16="http://schemas.microsoft.com/office/drawing/2014/main" val="20007"/>
                    </a:ext>
                  </a:extLst>
                </a:gridCol>
                <a:gridCol w="1610436">
                  <a:extLst>
                    <a:ext uri="{9D8B030D-6E8A-4147-A177-3AD203B41FA5}">
                      <a16:colId xmlns:a16="http://schemas.microsoft.com/office/drawing/2014/main" val="20008"/>
                    </a:ext>
                  </a:extLst>
                </a:gridCol>
              </a:tblGrid>
              <a:tr h="1023660">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No.</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Cylinder 1</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Cylinder 2</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Test Result</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Within-batch range</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a:solidFill>
                            <a:srgbClr val="000000"/>
                          </a:solidFill>
                          <a:latin typeface="Calibri"/>
                          <a:ea typeface="Times New Roman"/>
                          <a:cs typeface="Times New Roman"/>
                        </a:rPr>
                        <a:t>Within-batch range, %</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rgbClr val="000000"/>
                          </a:solidFill>
                          <a:latin typeface="Calibri"/>
                          <a:ea typeface="Times New Roman"/>
                          <a:cs typeface="Times New Roman"/>
                        </a:rPr>
                        <a:t>Moving Average of 10 Tests</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a:solidFill>
                            <a:srgbClr val="000000"/>
                          </a:solidFill>
                          <a:latin typeface="Calibri"/>
                          <a:ea typeface="Times New Roman"/>
                          <a:cs typeface="Times New Roman"/>
                        </a:rPr>
                        <a:t>Moving average of 10 Ranges</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a:solidFill>
                            <a:srgbClr val="000000"/>
                          </a:solidFill>
                          <a:latin typeface="Calibri"/>
                          <a:ea typeface="Times New Roman"/>
                          <a:cs typeface="Times New Roman"/>
                        </a:rPr>
                        <a:t>Moving 10 test V</a:t>
                      </a:r>
                      <a:r>
                        <a:rPr lang="en-US" sz="1600" b="1" baseline="-25000">
                          <a:solidFill>
                            <a:srgbClr val="000000"/>
                          </a:solidFill>
                          <a:latin typeface="Calibri"/>
                          <a:ea typeface="Times New Roman"/>
                          <a:cs typeface="Times New Roman"/>
                        </a:rPr>
                        <a:t>1</a:t>
                      </a:r>
                      <a:r>
                        <a:rPr lang="en-US" sz="1600" b="1">
                          <a:solidFill>
                            <a:srgbClr val="000000"/>
                          </a:solidFill>
                          <a:latin typeface="Calibri"/>
                          <a:ea typeface="Times New Roman"/>
                          <a:cs typeface="Times New Roman"/>
                        </a:rPr>
                        <a:t>, %</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4498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4254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4376</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244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5.6%</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4318</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3842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4080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476</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FF0000"/>
                          </a:solidFill>
                          <a:latin typeface="Calibri"/>
                          <a:ea typeface="Calibri"/>
                          <a:cs typeface="Times New Roman"/>
                        </a:rPr>
                        <a:t>11.7%</a:t>
                      </a: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3782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3674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3728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108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3527</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3263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3395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264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7.8%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4571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3969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4270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602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FF0000"/>
                          </a:solidFill>
                          <a:latin typeface="Calibri"/>
                          <a:ea typeface="Calibri"/>
                          <a:cs typeface="Times New Roman"/>
                        </a:rPr>
                        <a:t>14.1%</a:t>
                      </a: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6</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4543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5415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4979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872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FF0000"/>
                          </a:solidFill>
                          <a:latin typeface="Calibri"/>
                          <a:ea typeface="Calibri"/>
                          <a:cs typeface="Times New Roman"/>
                        </a:rPr>
                        <a:t>17.5%</a:t>
                      </a: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dirty="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7</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3988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4172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4080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184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8</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3361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3339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3350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0.7%</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4831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4807</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4819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0.5%</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dirty="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60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513984">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10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3411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3315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3363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96</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4044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289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aseline="0" dirty="0">
                          <a:solidFill>
                            <a:srgbClr val="000000"/>
                          </a:solidFill>
                          <a:latin typeface="Calibri"/>
                          <a:ea typeface="Times New Roman"/>
                          <a:cs typeface="Times New Roman"/>
                        </a:rPr>
                        <a:t>289/(1.128X4044)=6.3%</a:t>
                      </a:r>
                      <a:endParaRPr lang="en-US" sz="1600" dirty="0">
                        <a:solidFill>
                          <a:srgbClr val="000000"/>
                        </a:solidFill>
                        <a:latin typeface="Calibri"/>
                        <a:ea typeface="Times New Roman"/>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11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3619</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3913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3766</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294</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7.8%</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3983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294</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6.5%</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12888">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12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3880</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4082</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solidFill>
                            <a:srgbClr val="000000"/>
                          </a:solidFill>
                          <a:latin typeface="Calibri"/>
                          <a:ea typeface="Times New Roman"/>
                          <a:cs typeface="Times New Roman"/>
                        </a:rPr>
                        <a:t>3981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202</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5.1%</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3973</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rgbClr val="000000"/>
                          </a:solidFill>
                          <a:latin typeface="Calibri"/>
                          <a:ea typeface="Calibri"/>
                          <a:cs typeface="Times New Roman"/>
                        </a:rPr>
                        <a:t>267</a:t>
                      </a:r>
                      <a:endParaRPr lang="en-US" sz="160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Calibri"/>
                          <a:ea typeface="Calibri"/>
                          <a:cs typeface="Times New Roman"/>
                        </a:rPr>
                        <a:t>5.9%</a:t>
                      </a:r>
                      <a:endParaRPr lang="en-US" sz="1600" dirty="0">
                        <a:latin typeface="Calibri"/>
                        <a:ea typeface="Calibri"/>
                        <a:cs typeface="Times New Roman"/>
                      </a:endParaRPr>
                    </a:p>
                  </a:txBody>
                  <a:tcPr marL="34387" marR="343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277813"/>
            <a:ext cx="8686800" cy="1139825"/>
          </a:xfrm>
        </p:spPr>
        <p:txBody>
          <a:bodyPr/>
          <a:lstStyle/>
          <a:p>
            <a:r>
              <a:rPr lang="en-US" sz="3800" dirty="0"/>
              <a:t>Control Charts to Monitor Testing</a:t>
            </a:r>
          </a:p>
        </p:txBody>
      </p:sp>
      <p:pic>
        <p:nvPicPr>
          <p:cNvPr id="173058" name="Picture 2"/>
          <p:cNvPicPr>
            <a:picLocks noChangeAspect="1" noChangeArrowheads="1"/>
          </p:cNvPicPr>
          <p:nvPr/>
        </p:nvPicPr>
        <p:blipFill>
          <a:blip r:embed="rId3" cstate="print"/>
          <a:srcRect/>
          <a:stretch>
            <a:fillRect/>
          </a:stretch>
        </p:blipFill>
        <p:spPr bwMode="auto">
          <a:xfrm>
            <a:off x="0" y="1109353"/>
            <a:ext cx="4352925" cy="2762250"/>
          </a:xfrm>
          <a:prstGeom prst="rect">
            <a:avLst/>
          </a:prstGeom>
          <a:noFill/>
          <a:ln w="9525">
            <a:noFill/>
            <a:miter lim="800000"/>
            <a:headEnd/>
            <a:tailEnd/>
          </a:ln>
          <a:effectLst/>
        </p:spPr>
      </p:pic>
      <p:pic>
        <p:nvPicPr>
          <p:cNvPr id="173059" name="Picture 3"/>
          <p:cNvPicPr>
            <a:picLocks noGrp="1" noChangeAspect="1" noChangeArrowheads="1"/>
          </p:cNvPicPr>
          <p:nvPr>
            <p:ph idx="1"/>
          </p:nvPr>
        </p:nvPicPr>
        <p:blipFill>
          <a:blip r:embed="rId4" cstate="print"/>
          <a:srcRect/>
          <a:stretch>
            <a:fillRect/>
          </a:stretch>
        </p:blipFill>
        <p:spPr bwMode="auto">
          <a:xfrm>
            <a:off x="4067033" y="3637592"/>
            <a:ext cx="5076967" cy="3220407"/>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277813"/>
            <a:ext cx="8686800" cy="1139825"/>
          </a:xfrm>
        </p:spPr>
        <p:txBody>
          <a:bodyPr/>
          <a:lstStyle/>
          <a:p>
            <a:r>
              <a:rPr lang="en-US" sz="3800" dirty="0"/>
              <a:t>Evaluating Strength Data</a:t>
            </a:r>
          </a:p>
        </p:txBody>
      </p:sp>
      <p:sp>
        <p:nvSpPr>
          <p:cNvPr id="6" name="Content Placeholder 5"/>
          <p:cNvSpPr>
            <a:spLocks noGrp="1"/>
          </p:cNvSpPr>
          <p:nvPr>
            <p:ph idx="1"/>
          </p:nvPr>
        </p:nvSpPr>
        <p:spPr>
          <a:xfrm>
            <a:off x="361666" y="1297391"/>
            <a:ext cx="8482084" cy="4530725"/>
          </a:xfrm>
        </p:spPr>
        <p:txBody>
          <a:bodyPr/>
          <a:lstStyle/>
          <a:p>
            <a:r>
              <a:rPr lang="en-US" dirty="0"/>
              <a:t>Poor initial curing will reduce strength</a:t>
            </a:r>
          </a:p>
          <a:p>
            <a:r>
              <a:rPr lang="en-US" dirty="0"/>
              <a:t>But may not reflect within batch variation</a:t>
            </a:r>
          </a:p>
        </p:txBody>
      </p:sp>
      <p:pic>
        <p:nvPicPr>
          <p:cNvPr id="142338" name="Picture 2"/>
          <p:cNvPicPr>
            <a:picLocks noChangeAspect="1" noChangeArrowheads="1"/>
          </p:cNvPicPr>
          <p:nvPr/>
        </p:nvPicPr>
        <p:blipFill>
          <a:blip r:embed="rId4" cstate="print"/>
          <a:srcRect l="12816" t="25226" r="12710"/>
          <a:stretch>
            <a:fillRect/>
          </a:stretch>
        </p:blipFill>
        <p:spPr bwMode="auto">
          <a:xfrm>
            <a:off x="232013" y="3043451"/>
            <a:ext cx="4177258" cy="2797791"/>
          </a:xfrm>
          <a:prstGeom prst="rect">
            <a:avLst/>
          </a:prstGeom>
          <a:noFill/>
          <a:ln w="9525">
            <a:noFill/>
            <a:miter lim="800000"/>
            <a:headEnd/>
            <a:tailEnd/>
          </a:ln>
          <a:effectLst/>
        </p:spPr>
      </p:pic>
      <p:graphicFrame>
        <p:nvGraphicFramePr>
          <p:cNvPr id="208898" name="Object 2"/>
          <p:cNvGraphicFramePr>
            <a:graphicFrameLocks noChangeAspect="1"/>
          </p:cNvGraphicFramePr>
          <p:nvPr/>
        </p:nvGraphicFramePr>
        <p:xfrm>
          <a:off x="4276777" y="2538483"/>
          <a:ext cx="4456652" cy="3528183"/>
        </p:xfrm>
        <a:graphic>
          <a:graphicData uri="http://schemas.openxmlformats.org/presentationml/2006/ole">
            <mc:AlternateContent xmlns:mc="http://schemas.openxmlformats.org/markup-compatibility/2006">
              <mc:Choice xmlns:v="urn:schemas-microsoft-com:vml" Requires="v">
                <p:oleObj spid="_x0000_s248850" name="Photo Editor Photo" r:id="rId5" imgW="8745171" imgH="6923810" progId="">
                  <p:embed/>
                </p:oleObj>
              </mc:Choice>
              <mc:Fallback>
                <p:oleObj name="Photo Editor Photo" r:id="rId5" imgW="8745171" imgH="6923810" progId="">
                  <p:embed/>
                  <p:pic>
                    <p:nvPicPr>
                      <p:cNvPr id="208898"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6777" y="2538483"/>
                        <a:ext cx="4456652" cy="3528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p:txBody>
          <a:bodyPr/>
          <a:lstStyle/>
          <a:p>
            <a:r>
              <a:rPr lang="en-US"/>
              <a:t>ASTM C39 Multi-lab precision</a:t>
            </a:r>
            <a:endParaRPr lang="en-US" dirty="0"/>
          </a:p>
        </p:txBody>
      </p:sp>
      <p:sp>
        <p:nvSpPr>
          <p:cNvPr id="6" name="Content Placeholder 5"/>
          <p:cNvSpPr>
            <a:spLocks noGrp="1"/>
          </p:cNvSpPr>
          <p:nvPr>
            <p:ph idx="1"/>
          </p:nvPr>
        </p:nvSpPr>
        <p:spPr/>
        <p:txBody>
          <a:bodyPr/>
          <a:lstStyle/>
          <a:p>
            <a:r>
              <a:rPr lang="en-US" dirty="0"/>
              <a:t>COV = 5%</a:t>
            </a:r>
          </a:p>
          <a:p>
            <a:r>
              <a:rPr lang="en-US" dirty="0"/>
              <a:t>Acceptable difference between 2 = 14%</a:t>
            </a:r>
          </a:p>
          <a:p>
            <a:r>
              <a:rPr lang="en-US" dirty="0"/>
              <a:t>Useful for companion testing</a:t>
            </a:r>
          </a:p>
          <a:p>
            <a:r>
              <a:rPr lang="en-US" dirty="0"/>
              <a:t>Same sample tested by 2 labs at same age</a:t>
            </a:r>
          </a:p>
          <a:p>
            <a:pPr lvl="1"/>
            <a:r>
              <a:rPr lang="en-US" dirty="0"/>
              <a:t>Split samples (same wheelbarrow or same load)</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Companion Tests</a:t>
            </a:r>
          </a:p>
        </p:txBody>
      </p:sp>
      <p:graphicFrame>
        <p:nvGraphicFramePr>
          <p:cNvPr id="3" name="Chart 2"/>
          <p:cNvGraphicFramePr>
            <a:graphicFrameLocks/>
          </p:cNvGraphicFramePr>
          <p:nvPr>
            <p:extLst>
              <p:ext uri="{D42A27DB-BD31-4B8C-83A1-F6EECF244321}">
                <p14:modId xmlns:p14="http://schemas.microsoft.com/office/powerpoint/2010/main" val="3135521971"/>
              </p:ext>
            </p:extLst>
          </p:nvPr>
        </p:nvGraphicFramePr>
        <p:xfrm>
          <a:off x="1381836" y="1115704"/>
          <a:ext cx="6547513" cy="377019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15653" y="4866143"/>
            <a:ext cx="5040162" cy="400110"/>
          </a:xfrm>
          <a:prstGeom prst="rect">
            <a:avLst/>
          </a:prstGeom>
          <a:noFill/>
        </p:spPr>
        <p:txBody>
          <a:bodyPr wrap="none" rtlCol="0">
            <a:spAutoFit/>
          </a:bodyPr>
          <a:lstStyle/>
          <a:p>
            <a:r>
              <a:rPr lang="en-US" sz="2000" dirty="0"/>
              <a:t>Company Data at plant; Lab data at jobsite</a:t>
            </a:r>
          </a:p>
        </p:txBody>
      </p:sp>
      <p:sp>
        <p:nvSpPr>
          <p:cNvPr id="5" name="TextBox 4"/>
          <p:cNvSpPr txBox="1"/>
          <p:nvPr/>
        </p:nvSpPr>
        <p:spPr>
          <a:xfrm>
            <a:off x="1571766" y="5373384"/>
            <a:ext cx="6903493" cy="830997"/>
          </a:xfrm>
          <a:prstGeom prst="rect">
            <a:avLst/>
          </a:prstGeom>
          <a:noFill/>
        </p:spPr>
        <p:txBody>
          <a:bodyPr wrap="square" rtlCol="0">
            <a:spAutoFit/>
          </a:bodyPr>
          <a:lstStyle/>
          <a:p>
            <a:pPr algn="ctr"/>
            <a:r>
              <a:rPr lang="en-US" sz="2400" dirty="0"/>
              <a:t>Specimens from the same sample are better to evaluate for  multi-lab precision</a:t>
            </a:r>
          </a:p>
        </p:txBody>
      </p:sp>
    </p:spTree>
    <p:extLst>
      <p:ext uri="{BB962C8B-B14F-4D97-AF65-F5344CB8AC3E}">
        <p14:creationId xmlns:p14="http://schemas.microsoft.com/office/powerpoint/2010/main" val="24672675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277813"/>
            <a:ext cx="8686800" cy="1139825"/>
          </a:xfrm>
        </p:spPr>
        <p:txBody>
          <a:bodyPr/>
          <a:lstStyle/>
          <a:p>
            <a:r>
              <a:rPr lang="en-US" sz="3800" dirty="0"/>
              <a:t>Importance of Good Testing</a:t>
            </a:r>
          </a:p>
        </p:txBody>
      </p:sp>
      <p:sp>
        <p:nvSpPr>
          <p:cNvPr id="6" name="Content Placeholder 5"/>
          <p:cNvSpPr>
            <a:spLocks noGrp="1"/>
          </p:cNvSpPr>
          <p:nvPr>
            <p:ph idx="1"/>
          </p:nvPr>
        </p:nvSpPr>
        <p:spPr/>
        <p:txBody>
          <a:bodyPr/>
          <a:lstStyle/>
          <a:p>
            <a:r>
              <a:rPr lang="en-US" dirty="0"/>
              <a:t>Strength Standard Deviation (variability) </a:t>
            </a:r>
          </a:p>
          <a:p>
            <a:pPr lvl="1"/>
            <a:r>
              <a:rPr lang="en-US" dirty="0"/>
              <a:t>Materials</a:t>
            </a:r>
          </a:p>
          <a:p>
            <a:pPr lvl="1"/>
            <a:r>
              <a:rPr lang="en-US" dirty="0"/>
              <a:t>Production</a:t>
            </a:r>
          </a:p>
          <a:p>
            <a:pPr lvl="1"/>
            <a:r>
              <a:rPr lang="en-US" dirty="0"/>
              <a:t>Testing </a:t>
            </a:r>
          </a:p>
          <a:p>
            <a:r>
              <a:rPr lang="en-US" dirty="0"/>
              <a:t>Components of variation are cumulative</a:t>
            </a:r>
          </a:p>
          <a:p>
            <a:r>
              <a:rPr lang="en-US" dirty="0"/>
              <a:t>Reducing Testing Variation helps isolate other causes of variation that the producer can control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8" name="Rectangle 6"/>
          <p:cNvSpPr>
            <a:spLocks noGrp="1" noChangeArrowheads="1"/>
          </p:cNvSpPr>
          <p:nvPr>
            <p:ph type="title"/>
          </p:nvPr>
        </p:nvSpPr>
        <p:spPr/>
        <p:txBody>
          <a:bodyPr/>
          <a:lstStyle/>
          <a:p>
            <a:r>
              <a:rPr lang="en-US" dirty="0"/>
              <a:t>What if you have Low Test Results? </a:t>
            </a:r>
            <a:endParaRPr lang="en-US" dirty="0">
              <a:solidFill>
                <a:srgbClr val="FF0000"/>
              </a:solidFill>
            </a:endParaRPr>
          </a:p>
        </p:txBody>
      </p:sp>
      <p:sp>
        <p:nvSpPr>
          <p:cNvPr id="448519" name="Rectangle 7"/>
          <p:cNvSpPr>
            <a:spLocks noGrp="1" noChangeArrowheads="1"/>
          </p:cNvSpPr>
          <p:nvPr>
            <p:ph type="body" idx="1"/>
          </p:nvPr>
        </p:nvSpPr>
        <p:spPr>
          <a:xfrm>
            <a:off x="470848" y="1306684"/>
            <a:ext cx="8229600" cy="4530725"/>
          </a:xfrm>
        </p:spPr>
        <p:txBody>
          <a:bodyPr/>
          <a:lstStyle/>
          <a:p>
            <a:r>
              <a:rPr lang="en-US" dirty="0"/>
              <a:t>NRMCA Pub 133</a:t>
            </a:r>
          </a:p>
          <a:p>
            <a:pPr lvl="1"/>
            <a:r>
              <a:rPr lang="en-US" dirty="0">
                <a:solidFill>
                  <a:srgbClr val="00B050"/>
                </a:solidFill>
              </a:rPr>
              <a:t>Confirm likelihood of low strength</a:t>
            </a:r>
          </a:p>
          <a:p>
            <a:pPr lvl="2"/>
            <a:r>
              <a:rPr lang="en-US" dirty="0"/>
              <a:t>Verify testing accuracy</a:t>
            </a:r>
          </a:p>
          <a:p>
            <a:pPr lvl="2"/>
            <a:r>
              <a:rPr lang="en-US" dirty="0"/>
              <a:t>Non destructive tests</a:t>
            </a:r>
          </a:p>
          <a:p>
            <a:pPr lvl="1"/>
            <a:r>
              <a:rPr lang="en-US" dirty="0">
                <a:solidFill>
                  <a:srgbClr val="00B050"/>
                </a:solidFill>
              </a:rPr>
              <a:t>Structural capacity reduced (Engineer decision)?</a:t>
            </a:r>
          </a:p>
          <a:p>
            <a:pPr lvl="1"/>
            <a:r>
              <a:rPr lang="en-US" dirty="0"/>
              <a:t>Core tests</a:t>
            </a:r>
          </a:p>
          <a:p>
            <a:pPr lvl="1"/>
            <a:r>
              <a:rPr lang="en-US" dirty="0"/>
              <a:t>Load tests</a:t>
            </a:r>
          </a:p>
          <a:p>
            <a:pPr lvl="1"/>
            <a:r>
              <a:rPr lang="en-US" dirty="0"/>
              <a:t>Corrective measures</a:t>
            </a:r>
          </a:p>
          <a:p>
            <a:r>
              <a:rPr lang="en-US" dirty="0"/>
              <a:t>Establish responsibility (monetary) for low strength evaluations (pre-construction)</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a:defRPr/>
            </a:pPr>
            <a:r>
              <a:rPr lang="en-US"/>
              <a:t>              </a:t>
            </a:r>
            <a:endParaRPr lang="en-US" altLang="en-US"/>
          </a:p>
        </p:txBody>
      </p:sp>
      <p:sp>
        <p:nvSpPr>
          <p:cNvPr id="38915" name="Rectangle 8"/>
          <p:cNvSpPr>
            <a:spLocks noGrp="1" noChangeArrowheads="1"/>
          </p:cNvSpPr>
          <p:nvPr>
            <p:ph type="title"/>
          </p:nvPr>
        </p:nvSpPr>
        <p:spPr/>
        <p:txBody>
          <a:bodyPr/>
          <a:lstStyle/>
          <a:p>
            <a:pPr eaLnBrk="1" hangingPunct="1"/>
            <a:r>
              <a:rPr lang="en-US"/>
              <a:t>Testing Concrete Cores</a:t>
            </a:r>
          </a:p>
        </p:txBody>
      </p:sp>
      <p:sp>
        <p:nvSpPr>
          <p:cNvPr id="38916" name="Rectangle 9"/>
          <p:cNvSpPr>
            <a:spLocks noGrp="1" noChangeArrowheads="1"/>
          </p:cNvSpPr>
          <p:nvPr>
            <p:ph type="body" idx="1"/>
          </p:nvPr>
        </p:nvSpPr>
        <p:spPr>
          <a:xfrm>
            <a:off x="457200" y="1219200"/>
            <a:ext cx="8229600" cy="4530725"/>
          </a:xfrm>
        </p:spPr>
        <p:txBody>
          <a:bodyPr/>
          <a:lstStyle/>
          <a:p>
            <a:pPr eaLnBrk="1" hangingPunct="1"/>
            <a:r>
              <a:rPr lang="en-US" dirty="0"/>
              <a:t>ACI 318 criteria:</a:t>
            </a:r>
          </a:p>
          <a:p>
            <a:pPr lvl="1" eaLnBrk="1" hangingPunct="1"/>
            <a:r>
              <a:rPr lang="en-US" dirty="0"/>
              <a:t>Average of 3 cores ≥ 0.85 </a:t>
            </a:r>
            <a:r>
              <a:rPr lang="en-US" dirty="0">
                <a:sym typeface="Symbol" pitchFamily="18" charset="2"/>
              </a:rPr>
              <a:t> </a:t>
            </a:r>
            <a:r>
              <a:rPr lang="en-US" baseline="-25000" dirty="0">
                <a:sym typeface="Symbol" pitchFamily="18" charset="2"/>
              </a:rPr>
              <a:t>c</a:t>
            </a:r>
            <a:r>
              <a:rPr lang="en-US" dirty="0"/>
              <a:t> </a:t>
            </a:r>
          </a:p>
          <a:p>
            <a:pPr lvl="1" eaLnBrk="1" hangingPunct="1"/>
            <a:r>
              <a:rPr lang="en-US" dirty="0"/>
              <a:t>Individual core ≥ 0.75 </a:t>
            </a:r>
            <a:r>
              <a:rPr lang="en-US" dirty="0">
                <a:sym typeface="Symbol" pitchFamily="18" charset="2"/>
              </a:rPr>
              <a:t> </a:t>
            </a:r>
            <a:r>
              <a:rPr lang="en-US" baseline="-25000" dirty="0">
                <a:sym typeface="Symbol" pitchFamily="18" charset="2"/>
              </a:rPr>
              <a:t>c</a:t>
            </a:r>
            <a:r>
              <a:rPr lang="en-US" dirty="0"/>
              <a:t> </a:t>
            </a:r>
          </a:p>
          <a:p>
            <a:pPr eaLnBrk="1" hangingPunct="1"/>
            <a:endParaRPr lang="en-US" dirty="0"/>
          </a:p>
        </p:txBody>
      </p:sp>
      <p:pic>
        <p:nvPicPr>
          <p:cNvPr id="38917" name="Picture 5" descr="MVC-022S"/>
          <p:cNvPicPr>
            <a:picLocks noChangeAspect="1" noChangeArrowheads="1"/>
          </p:cNvPicPr>
          <p:nvPr/>
        </p:nvPicPr>
        <p:blipFill>
          <a:blip r:embed="rId3" cstate="print"/>
          <a:srcRect l="14063" r="18750"/>
          <a:stretch>
            <a:fillRect/>
          </a:stretch>
        </p:blipFill>
        <p:spPr bwMode="auto">
          <a:xfrm>
            <a:off x="6398821" y="2397826"/>
            <a:ext cx="2066925" cy="2590800"/>
          </a:xfrm>
          <a:prstGeom prst="rect">
            <a:avLst/>
          </a:prstGeom>
          <a:noFill/>
          <a:ln w="3175">
            <a:solidFill>
              <a:srgbClr val="000000"/>
            </a:solidFill>
            <a:miter lim="800000"/>
            <a:headEnd/>
            <a:tailEnd/>
          </a:ln>
        </p:spPr>
      </p:pic>
    </p:spTree>
  </p:cSld>
  <p:clrMapOvr>
    <a:masterClrMapping/>
  </p:clrMapOvr>
  <p:transition>
    <p:pull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Improving Quality of Testing </a:t>
            </a:r>
          </a:p>
        </p:txBody>
      </p:sp>
      <p:sp>
        <p:nvSpPr>
          <p:cNvPr id="4" name="Date Placeholder 3"/>
          <p:cNvSpPr>
            <a:spLocks noGrp="1"/>
          </p:cNvSpPr>
          <p:nvPr>
            <p:ph type="dt" sz="half" idx="10"/>
          </p:nvPr>
        </p:nvSpPr>
        <p:spPr/>
        <p:txBody>
          <a:bodyPr/>
          <a:lstStyle/>
          <a:p>
            <a:r>
              <a:rPr lang="en-US"/>
              <a:t>              </a:t>
            </a:r>
            <a:endParaRPr lang="en-US" altLang="en-US"/>
          </a:p>
        </p:txBody>
      </p:sp>
      <p:pic>
        <p:nvPicPr>
          <p:cNvPr id="391170" name="Picture 2"/>
          <p:cNvPicPr>
            <a:picLocks noChangeAspect="1" noChangeArrowheads="1"/>
          </p:cNvPicPr>
          <p:nvPr/>
        </p:nvPicPr>
        <p:blipFill>
          <a:blip r:embed="rId3" cstate="print"/>
          <a:srcRect/>
          <a:stretch>
            <a:fillRect/>
          </a:stretch>
        </p:blipFill>
        <p:spPr bwMode="auto">
          <a:xfrm>
            <a:off x="3055867" y="979343"/>
            <a:ext cx="2602870" cy="3466532"/>
          </a:xfrm>
          <a:prstGeom prst="rect">
            <a:avLst/>
          </a:prstGeom>
          <a:noFill/>
          <a:ln w="9525">
            <a:solidFill>
              <a:schemeClr val="tx1"/>
            </a:solidFill>
            <a:miter lim="800000"/>
            <a:headEnd/>
            <a:tailEnd/>
          </a:ln>
        </p:spPr>
      </p:pic>
      <p:pic>
        <p:nvPicPr>
          <p:cNvPr id="8" name="Picture 7">
            <a:extLst>
              <a:ext uri="{FF2B5EF4-FFF2-40B4-BE49-F238E27FC236}">
                <a16:creationId xmlns:a16="http://schemas.microsoft.com/office/drawing/2014/main" id="{CDC4A26E-4B68-44F1-8235-9CE7BC58A36C}"/>
              </a:ext>
            </a:extLst>
          </p:cNvPr>
          <p:cNvPicPr>
            <a:picLocks noChangeAspect="1"/>
          </p:cNvPicPr>
          <p:nvPr/>
        </p:nvPicPr>
        <p:blipFill>
          <a:blip r:embed="rId4"/>
          <a:stretch>
            <a:fillRect/>
          </a:stretch>
        </p:blipFill>
        <p:spPr>
          <a:xfrm>
            <a:off x="218364" y="1105468"/>
            <a:ext cx="2598666" cy="3466532"/>
          </a:xfrm>
          <a:prstGeom prst="rect">
            <a:avLst/>
          </a:prstGeom>
        </p:spPr>
      </p:pic>
      <p:pic>
        <p:nvPicPr>
          <p:cNvPr id="9" name="Picture 8">
            <a:extLst>
              <a:ext uri="{FF2B5EF4-FFF2-40B4-BE49-F238E27FC236}">
                <a16:creationId xmlns:a16="http://schemas.microsoft.com/office/drawing/2014/main" id="{4FB17956-39E1-4D47-A9E9-6779171E85C7}"/>
              </a:ext>
            </a:extLst>
          </p:cNvPr>
          <p:cNvPicPr>
            <a:picLocks noChangeAspect="1"/>
          </p:cNvPicPr>
          <p:nvPr/>
        </p:nvPicPr>
        <p:blipFill>
          <a:blip r:embed="rId5"/>
          <a:stretch>
            <a:fillRect/>
          </a:stretch>
        </p:blipFill>
        <p:spPr>
          <a:xfrm>
            <a:off x="4046274" y="1914216"/>
            <a:ext cx="5097726" cy="3465094"/>
          </a:xfrm>
          <a:prstGeom prst="rect">
            <a:avLst/>
          </a:prstGeom>
        </p:spPr>
      </p:pic>
      <p:pic>
        <p:nvPicPr>
          <p:cNvPr id="3" name="Picture 2">
            <a:extLst>
              <a:ext uri="{FF2B5EF4-FFF2-40B4-BE49-F238E27FC236}">
                <a16:creationId xmlns:a16="http://schemas.microsoft.com/office/drawing/2014/main" id="{F60C5878-25F1-42D1-91E3-69D394EB791A}"/>
              </a:ext>
            </a:extLst>
          </p:cNvPr>
          <p:cNvPicPr>
            <a:picLocks noChangeAspect="1"/>
          </p:cNvPicPr>
          <p:nvPr/>
        </p:nvPicPr>
        <p:blipFill>
          <a:blip r:embed="rId6"/>
          <a:stretch>
            <a:fillRect/>
          </a:stretch>
        </p:blipFill>
        <p:spPr>
          <a:xfrm>
            <a:off x="142442" y="4748747"/>
            <a:ext cx="4483145" cy="1448351"/>
          </a:xfrm>
          <a:prstGeom prst="rect">
            <a:avLst/>
          </a:prstGeom>
        </p:spPr>
      </p:pic>
      <p:sp>
        <p:nvSpPr>
          <p:cNvPr id="5" name="TextBox 4">
            <a:extLst>
              <a:ext uri="{FF2B5EF4-FFF2-40B4-BE49-F238E27FC236}">
                <a16:creationId xmlns:a16="http://schemas.microsoft.com/office/drawing/2014/main" id="{D9194626-FA4A-4A45-A20A-3EF43F6C7F14}"/>
              </a:ext>
            </a:extLst>
          </p:cNvPr>
          <p:cNvSpPr txBox="1"/>
          <p:nvPr/>
        </p:nvSpPr>
        <p:spPr>
          <a:xfrm>
            <a:off x="2590800" y="5734954"/>
            <a:ext cx="3283912" cy="461665"/>
          </a:xfrm>
          <a:prstGeom prst="rect">
            <a:avLst/>
          </a:prstGeom>
          <a:noFill/>
        </p:spPr>
        <p:txBody>
          <a:bodyPr wrap="none" rtlCol="0">
            <a:spAutoFit/>
          </a:bodyPr>
          <a:lstStyle/>
          <a:p>
            <a:r>
              <a:rPr lang="en-US" sz="2400" dirty="0">
                <a:solidFill>
                  <a:srgbClr val="0070C0"/>
                </a:solidFill>
              </a:rPr>
              <a:t>www.nrmca.org/quality</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3"/>
          <p:cNvSpPr>
            <a:spLocks noGrp="1" noChangeArrowheads="1"/>
          </p:cNvSpPr>
          <p:nvPr>
            <p:ph type="title"/>
          </p:nvPr>
        </p:nvSpPr>
        <p:spPr>
          <a:xfrm>
            <a:off x="457200" y="189215"/>
            <a:ext cx="8686800" cy="1139825"/>
          </a:xfrm>
        </p:spPr>
        <p:txBody>
          <a:bodyPr/>
          <a:lstStyle/>
          <a:p>
            <a:r>
              <a:rPr lang="en-US" sz="3800" dirty="0"/>
              <a:t>Summary</a:t>
            </a:r>
          </a:p>
        </p:txBody>
      </p:sp>
      <p:sp>
        <p:nvSpPr>
          <p:cNvPr id="6" name="Content Placeholder 5"/>
          <p:cNvSpPr>
            <a:spLocks noGrp="1"/>
          </p:cNvSpPr>
          <p:nvPr>
            <p:ph idx="1"/>
          </p:nvPr>
        </p:nvSpPr>
        <p:spPr>
          <a:xfrm>
            <a:off x="269823" y="896334"/>
            <a:ext cx="9173980" cy="4260283"/>
          </a:xfrm>
        </p:spPr>
        <p:txBody>
          <a:bodyPr/>
          <a:lstStyle/>
          <a:p>
            <a:r>
              <a:rPr lang="en-US" sz="2600" dirty="0"/>
              <a:t>ACI Standards, AIA MasterSpec</a:t>
            </a:r>
          </a:p>
          <a:p>
            <a:pPr lvl="1"/>
            <a:r>
              <a:rPr lang="en-US" sz="2200" dirty="0"/>
              <a:t>Defines acceptance criteria for strength test results</a:t>
            </a:r>
          </a:p>
          <a:p>
            <a:pPr lvl="1"/>
            <a:r>
              <a:rPr lang="en-US" sz="2200" dirty="0"/>
              <a:t>Laboratories should conform to ASTM C1077</a:t>
            </a:r>
          </a:p>
          <a:p>
            <a:pPr lvl="1"/>
            <a:r>
              <a:rPr lang="en-US" sz="2200" dirty="0"/>
              <a:t>Technicians in the field and lab should be certified</a:t>
            </a:r>
          </a:p>
          <a:p>
            <a:pPr lvl="1"/>
            <a:r>
              <a:rPr lang="en-US" sz="2200" dirty="0"/>
              <a:t>Initial curing in accordance with ASTM C31</a:t>
            </a:r>
          </a:p>
          <a:p>
            <a:pPr lvl="2"/>
            <a:r>
              <a:rPr lang="en-US" sz="1800" dirty="0"/>
              <a:t>Max-min temps and curing method must be recorded (and reported)</a:t>
            </a:r>
          </a:p>
          <a:p>
            <a:pPr lvl="2"/>
            <a:r>
              <a:rPr lang="en-US" sz="1800" dirty="0"/>
              <a:t>Testing agencies responsible for curing container for specimens onsite</a:t>
            </a:r>
          </a:p>
          <a:p>
            <a:pPr lvl="1"/>
            <a:r>
              <a:rPr lang="en-US" sz="2200" dirty="0"/>
              <a:t>Test reports should be distributed to all stakeholders</a:t>
            </a:r>
          </a:p>
          <a:p>
            <a:pPr lvl="1"/>
            <a:r>
              <a:rPr lang="en-US" sz="2200" dirty="0"/>
              <a:t>Criteria for core tests are defined</a:t>
            </a:r>
          </a:p>
          <a:p>
            <a:r>
              <a:rPr lang="en-US" sz="2600" dirty="0"/>
              <a:t>Testing variation is high when</a:t>
            </a:r>
          </a:p>
          <a:p>
            <a:pPr lvl="1"/>
            <a:r>
              <a:rPr lang="en-US" sz="2200" dirty="0"/>
              <a:t>V</a:t>
            </a:r>
            <a:r>
              <a:rPr lang="en-US" sz="2200" baseline="-25000" dirty="0"/>
              <a:t>1</a:t>
            </a:r>
            <a:r>
              <a:rPr lang="en-US" sz="2200" dirty="0"/>
              <a:t>&gt;4% (from last 10 data points)</a:t>
            </a:r>
          </a:p>
          <a:p>
            <a:pPr lvl="1"/>
            <a:r>
              <a:rPr lang="en-US" sz="2200" dirty="0"/>
              <a:t>Range &gt;8% (or C39) more than 1-in-20</a:t>
            </a:r>
          </a:p>
          <a:p>
            <a:r>
              <a:rPr lang="en-US" sz="2600" dirty="0"/>
              <a:t>Responsibility for low strength evaluation defined</a:t>
            </a:r>
            <a:endParaRPr lang="en-US" dirty="0"/>
          </a:p>
          <a:p>
            <a:pPr lvl="1"/>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0"/>
          <p:cNvSpPr>
            <a:spLocks noGrp="1" noChangeArrowheads="1"/>
          </p:cNvSpPr>
          <p:nvPr>
            <p:ph type="title"/>
          </p:nvPr>
        </p:nvSpPr>
        <p:spPr/>
        <p:txBody>
          <a:bodyPr/>
          <a:lstStyle/>
          <a:p>
            <a:r>
              <a:rPr lang="en-US" dirty="0"/>
              <a:t>ACI Strength Acceptance Criteria</a:t>
            </a:r>
          </a:p>
        </p:txBody>
      </p:sp>
      <p:sp>
        <p:nvSpPr>
          <p:cNvPr id="5" name="Date Placeholder 3"/>
          <p:cNvSpPr>
            <a:spLocks noGrp="1"/>
          </p:cNvSpPr>
          <p:nvPr>
            <p:ph type="dt" sz="quarter" idx="10"/>
          </p:nvPr>
        </p:nvSpPr>
        <p:spPr/>
        <p:txBody>
          <a:bodyPr/>
          <a:lstStyle/>
          <a:p>
            <a:r>
              <a:rPr lang="en-US"/>
              <a:t>              </a:t>
            </a:r>
            <a:endParaRPr lang="en-US" altLang="en-US"/>
          </a:p>
        </p:txBody>
      </p:sp>
      <p:sp>
        <p:nvSpPr>
          <p:cNvPr id="6" name="Content Placeholder 5"/>
          <p:cNvSpPr>
            <a:spLocks noGrp="1"/>
          </p:cNvSpPr>
          <p:nvPr>
            <p:ph idx="1"/>
          </p:nvPr>
        </p:nvSpPr>
        <p:spPr>
          <a:xfrm>
            <a:off x="498143" y="1215504"/>
            <a:ext cx="8229600" cy="4530725"/>
          </a:xfrm>
        </p:spPr>
        <p:txBody>
          <a:bodyPr/>
          <a:lstStyle/>
          <a:p>
            <a:pPr eaLnBrk="0" hangingPunct="0">
              <a:buNone/>
            </a:pPr>
            <a:r>
              <a:rPr lang="en-US" sz="2800" dirty="0"/>
              <a:t>Test results - Should meet both criteria</a:t>
            </a:r>
          </a:p>
          <a:p>
            <a:pPr eaLnBrk="0" hangingPunct="0"/>
            <a:r>
              <a:rPr lang="en-US" sz="2800" dirty="0"/>
              <a:t>1. Average of 3 consecutive </a:t>
            </a:r>
            <a:r>
              <a:rPr lang="en-US" sz="2800" dirty="0">
                <a:sym typeface="Symbol" pitchFamily="18" charset="2"/>
              </a:rPr>
              <a:t> ´</a:t>
            </a:r>
            <a:r>
              <a:rPr lang="en-US" sz="2800" baseline="-25000" dirty="0"/>
              <a:t>c</a:t>
            </a:r>
          </a:p>
          <a:p>
            <a:pPr eaLnBrk="0" hangingPunct="0"/>
            <a:r>
              <a:rPr lang="en-US" sz="2800" dirty="0">
                <a:sym typeface="Symbol" pitchFamily="18" charset="2"/>
              </a:rPr>
              <a:t>2. Single test  (´</a:t>
            </a:r>
            <a:r>
              <a:rPr lang="en-US" sz="2800" baseline="-25000" dirty="0"/>
              <a:t>c</a:t>
            </a:r>
            <a:r>
              <a:rPr lang="en-US" sz="2800" dirty="0"/>
              <a:t> – 500)</a:t>
            </a:r>
          </a:p>
          <a:p>
            <a:pPr lvl="1" eaLnBrk="0" hangingPunct="0"/>
            <a:r>
              <a:rPr lang="en-US" sz="2400" dirty="0"/>
              <a:t>For </a:t>
            </a:r>
            <a:r>
              <a:rPr lang="en-US" sz="2400" dirty="0">
                <a:sym typeface="Symbol" pitchFamily="18" charset="2"/>
              </a:rPr>
              <a:t>´</a:t>
            </a:r>
            <a:r>
              <a:rPr lang="en-US" sz="2400" baseline="-25000" dirty="0"/>
              <a:t>c</a:t>
            </a:r>
            <a:r>
              <a:rPr lang="en-US" sz="2400" dirty="0"/>
              <a:t> &gt; 5000 psi – Single test </a:t>
            </a:r>
            <a:r>
              <a:rPr lang="en-US" sz="2400" dirty="0">
                <a:sym typeface="Symbol" pitchFamily="18" charset="2"/>
              </a:rPr>
              <a:t> 0.9´</a:t>
            </a:r>
            <a:r>
              <a:rPr lang="en-US" sz="2400" baseline="-25000" dirty="0"/>
              <a:t>c</a:t>
            </a:r>
            <a:r>
              <a:rPr lang="en-US" sz="2400" dirty="0"/>
              <a:t> </a:t>
            </a:r>
          </a:p>
          <a:p>
            <a:pPr eaLnBrk="0" hangingPunct="0"/>
            <a:endParaRPr lang="en-US" sz="2800" dirty="0"/>
          </a:p>
          <a:p>
            <a:endParaRPr lang="en-US" dirty="0"/>
          </a:p>
        </p:txBody>
      </p:sp>
      <p:pic>
        <p:nvPicPr>
          <p:cNvPr id="16" name="Picture 2"/>
          <p:cNvPicPr>
            <a:picLocks noChangeAspect="1" noChangeArrowheads="1"/>
          </p:cNvPicPr>
          <p:nvPr/>
        </p:nvPicPr>
        <p:blipFill>
          <a:blip r:embed="rId3" cstate="print"/>
          <a:srcRect t="12017" b="37505"/>
          <a:stretch>
            <a:fillRect/>
          </a:stretch>
        </p:blipFill>
        <p:spPr bwMode="auto">
          <a:xfrm>
            <a:off x="4175206" y="3234519"/>
            <a:ext cx="4968794" cy="2292824"/>
          </a:xfrm>
          <a:prstGeom prst="rect">
            <a:avLst/>
          </a:prstGeom>
          <a:noFill/>
          <a:ln w="12700">
            <a:noFill/>
            <a:miter lim="800000"/>
            <a:headEnd type="none" w="sm" len="sm"/>
            <a:tailEnd type="none" w="sm" len="sm"/>
          </a:ln>
        </p:spPr>
      </p:pic>
    </p:spTree>
  </p:cSld>
  <p:clrMapOvr>
    <a:masterClrMapping/>
  </p:clrMapOvr>
  <p:transition>
    <p:blinds dir="ver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777920" y="1524000"/>
            <a:ext cx="8229600" cy="1752600"/>
          </a:xfrm>
        </p:spPr>
        <p:txBody>
          <a:bodyPr/>
          <a:lstStyle/>
          <a:p>
            <a:pPr eaLnBrk="1" hangingPunct="1"/>
            <a:r>
              <a:rPr lang="en-US" sz="4800" dirty="0"/>
              <a:t>Code and Standard Requirements on Concrete Testing</a:t>
            </a:r>
          </a:p>
        </p:txBody>
      </p:sp>
      <p:sp>
        <p:nvSpPr>
          <p:cNvPr id="55299" name="Rectangle 3"/>
          <p:cNvSpPr>
            <a:spLocks noGrp="1" noChangeArrowheads="1"/>
          </p:cNvSpPr>
          <p:nvPr>
            <p:ph type="subTitle" idx="1"/>
          </p:nvPr>
        </p:nvSpPr>
        <p:spPr>
          <a:xfrm>
            <a:off x="2049439" y="4139821"/>
            <a:ext cx="6553200" cy="1752600"/>
          </a:xfrm>
        </p:spPr>
        <p:txBody>
          <a:bodyPr/>
          <a:lstStyle/>
          <a:p>
            <a:pPr eaLnBrk="1" hangingPunct="1"/>
            <a:r>
              <a:rPr lang="en-US" dirty="0"/>
              <a:t>Questions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8"/>
          <p:cNvSpPr>
            <a:spLocks noGrp="1" noChangeArrowheads="1"/>
          </p:cNvSpPr>
          <p:nvPr>
            <p:ph type="title"/>
          </p:nvPr>
        </p:nvSpPr>
        <p:spPr/>
        <p:txBody>
          <a:bodyPr/>
          <a:lstStyle/>
          <a:p>
            <a:pPr eaLnBrk="1" hangingPunct="1"/>
            <a:r>
              <a:rPr lang="en-US" dirty="0"/>
              <a:t>ACI 318-19 for Low Strength Results</a:t>
            </a:r>
          </a:p>
        </p:txBody>
      </p:sp>
      <p:sp>
        <p:nvSpPr>
          <p:cNvPr id="38915" name="Rectangle 29"/>
          <p:cNvSpPr>
            <a:spLocks noGrp="1" noChangeArrowheads="1"/>
          </p:cNvSpPr>
          <p:nvPr>
            <p:ph type="body" idx="1"/>
          </p:nvPr>
        </p:nvSpPr>
        <p:spPr/>
        <p:txBody>
          <a:bodyPr/>
          <a:lstStyle/>
          <a:p>
            <a:pPr eaLnBrk="1" hangingPunct="1"/>
            <a:r>
              <a:rPr lang="en-US" dirty="0"/>
              <a:t> </a:t>
            </a:r>
            <a:r>
              <a:rPr lang="en-US" dirty="0" err="1"/>
              <a:t>Avg</a:t>
            </a:r>
            <a:r>
              <a:rPr lang="en-US" dirty="0"/>
              <a:t> 3 consecutive </a:t>
            </a:r>
            <a:r>
              <a:rPr lang="en-US" dirty="0">
                <a:sym typeface="Symbol" pitchFamily="18" charset="2"/>
              </a:rPr>
              <a:t>- less than ´</a:t>
            </a:r>
            <a:r>
              <a:rPr lang="en-US" baseline="-25000" dirty="0"/>
              <a:t>c</a:t>
            </a:r>
          </a:p>
          <a:p>
            <a:pPr lvl="1" eaLnBrk="1" hangingPunct="1"/>
            <a:r>
              <a:rPr lang="en-US" dirty="0"/>
              <a:t>Increase strength level</a:t>
            </a:r>
          </a:p>
          <a:p>
            <a:pPr eaLnBrk="1" hangingPunct="1"/>
            <a:endParaRPr lang="en-US" dirty="0"/>
          </a:p>
          <a:p>
            <a:pPr eaLnBrk="1" hangingPunct="1"/>
            <a:r>
              <a:rPr lang="en-US" dirty="0">
                <a:sym typeface="Symbol" pitchFamily="18" charset="2"/>
              </a:rPr>
              <a:t> Single test - less than (´</a:t>
            </a:r>
            <a:r>
              <a:rPr lang="en-US" baseline="-25000" dirty="0"/>
              <a:t>c</a:t>
            </a:r>
            <a:r>
              <a:rPr lang="en-US" dirty="0"/>
              <a:t> - 500) </a:t>
            </a:r>
          </a:p>
          <a:p>
            <a:pPr lvl="1" eaLnBrk="1" hangingPunct="1"/>
            <a:r>
              <a:rPr lang="en-US" dirty="0"/>
              <a:t>Increase strength level</a:t>
            </a:r>
          </a:p>
          <a:p>
            <a:pPr lvl="1" eaLnBrk="1" hangingPunct="1"/>
            <a:r>
              <a:rPr lang="en-US" dirty="0">
                <a:solidFill>
                  <a:srgbClr val="FF0000"/>
                </a:solidFill>
              </a:rPr>
              <a:t>Investigate low strength - structural safety</a:t>
            </a:r>
          </a:p>
          <a:p>
            <a:pPr lvl="2" eaLnBrk="1" hangingPunct="1"/>
            <a:r>
              <a:rPr lang="en-US" dirty="0">
                <a:solidFill>
                  <a:srgbClr val="FF0000"/>
                </a:solidFill>
              </a:rPr>
              <a:t>Reduced load carrying capacity of structure confirmed by calculations</a:t>
            </a:r>
          </a:p>
          <a:p>
            <a:pPr lvl="2" eaLnBrk="1" hangingPunct="1"/>
            <a:r>
              <a:rPr lang="en-US" dirty="0">
                <a:solidFill>
                  <a:srgbClr val="FF0000"/>
                </a:solidFill>
              </a:rPr>
              <a:t>Core tests</a:t>
            </a:r>
          </a:p>
        </p:txBody>
      </p:sp>
      <p:sp>
        <p:nvSpPr>
          <p:cNvPr id="2" name="Date Placeholder 1"/>
          <p:cNvSpPr>
            <a:spLocks noGrp="1"/>
          </p:cNvSpPr>
          <p:nvPr>
            <p:ph type="dt" sz="half" idx="10"/>
          </p:nvPr>
        </p:nvSpPr>
        <p:spPr/>
        <p:txBody>
          <a:bodyPr/>
          <a:lstStyle/>
          <a:p>
            <a:pPr>
              <a:defRPr/>
            </a:pPr>
            <a:r>
              <a:rPr lang="en-US"/>
              <a:t>              </a:t>
            </a:r>
            <a:endParaRPr lang="en-US" altLang="en-US"/>
          </a:p>
        </p:txBody>
      </p:sp>
      <p:sp>
        <p:nvSpPr>
          <p:cNvPr id="3" name="Slide Number Placeholder 2"/>
          <p:cNvSpPr>
            <a:spLocks noGrp="1"/>
          </p:cNvSpPr>
          <p:nvPr>
            <p:ph type="sldNum" sz="quarter" idx="12"/>
          </p:nvPr>
        </p:nvSpPr>
        <p:spPr/>
        <p:txBody>
          <a:bodyPr/>
          <a:lstStyle/>
          <a:p>
            <a:pPr>
              <a:defRPr/>
            </a:pPr>
            <a:fld id="{1D4462C1-9213-4239-A46C-FA9A7E0B65BE}" type="slidenum">
              <a:rPr lang="en-US" altLang="en-US" smtClean="0"/>
              <a:pPr>
                <a:defRPr/>
              </a:pPr>
              <a:t>7</a:t>
            </a:fld>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dirty="0"/>
              <a:t>Field Cured Cylinders</a:t>
            </a:r>
          </a:p>
        </p:txBody>
      </p:sp>
      <p:sp>
        <p:nvSpPr>
          <p:cNvPr id="56323" name="Content Placeholder 2"/>
          <p:cNvSpPr>
            <a:spLocks noGrp="1"/>
          </p:cNvSpPr>
          <p:nvPr>
            <p:ph idx="1"/>
          </p:nvPr>
        </p:nvSpPr>
        <p:spPr/>
        <p:txBody>
          <a:bodyPr/>
          <a:lstStyle/>
          <a:p>
            <a:r>
              <a:rPr lang="en-US" dirty="0"/>
              <a:t>For evaluating protection and curing of structure (ACI 318)</a:t>
            </a:r>
          </a:p>
          <a:p>
            <a:pPr lvl="1">
              <a:buFont typeface="Wingdings" pitchFamily="2" charset="2"/>
              <a:buNone/>
            </a:pPr>
            <a:r>
              <a:rPr lang="en-US" dirty="0"/>
              <a:t>Acceptable if field cured cylinders </a:t>
            </a:r>
          </a:p>
          <a:p>
            <a:pPr lvl="1"/>
            <a:r>
              <a:rPr lang="en-US" dirty="0"/>
              <a:t>&gt; 85% of companion lab cured</a:t>
            </a:r>
          </a:p>
          <a:p>
            <a:pPr lvl="1">
              <a:buFont typeface="Wingdings" pitchFamily="2" charset="2"/>
              <a:buNone/>
            </a:pPr>
            <a:r>
              <a:rPr lang="en-US" dirty="0"/>
              <a:t>		Or </a:t>
            </a:r>
          </a:p>
          <a:p>
            <a:pPr lvl="1"/>
            <a:r>
              <a:rPr lang="en-US" dirty="0"/>
              <a:t>&gt; (</a:t>
            </a:r>
            <a:r>
              <a:rPr lang="en-US" sz="2800" dirty="0">
                <a:sym typeface="Symbol" pitchFamily="18" charset="2"/>
              </a:rPr>
              <a:t>´</a:t>
            </a:r>
            <a:r>
              <a:rPr lang="en-US" sz="2800" baseline="-25000" dirty="0"/>
              <a:t>c</a:t>
            </a:r>
            <a:r>
              <a:rPr lang="en-US" dirty="0"/>
              <a:t>+ 500) psi</a:t>
            </a:r>
          </a:p>
          <a:p>
            <a:r>
              <a:rPr lang="en-US" dirty="0"/>
              <a:t>Also used for formwork removal, post-tensioning…</a:t>
            </a:r>
          </a:p>
        </p:txBody>
      </p:sp>
      <p:sp>
        <p:nvSpPr>
          <p:cNvPr id="2" name="Date Placeholder 1"/>
          <p:cNvSpPr>
            <a:spLocks noGrp="1"/>
          </p:cNvSpPr>
          <p:nvPr>
            <p:ph type="dt" sz="half" idx="10"/>
          </p:nvPr>
        </p:nvSpPr>
        <p:spPr/>
        <p:txBody>
          <a:bodyPr/>
          <a:lstStyle/>
          <a:p>
            <a:pPr>
              <a:defRPr/>
            </a:pPr>
            <a:r>
              <a:rPr lang="en-US"/>
              <a:t>              </a:t>
            </a:r>
            <a:endParaRPr lang="en-US" altLang="en-US"/>
          </a:p>
        </p:txBody>
      </p:sp>
      <p:sp>
        <p:nvSpPr>
          <p:cNvPr id="3" name="Slide Number Placeholder 2"/>
          <p:cNvSpPr>
            <a:spLocks noGrp="1"/>
          </p:cNvSpPr>
          <p:nvPr>
            <p:ph type="sldNum" sz="quarter" idx="12"/>
          </p:nvPr>
        </p:nvSpPr>
        <p:spPr/>
        <p:txBody>
          <a:bodyPr/>
          <a:lstStyle/>
          <a:p>
            <a:pPr>
              <a:defRPr/>
            </a:pPr>
            <a:fld id="{1D4462C1-9213-4239-A46C-FA9A7E0B65BE}" type="slidenum">
              <a:rPr lang="en-US" altLang="en-US" smtClean="0"/>
              <a:pPr>
                <a:defRPr/>
              </a:pPr>
              <a:t>8</a:t>
            </a:fld>
            <a:endParaRPr lang="en-US"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8"/>
          <p:cNvSpPr>
            <a:spLocks noGrp="1" noChangeArrowheads="1"/>
          </p:cNvSpPr>
          <p:nvPr>
            <p:ph type="title"/>
          </p:nvPr>
        </p:nvSpPr>
        <p:spPr/>
        <p:txBody>
          <a:bodyPr/>
          <a:lstStyle/>
          <a:p>
            <a:r>
              <a:rPr lang="en-US" dirty="0"/>
              <a:t>Requirements for Laboratories</a:t>
            </a:r>
          </a:p>
        </p:txBody>
      </p:sp>
      <p:sp>
        <p:nvSpPr>
          <p:cNvPr id="78851" name="TextBox 6"/>
          <p:cNvSpPr txBox="1">
            <a:spLocks noChangeArrowheads="1"/>
          </p:cNvSpPr>
          <p:nvPr/>
        </p:nvSpPr>
        <p:spPr bwMode="auto">
          <a:xfrm>
            <a:off x="1907275" y="1175544"/>
            <a:ext cx="1017588" cy="369888"/>
          </a:xfrm>
          <a:prstGeom prst="rect">
            <a:avLst/>
          </a:prstGeom>
          <a:noFill/>
          <a:ln w="9525">
            <a:noFill/>
            <a:miter lim="800000"/>
            <a:headEnd/>
            <a:tailEnd/>
          </a:ln>
        </p:spPr>
        <p:txBody>
          <a:bodyPr wrap="none">
            <a:spAutoFit/>
          </a:bodyPr>
          <a:lstStyle/>
          <a:p>
            <a:r>
              <a:rPr lang="en-US" dirty="0">
                <a:solidFill>
                  <a:srgbClr val="FF0000"/>
                </a:solidFill>
              </a:rPr>
              <a:t>ACI 318</a:t>
            </a:r>
          </a:p>
        </p:txBody>
      </p:sp>
      <p:sp>
        <p:nvSpPr>
          <p:cNvPr id="78852" name="TextBox 7"/>
          <p:cNvSpPr txBox="1">
            <a:spLocks noChangeArrowheads="1"/>
          </p:cNvSpPr>
          <p:nvPr/>
        </p:nvSpPr>
        <p:spPr bwMode="auto">
          <a:xfrm>
            <a:off x="6535145" y="1093658"/>
            <a:ext cx="1017588" cy="369888"/>
          </a:xfrm>
          <a:prstGeom prst="rect">
            <a:avLst/>
          </a:prstGeom>
          <a:noFill/>
          <a:ln w="9525">
            <a:noFill/>
            <a:miter lim="800000"/>
            <a:headEnd/>
            <a:tailEnd/>
          </a:ln>
        </p:spPr>
        <p:txBody>
          <a:bodyPr wrap="none">
            <a:spAutoFit/>
          </a:bodyPr>
          <a:lstStyle/>
          <a:p>
            <a:r>
              <a:rPr lang="en-US" dirty="0">
                <a:solidFill>
                  <a:srgbClr val="FF0000"/>
                </a:solidFill>
              </a:rPr>
              <a:t>ACI 301</a:t>
            </a:r>
          </a:p>
        </p:txBody>
      </p:sp>
      <p:pic>
        <p:nvPicPr>
          <p:cNvPr id="566273" name="Picture 1"/>
          <p:cNvPicPr>
            <a:picLocks noChangeAspect="1" noChangeArrowheads="1"/>
          </p:cNvPicPr>
          <p:nvPr/>
        </p:nvPicPr>
        <p:blipFill>
          <a:blip r:embed="rId3" cstate="print"/>
          <a:srcRect/>
          <a:stretch>
            <a:fillRect/>
          </a:stretch>
        </p:blipFill>
        <p:spPr bwMode="auto">
          <a:xfrm>
            <a:off x="685800" y="1752600"/>
            <a:ext cx="4062412" cy="372038"/>
          </a:xfrm>
          <a:prstGeom prst="rect">
            <a:avLst/>
          </a:prstGeom>
          <a:noFill/>
          <a:ln w="9525">
            <a:noFill/>
            <a:miter lim="800000"/>
            <a:headEnd/>
            <a:tailEnd/>
          </a:ln>
        </p:spPr>
      </p:pic>
      <p:sp>
        <p:nvSpPr>
          <p:cNvPr id="2" name="Date Placeholder 1"/>
          <p:cNvSpPr>
            <a:spLocks noGrp="1"/>
          </p:cNvSpPr>
          <p:nvPr>
            <p:ph type="dt" sz="half" idx="10"/>
          </p:nvPr>
        </p:nvSpPr>
        <p:spPr/>
        <p:txBody>
          <a:bodyPr/>
          <a:lstStyle/>
          <a:p>
            <a:pPr>
              <a:defRPr/>
            </a:pPr>
            <a:r>
              <a:rPr lang="en-US"/>
              <a:t>              </a:t>
            </a:r>
            <a:endParaRPr lang="en-US" altLang="en-US"/>
          </a:p>
        </p:txBody>
      </p:sp>
      <p:sp>
        <p:nvSpPr>
          <p:cNvPr id="3" name="Slide Number Placeholder 2"/>
          <p:cNvSpPr>
            <a:spLocks noGrp="1"/>
          </p:cNvSpPr>
          <p:nvPr>
            <p:ph type="sldNum" sz="quarter" idx="12"/>
          </p:nvPr>
        </p:nvSpPr>
        <p:spPr/>
        <p:txBody>
          <a:bodyPr/>
          <a:lstStyle/>
          <a:p>
            <a:pPr>
              <a:defRPr/>
            </a:pPr>
            <a:fld id="{1D4462C1-9213-4239-A46C-FA9A7E0B65BE}" type="slidenum">
              <a:rPr lang="en-US" altLang="en-US" smtClean="0"/>
              <a:pPr>
                <a:defRPr/>
              </a:pPr>
              <a:t>9</a:t>
            </a:fld>
            <a:endParaRPr lang="en-US" altLang="en-US" dirty="0"/>
          </a:p>
        </p:txBody>
      </p:sp>
      <p:sp>
        <p:nvSpPr>
          <p:cNvPr id="15" name="Down Arrow 14"/>
          <p:cNvSpPr/>
          <p:nvPr/>
        </p:nvSpPr>
        <p:spPr>
          <a:xfrm rot="7707676">
            <a:off x="7963965" y="5076250"/>
            <a:ext cx="224286" cy="4917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12BDBCE-A77D-4599-8A0E-2DA92C2442EA}"/>
              </a:ext>
            </a:extLst>
          </p:cNvPr>
          <p:cNvPicPr>
            <a:picLocks noChangeAspect="1"/>
          </p:cNvPicPr>
          <p:nvPr/>
        </p:nvPicPr>
        <p:blipFill>
          <a:blip r:embed="rId4"/>
          <a:stretch>
            <a:fillRect/>
          </a:stretch>
        </p:blipFill>
        <p:spPr>
          <a:xfrm>
            <a:off x="762000" y="2258067"/>
            <a:ext cx="3962400" cy="434833"/>
          </a:xfrm>
          <a:prstGeom prst="rect">
            <a:avLst/>
          </a:prstGeom>
        </p:spPr>
      </p:pic>
      <p:pic>
        <p:nvPicPr>
          <p:cNvPr id="5" name="Picture 4">
            <a:extLst>
              <a:ext uri="{FF2B5EF4-FFF2-40B4-BE49-F238E27FC236}">
                <a16:creationId xmlns:a16="http://schemas.microsoft.com/office/drawing/2014/main" id="{F27C13E3-109B-4ACB-8F73-DF2C46358C8F}"/>
              </a:ext>
            </a:extLst>
          </p:cNvPr>
          <p:cNvPicPr>
            <a:picLocks noChangeAspect="1"/>
          </p:cNvPicPr>
          <p:nvPr/>
        </p:nvPicPr>
        <p:blipFill>
          <a:blip r:embed="rId5"/>
          <a:stretch>
            <a:fillRect/>
          </a:stretch>
        </p:blipFill>
        <p:spPr>
          <a:xfrm>
            <a:off x="816211" y="2775110"/>
            <a:ext cx="3997343" cy="1379365"/>
          </a:xfrm>
          <a:prstGeom prst="rect">
            <a:avLst/>
          </a:prstGeom>
        </p:spPr>
      </p:pic>
      <p:pic>
        <p:nvPicPr>
          <p:cNvPr id="6" name="Picture 5">
            <a:extLst>
              <a:ext uri="{FF2B5EF4-FFF2-40B4-BE49-F238E27FC236}">
                <a16:creationId xmlns:a16="http://schemas.microsoft.com/office/drawing/2014/main" id="{DA5DBA4B-172B-4B5F-B755-BA73436F4484}"/>
              </a:ext>
            </a:extLst>
          </p:cNvPr>
          <p:cNvPicPr>
            <a:picLocks noChangeAspect="1"/>
          </p:cNvPicPr>
          <p:nvPr/>
        </p:nvPicPr>
        <p:blipFill>
          <a:blip r:embed="rId6"/>
          <a:stretch>
            <a:fillRect/>
          </a:stretch>
        </p:blipFill>
        <p:spPr>
          <a:xfrm>
            <a:off x="816211" y="4221597"/>
            <a:ext cx="3930731" cy="429233"/>
          </a:xfrm>
          <a:prstGeom prst="rect">
            <a:avLst/>
          </a:prstGeom>
        </p:spPr>
      </p:pic>
      <p:pic>
        <p:nvPicPr>
          <p:cNvPr id="7" name="Picture 6">
            <a:extLst>
              <a:ext uri="{FF2B5EF4-FFF2-40B4-BE49-F238E27FC236}">
                <a16:creationId xmlns:a16="http://schemas.microsoft.com/office/drawing/2014/main" id="{B413E9ED-C15F-4331-AB43-BA3C7E424E49}"/>
              </a:ext>
            </a:extLst>
          </p:cNvPr>
          <p:cNvPicPr>
            <a:picLocks noChangeAspect="1"/>
          </p:cNvPicPr>
          <p:nvPr/>
        </p:nvPicPr>
        <p:blipFill>
          <a:blip r:embed="rId7"/>
          <a:stretch>
            <a:fillRect/>
          </a:stretch>
        </p:blipFill>
        <p:spPr>
          <a:xfrm>
            <a:off x="821276" y="4803791"/>
            <a:ext cx="3926592" cy="943492"/>
          </a:xfrm>
          <a:prstGeom prst="rect">
            <a:avLst/>
          </a:prstGeom>
        </p:spPr>
      </p:pic>
      <p:sp>
        <p:nvSpPr>
          <p:cNvPr id="9" name="Rectangle 8">
            <a:extLst>
              <a:ext uri="{FF2B5EF4-FFF2-40B4-BE49-F238E27FC236}">
                <a16:creationId xmlns:a16="http://schemas.microsoft.com/office/drawing/2014/main" id="{908D6355-2ACB-4E6E-B913-431ECEEB2187}"/>
              </a:ext>
            </a:extLst>
          </p:cNvPr>
          <p:cNvSpPr/>
          <p:nvPr/>
        </p:nvSpPr>
        <p:spPr>
          <a:xfrm>
            <a:off x="4876799" y="1752600"/>
            <a:ext cx="4267201" cy="1200329"/>
          </a:xfrm>
          <a:prstGeom prst="rect">
            <a:avLst/>
          </a:prstGeom>
        </p:spPr>
        <p:txBody>
          <a:bodyPr wrap="square">
            <a:spAutoFit/>
          </a:bodyPr>
          <a:lstStyle/>
          <a:p>
            <a:r>
              <a:rPr lang="en-US" sz="1200" dirty="0"/>
              <a:t>1.7.3.1 Owner’s testing agencies that perform required</a:t>
            </a:r>
          </a:p>
          <a:p>
            <a:r>
              <a:rPr lang="en-US" sz="1200" dirty="0"/>
              <a:t>tests of concrete materials will meet the requirements of</a:t>
            </a:r>
          </a:p>
          <a:p>
            <a:r>
              <a:rPr lang="en-US" sz="1200" dirty="0"/>
              <a:t>ASTM C1077, which includes certification requirements</a:t>
            </a:r>
          </a:p>
          <a:p>
            <a:r>
              <a:rPr lang="en-US" sz="1200" dirty="0"/>
              <a:t>for technicians. Owner’s testing agencies that test or inspect</a:t>
            </a:r>
          </a:p>
          <a:p>
            <a:r>
              <a:rPr lang="en-US" sz="1200" dirty="0"/>
              <a:t>placement of reinforcement will meet the requirements of</a:t>
            </a:r>
          </a:p>
          <a:p>
            <a:r>
              <a:rPr lang="en-US" sz="1200" dirty="0"/>
              <a:t>ASTM E329.</a:t>
            </a:r>
          </a:p>
        </p:txBody>
      </p:sp>
      <p:sp>
        <p:nvSpPr>
          <p:cNvPr id="10" name="Rectangle 9">
            <a:extLst>
              <a:ext uri="{FF2B5EF4-FFF2-40B4-BE49-F238E27FC236}">
                <a16:creationId xmlns:a16="http://schemas.microsoft.com/office/drawing/2014/main" id="{66BCBCFE-0C17-46F1-AAA7-655511F7BF45}"/>
              </a:ext>
            </a:extLst>
          </p:cNvPr>
          <p:cNvSpPr/>
          <p:nvPr/>
        </p:nvSpPr>
        <p:spPr>
          <a:xfrm>
            <a:off x="4907597" y="2944294"/>
            <a:ext cx="4572000" cy="646331"/>
          </a:xfrm>
          <a:prstGeom prst="rect">
            <a:avLst/>
          </a:prstGeom>
        </p:spPr>
        <p:txBody>
          <a:bodyPr>
            <a:spAutoFit/>
          </a:bodyPr>
          <a:lstStyle/>
          <a:p>
            <a:r>
              <a:rPr lang="en-US" sz="1200" b="1" dirty="0">
                <a:latin typeface="TimesNewRomanPS-BoldMT"/>
              </a:rPr>
              <a:t>1.7.2.1 </a:t>
            </a:r>
            <a:r>
              <a:rPr lang="en-US" sz="1200" i="1" dirty="0">
                <a:latin typeface="TimesNewRomanPS-ItalicMT"/>
              </a:rPr>
              <a:t>Field technicians</a:t>
            </a:r>
            <a:r>
              <a:rPr lang="en-US" sz="1200" dirty="0">
                <a:latin typeface="TimesNewRomanPSMT"/>
              </a:rPr>
              <a:t>—Field tests of concrete required</a:t>
            </a:r>
          </a:p>
          <a:p>
            <a:r>
              <a:rPr lang="en-US" sz="1200" dirty="0">
                <a:latin typeface="TimesNewRomanPSMT"/>
              </a:rPr>
              <a:t>in 1.7.2 shall be performed by </a:t>
            </a:r>
            <a:r>
              <a:rPr lang="en-US" sz="1200" dirty="0">
                <a:highlight>
                  <a:srgbClr val="FFFF00"/>
                </a:highlight>
                <a:latin typeface="TimesNewRomanPSMT"/>
              </a:rPr>
              <a:t>ACI Concrete Field Testing</a:t>
            </a:r>
          </a:p>
          <a:p>
            <a:r>
              <a:rPr lang="en-US" sz="1200" dirty="0">
                <a:highlight>
                  <a:srgbClr val="FFFF00"/>
                </a:highlight>
                <a:latin typeface="TimesNewRomanPSMT"/>
              </a:rPr>
              <a:t>Technician Grade I or acceptable equivalent.</a:t>
            </a:r>
            <a:endParaRPr lang="en-US" sz="1200" dirty="0">
              <a:highlight>
                <a:srgbClr val="FFFF00"/>
              </a:highlight>
            </a:endParaRPr>
          </a:p>
        </p:txBody>
      </p:sp>
      <p:sp>
        <p:nvSpPr>
          <p:cNvPr id="11" name="Rectangle 10">
            <a:extLst>
              <a:ext uri="{FF2B5EF4-FFF2-40B4-BE49-F238E27FC236}">
                <a16:creationId xmlns:a16="http://schemas.microsoft.com/office/drawing/2014/main" id="{C3AA821D-A0BA-4741-AB46-EAF108B55936}"/>
              </a:ext>
            </a:extLst>
          </p:cNvPr>
          <p:cNvSpPr/>
          <p:nvPr/>
        </p:nvSpPr>
        <p:spPr>
          <a:xfrm>
            <a:off x="4907597" y="3686697"/>
            <a:ext cx="4572000" cy="1754326"/>
          </a:xfrm>
          <a:prstGeom prst="rect">
            <a:avLst/>
          </a:prstGeom>
        </p:spPr>
        <p:txBody>
          <a:bodyPr>
            <a:spAutoFit/>
          </a:bodyPr>
          <a:lstStyle/>
          <a:p>
            <a:r>
              <a:rPr lang="en-US" sz="1200" dirty="0"/>
              <a:t>1.7.3.2(c) Owner’s testing agency will report test and</a:t>
            </a:r>
          </a:p>
          <a:p>
            <a:r>
              <a:rPr lang="en-US" sz="1200" dirty="0"/>
              <a:t>inspection results of Work to Owner, Architect/Engineer,</a:t>
            </a:r>
          </a:p>
          <a:p>
            <a:r>
              <a:rPr lang="en-US" sz="1200" dirty="0"/>
              <a:t>Contractor, and concrete supplier </a:t>
            </a:r>
            <a:r>
              <a:rPr lang="en-US" sz="1200" dirty="0">
                <a:highlight>
                  <a:srgbClr val="FFFF00"/>
                </a:highlight>
              </a:rPr>
              <a:t>within 7 days </a:t>
            </a:r>
            <a:r>
              <a:rPr lang="en-US" sz="1200" dirty="0"/>
              <a:t>after tests</a:t>
            </a:r>
          </a:p>
          <a:p>
            <a:r>
              <a:rPr lang="en-US" sz="1200" dirty="0"/>
              <a:t>and inspections are performed. Strength test reports will</a:t>
            </a:r>
          </a:p>
          <a:p>
            <a:r>
              <a:rPr lang="en-US" sz="1200" dirty="0"/>
              <a:t>include location in Work where concrete represented by</a:t>
            </a:r>
          </a:p>
          <a:p>
            <a:r>
              <a:rPr lang="en-US" sz="1200" dirty="0"/>
              <a:t>each strength test was deposited, date and time sample was</a:t>
            </a:r>
          </a:p>
          <a:p>
            <a:r>
              <a:rPr lang="en-US" sz="1200" dirty="0"/>
              <a:t>obtained, and batch ticket number. </a:t>
            </a:r>
            <a:r>
              <a:rPr lang="en-US" sz="1200" dirty="0">
                <a:highlight>
                  <a:srgbClr val="FFFF00"/>
                </a:highlight>
              </a:rPr>
              <a:t>Strength test reports will</a:t>
            </a:r>
          </a:p>
          <a:p>
            <a:r>
              <a:rPr lang="en-US" sz="1200" dirty="0">
                <a:highlight>
                  <a:srgbClr val="FFFF00"/>
                </a:highlight>
              </a:rPr>
              <a:t>include information on storage and curing of specimens</a:t>
            </a:r>
          </a:p>
          <a:p>
            <a:r>
              <a:rPr lang="en-US" sz="1200" dirty="0">
                <a:highlight>
                  <a:srgbClr val="FFFF00"/>
                </a:highlight>
              </a:rPr>
              <a:t>before testing.</a:t>
            </a:r>
          </a:p>
        </p:txBody>
      </p:sp>
    </p:spTree>
    <p:extLst>
      <p:ext uri="{BB962C8B-B14F-4D97-AF65-F5344CB8AC3E}">
        <p14:creationId xmlns:p14="http://schemas.microsoft.com/office/powerpoint/2010/main" val="3961820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27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88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p:bldP spid="3" grpId="0"/>
      <p:bldP spid="15" grpId="0" animBg="1"/>
      <p:bldP spid="9" grpId="0"/>
      <p:bldP spid="10" grpId="0"/>
      <p:bldP spid="11" grpId="0"/>
    </p:bldLst>
  </p:timing>
</p:sld>
</file>

<file path=ppt/theme/theme1.xml><?xml version="1.0" encoding="utf-8"?>
<a:theme xmlns:a="http://schemas.openxmlformats.org/drawingml/2006/main" name="NRMCA Master Sept 06">
  <a:themeElements>
    <a:clrScheme name="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NRMCA Master Sept 06">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RMCA Master Sept 06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NRMCA Master Sept 06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NRMCA Master Sept 06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NRMCA Master Sept 06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NRMCA Master Sept 06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RMCA Master Sept 06">
  <a:themeElements>
    <a:clrScheme name="1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NRMCA Master Sept 06">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NRMCA Master Sept 06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NRMCA Master Sept 06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NRMCA Master Sept 06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NRMCA Master Sept 06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NRMCA Master Sept 06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NRMCA Master Sept 06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NRMCA Master Sept 06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NRMCA Master Sept 06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RMCA Master Sept 06">
  <a:themeElements>
    <a:clrScheme name="2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2_NRMCA Master Sept 06">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NRMCA Master Sept 06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2_NRMCA Master Sept 06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2_NRMCA Master Sept 06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2_NRMCA Master Sept 06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2_NRMCA Master Sept 06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2_NRMCA Master Sept 06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2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2_NRMCA Master Sept 06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2_NRMCA Master Sept 06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NRMCA Master Sept 06">
  <a:themeElements>
    <a:clrScheme name="3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3_NRMCA Master Sept 06">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NRMCA Master Sept 06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3_NRMCA Master Sept 06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3_NRMCA Master Sept 06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3_NRMCA Master Sept 06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3_NRMCA Master Sept 06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3_NRMCA Master Sept 06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3_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3_NRMCA Master Sept 06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3_NRMCA Master Sept 06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10789</TotalTime>
  <Words>11100</Words>
  <Application>Microsoft Office PowerPoint</Application>
  <PresentationFormat>On-screen Show (4:3)</PresentationFormat>
  <Paragraphs>968</Paragraphs>
  <Slides>60</Slides>
  <Notes>60</Notes>
  <HiddenSlides>0</HiddenSlides>
  <MMClips>0</MMClips>
  <ScaleCrop>false</ScaleCrop>
  <HeadingPairs>
    <vt:vector size="8" baseType="variant">
      <vt:variant>
        <vt:lpstr>Fonts Used</vt:lpstr>
      </vt:variant>
      <vt:variant>
        <vt:i4>12</vt:i4>
      </vt:variant>
      <vt:variant>
        <vt:lpstr>Theme</vt:lpstr>
      </vt:variant>
      <vt:variant>
        <vt:i4>5</vt:i4>
      </vt:variant>
      <vt:variant>
        <vt:lpstr>Embedded OLE Servers</vt:lpstr>
      </vt:variant>
      <vt:variant>
        <vt:i4>2</vt:i4>
      </vt:variant>
      <vt:variant>
        <vt:lpstr>Slide Titles</vt:lpstr>
      </vt:variant>
      <vt:variant>
        <vt:i4>60</vt:i4>
      </vt:variant>
    </vt:vector>
  </HeadingPairs>
  <TitlesOfParts>
    <vt:vector size="79" baseType="lpstr">
      <vt:lpstr>Arial</vt:lpstr>
      <vt:lpstr>Calibri</vt:lpstr>
      <vt:lpstr>Calibri Light</vt:lpstr>
      <vt:lpstr>CG Times</vt:lpstr>
      <vt:lpstr>Garamond</vt:lpstr>
      <vt:lpstr>Times New Roman</vt:lpstr>
      <vt:lpstr>Times-Bold</vt:lpstr>
      <vt:lpstr>TimesNewRomanPS-BoldMT</vt:lpstr>
      <vt:lpstr>TimesNewRomanPS-ItalicMT</vt:lpstr>
      <vt:lpstr>TimesNewRomanPSMT</vt:lpstr>
      <vt:lpstr>Times-Roman</vt:lpstr>
      <vt:lpstr>Wingdings</vt:lpstr>
      <vt:lpstr>NRMCA Master Sept 06</vt:lpstr>
      <vt:lpstr>1_NRMCA Master Sept 06</vt:lpstr>
      <vt:lpstr>2_NRMCA Master Sept 06</vt:lpstr>
      <vt:lpstr>3_NRMCA Master Sept 06</vt:lpstr>
      <vt:lpstr>Custom Design</vt:lpstr>
      <vt:lpstr>Photo Editor Photo</vt:lpstr>
      <vt:lpstr>Equation</vt:lpstr>
      <vt:lpstr>Code and Standards Requirements For Acceptance Testing</vt:lpstr>
      <vt:lpstr>Disclaimer</vt:lpstr>
      <vt:lpstr>Acceptance Testing (defined)</vt:lpstr>
      <vt:lpstr>Scope of Testing</vt:lpstr>
      <vt:lpstr>Standard Curing  Vs  Field Curing</vt:lpstr>
      <vt:lpstr>ACI Strength Acceptance Criteria</vt:lpstr>
      <vt:lpstr>ACI 318-19 for Low Strength Results</vt:lpstr>
      <vt:lpstr>Field Cured Cylinders</vt:lpstr>
      <vt:lpstr>Requirements for Laboratories</vt:lpstr>
      <vt:lpstr>Quality Assurance</vt:lpstr>
      <vt:lpstr>Laboratories – ASTM C1077</vt:lpstr>
      <vt:lpstr>Factors Affecting Strength</vt:lpstr>
      <vt:lpstr>Frequent violations - Testing</vt:lpstr>
      <vt:lpstr>Frequent violations - Testing</vt:lpstr>
      <vt:lpstr>Acceptance of concrete</vt:lpstr>
      <vt:lpstr>Strength Test Specimens</vt:lpstr>
      <vt:lpstr>Strength Test Specimens</vt:lpstr>
      <vt:lpstr>ASTM C31 Note 14 – Standard Curing</vt:lpstr>
      <vt:lpstr>ASTM C31 Note 12 – Standard Curing</vt:lpstr>
      <vt:lpstr>Violation of standard procedures</vt:lpstr>
      <vt:lpstr>PowerPoint Presentation</vt:lpstr>
      <vt:lpstr>ASTM C31 – Report</vt:lpstr>
      <vt:lpstr>Statements in Laboratory Reports </vt:lpstr>
      <vt:lpstr>Initial Curing</vt:lpstr>
      <vt:lpstr>Effect of non-standard initial Curing</vt:lpstr>
      <vt:lpstr>Effects of Initial Curing</vt:lpstr>
      <vt:lpstr>Effects of Initial Curing</vt:lpstr>
      <vt:lpstr>Effects of Initial Curing</vt:lpstr>
      <vt:lpstr>Effect of non-standard initial Curing</vt:lpstr>
      <vt:lpstr>Business Case for Improving Initial Curing</vt:lpstr>
      <vt:lpstr>Responsibilities for Testing</vt:lpstr>
      <vt:lpstr>Responsibilities for Testing</vt:lpstr>
      <vt:lpstr>Responsibilities for Testing</vt:lpstr>
      <vt:lpstr>ACI Requirements on Initial Curing</vt:lpstr>
      <vt:lpstr>Responsibility for Curing Container</vt:lpstr>
      <vt:lpstr>Initial Curing Options</vt:lpstr>
      <vt:lpstr>Using Sand</vt:lpstr>
      <vt:lpstr>Immerse in Water / Coolers</vt:lpstr>
      <vt:lpstr>Temperature Controlled</vt:lpstr>
      <vt:lpstr>Logger Info &amp; Examples</vt:lpstr>
      <vt:lpstr>MasterSpec June 2023 Version</vt:lpstr>
      <vt:lpstr>Review of a Test Report</vt:lpstr>
      <vt:lpstr>PowerPoint Presentation</vt:lpstr>
      <vt:lpstr>Evaluating Test Results</vt:lpstr>
      <vt:lpstr>Testing variability (ACI 214R)</vt:lpstr>
      <vt:lpstr>Example Calculation of V1</vt:lpstr>
      <vt:lpstr>Within-batch precision</vt:lpstr>
      <vt:lpstr>ASTM C39 Single Operator precision</vt:lpstr>
      <vt:lpstr>Example Calculation within-batch Range</vt:lpstr>
      <vt:lpstr>Example Calculation - within batch Range</vt:lpstr>
      <vt:lpstr>Control Charts to Monitor Testing</vt:lpstr>
      <vt:lpstr>Evaluating Strength Data</vt:lpstr>
      <vt:lpstr>ASTM C39 Multi-lab precision</vt:lpstr>
      <vt:lpstr>Companion Tests</vt:lpstr>
      <vt:lpstr>Importance of Good Testing</vt:lpstr>
      <vt:lpstr>What if you have Low Test Results? </vt:lpstr>
      <vt:lpstr>Testing Concrete Cores</vt:lpstr>
      <vt:lpstr>Improving Quality of Testing </vt:lpstr>
      <vt:lpstr>Summary</vt:lpstr>
      <vt:lpstr>Code and Standard Requirements on Concrete Testing</vt:lpstr>
    </vt:vector>
  </TitlesOfParts>
  <Company>NRMCA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Moving towards preformance based specifications</dc:subject>
  <dc:creator>James Shilstone</dc:creator>
  <dc:description>Based on a white paper from NRMCA, Colin Lobo_x000d_
Revised by Larry Roberts 9-03, revised by KR 10-03</dc:description>
  <cp:lastModifiedBy>Karthik Obla</cp:lastModifiedBy>
  <cp:revision>1273</cp:revision>
  <cp:lastPrinted>2024-04-25T16:10:18Z</cp:lastPrinted>
  <dcterms:created xsi:type="dcterms:W3CDTF">2006-10-11T14:43:10Z</dcterms:created>
  <dcterms:modified xsi:type="dcterms:W3CDTF">2024-04-25T16:10:44Z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8</vt:i4>
  </property>
</Properties>
</file>