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85"/>
  </p:notesMasterIdLst>
  <p:handoutMasterIdLst>
    <p:handoutMasterId r:id="rId86"/>
  </p:handoutMasterIdLst>
  <p:sldIdLst>
    <p:sldId id="1047" r:id="rId2"/>
    <p:sldId id="1048" r:id="rId3"/>
    <p:sldId id="1049" r:id="rId4"/>
    <p:sldId id="1050" r:id="rId5"/>
    <p:sldId id="988" r:id="rId6"/>
    <p:sldId id="989" r:id="rId7"/>
    <p:sldId id="990" r:id="rId8"/>
    <p:sldId id="991" r:id="rId9"/>
    <p:sldId id="992" r:id="rId10"/>
    <p:sldId id="993" r:id="rId11"/>
    <p:sldId id="994" r:id="rId12"/>
    <p:sldId id="995" r:id="rId13"/>
    <p:sldId id="996" r:id="rId14"/>
    <p:sldId id="998" r:id="rId15"/>
    <p:sldId id="999" r:id="rId16"/>
    <p:sldId id="1000" r:id="rId17"/>
    <p:sldId id="1001" r:id="rId18"/>
    <p:sldId id="1002" r:id="rId19"/>
    <p:sldId id="1003" r:id="rId20"/>
    <p:sldId id="1004" r:id="rId21"/>
    <p:sldId id="1005" r:id="rId22"/>
    <p:sldId id="1006" r:id="rId23"/>
    <p:sldId id="1007" r:id="rId24"/>
    <p:sldId id="1008" r:id="rId25"/>
    <p:sldId id="1009" r:id="rId26"/>
    <p:sldId id="1010" r:id="rId27"/>
    <p:sldId id="1011" r:id="rId28"/>
    <p:sldId id="1012" r:id="rId29"/>
    <p:sldId id="1013" r:id="rId30"/>
    <p:sldId id="1014" r:id="rId31"/>
    <p:sldId id="1015" r:id="rId32"/>
    <p:sldId id="1016" r:id="rId33"/>
    <p:sldId id="1017" r:id="rId34"/>
    <p:sldId id="1018" r:id="rId35"/>
    <p:sldId id="1019" r:id="rId36"/>
    <p:sldId id="1020" r:id="rId37"/>
    <p:sldId id="1021" r:id="rId38"/>
    <p:sldId id="1022" r:id="rId39"/>
    <p:sldId id="1023" r:id="rId40"/>
    <p:sldId id="1024" r:id="rId41"/>
    <p:sldId id="1025" r:id="rId42"/>
    <p:sldId id="1026" r:id="rId43"/>
    <p:sldId id="1027" r:id="rId44"/>
    <p:sldId id="1028" r:id="rId45"/>
    <p:sldId id="1029" r:id="rId46"/>
    <p:sldId id="1030" r:id="rId47"/>
    <p:sldId id="1031" r:id="rId48"/>
    <p:sldId id="1032" r:id="rId49"/>
    <p:sldId id="1033" r:id="rId50"/>
    <p:sldId id="1034" r:id="rId51"/>
    <p:sldId id="1035" r:id="rId52"/>
    <p:sldId id="1036" r:id="rId53"/>
    <p:sldId id="1037" r:id="rId54"/>
    <p:sldId id="1038" r:id="rId55"/>
    <p:sldId id="1039" r:id="rId56"/>
    <p:sldId id="1040" r:id="rId57"/>
    <p:sldId id="1041" r:id="rId58"/>
    <p:sldId id="951" r:id="rId59"/>
    <p:sldId id="952" r:id="rId60"/>
    <p:sldId id="953" r:id="rId61"/>
    <p:sldId id="954" r:id="rId62"/>
    <p:sldId id="955" r:id="rId63"/>
    <p:sldId id="956" r:id="rId64"/>
    <p:sldId id="957" r:id="rId65"/>
    <p:sldId id="958" r:id="rId66"/>
    <p:sldId id="959" r:id="rId67"/>
    <p:sldId id="960" r:id="rId68"/>
    <p:sldId id="961" r:id="rId69"/>
    <p:sldId id="962" r:id="rId70"/>
    <p:sldId id="963" r:id="rId71"/>
    <p:sldId id="964" r:id="rId72"/>
    <p:sldId id="930" r:id="rId73"/>
    <p:sldId id="1042" r:id="rId74"/>
    <p:sldId id="1043" r:id="rId75"/>
    <p:sldId id="1044" r:id="rId76"/>
    <p:sldId id="1045" r:id="rId77"/>
    <p:sldId id="1046" r:id="rId78"/>
    <p:sldId id="971" r:id="rId79"/>
    <p:sldId id="973" r:id="rId80"/>
    <p:sldId id="972" r:id="rId81"/>
    <p:sldId id="974" r:id="rId82"/>
    <p:sldId id="927" r:id="rId83"/>
    <p:sldId id="1051" r:id="rId8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6400"/>
    <a:srgbClr val="004B00"/>
    <a:srgbClr val="FF0000"/>
    <a:srgbClr val="003A1A"/>
    <a:srgbClr val="66FF33"/>
    <a:srgbClr val="6AE4FC"/>
    <a:srgbClr val="FFFF99"/>
    <a:srgbClr val="065160"/>
    <a:srgbClr val="F9FBF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785" autoAdjust="0"/>
    <p:restoredTop sz="74758" autoAdjust="0"/>
  </p:normalViewPr>
  <p:slideViewPr>
    <p:cSldViewPr snapToGrid="0">
      <p:cViewPr>
        <p:scale>
          <a:sx n="90" d="100"/>
          <a:sy n="90" d="100"/>
        </p:scale>
        <p:origin x="-2244" y="-108"/>
      </p:cViewPr>
      <p:guideLst>
        <p:guide orient="horz" pos="2160"/>
        <p:guide pos="2880"/>
      </p:guideLst>
    </p:cSldViewPr>
  </p:slideViewPr>
  <p:notesTextViewPr>
    <p:cViewPr>
      <p:scale>
        <a:sx n="75" d="100"/>
        <a:sy n="75" d="100"/>
      </p:scale>
      <p:origin x="0" y="0"/>
    </p:cViewPr>
  </p:notesTextViewPr>
  <p:sorterViewPr>
    <p:cViewPr>
      <p:scale>
        <a:sx n="100" d="100"/>
        <a:sy n="100" d="100"/>
      </p:scale>
      <p:origin x="0" y="10176"/>
    </p:cViewPr>
  </p:sorterViewPr>
  <p:notesViewPr>
    <p:cSldViewPr snapToGrid="0">
      <p:cViewPr varScale="1">
        <p:scale>
          <a:sx n="84" d="100"/>
          <a:sy n="84" d="100"/>
        </p:scale>
        <p:origin x="-3768" y="-72"/>
      </p:cViewPr>
      <p:guideLst>
        <p:guide orient="horz" pos="3023"/>
        <p:guide pos="2303"/>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C:\Documents and Settings\Kbean\My Documents\My Pictures\NRMCA Logo (acronym green).jpg"/>
          <p:cNvPicPr>
            <a:picLocks noChangeAspect="1" noChangeArrowheads="1"/>
          </p:cNvPicPr>
          <p:nvPr/>
        </p:nvPicPr>
        <p:blipFill>
          <a:blip r:embed="rId2" cstate="print"/>
          <a:srcRect/>
          <a:stretch>
            <a:fillRect/>
          </a:stretch>
        </p:blipFill>
        <p:spPr bwMode="auto">
          <a:xfrm>
            <a:off x="39048" y="37839"/>
            <a:ext cx="802433" cy="697608"/>
          </a:xfrm>
          <a:prstGeom prst="rect">
            <a:avLst/>
          </a:prstGeom>
          <a:noFill/>
        </p:spPr>
      </p:pic>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2562" name="Rectangle 2"/>
          <p:cNvSpPr>
            <a:spLocks noGrp="1" noChangeArrowheads="1"/>
          </p:cNvSpPr>
          <p:nvPr>
            <p:ph type="hdr" sz="quarter"/>
          </p:nvPr>
        </p:nvSpPr>
        <p:spPr bwMode="auto">
          <a:xfrm>
            <a:off x="0" y="0"/>
            <a:ext cx="3168650" cy="481013"/>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lvl1pPr defTabSz="968375">
              <a:defRPr sz="1200"/>
            </a:lvl1pPr>
          </a:lstStyle>
          <a:p>
            <a:endParaRPr lang="en-US"/>
          </a:p>
        </p:txBody>
      </p:sp>
      <p:sp>
        <p:nvSpPr>
          <p:cNvPr id="322563" name="Rectangle 3"/>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lvl1pPr algn="r" defTabSz="968375">
              <a:defRPr sz="1200"/>
            </a:lvl1pPr>
          </a:lstStyle>
          <a:p>
            <a:endParaRPr lang="en-US"/>
          </a:p>
        </p:txBody>
      </p:sp>
      <p:sp>
        <p:nvSpPr>
          <p:cNvPr id="67588"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p:spPr>
      </p:sp>
      <p:sp>
        <p:nvSpPr>
          <p:cNvPr id="322565" name="Rectangle 5"/>
          <p:cNvSpPr>
            <a:spLocks noGrp="1" noChangeArrowheads="1"/>
          </p:cNvSpPr>
          <p:nvPr>
            <p:ph type="body" sz="quarter" idx="3"/>
          </p:nvPr>
        </p:nvSpPr>
        <p:spPr bwMode="auto">
          <a:xfrm>
            <a:off x="730250" y="4560888"/>
            <a:ext cx="5853113" cy="4321175"/>
          </a:xfrm>
          <a:prstGeom prst="rect">
            <a:avLst/>
          </a:prstGeom>
          <a:noFill/>
          <a:ln w="9525">
            <a:noFill/>
            <a:miter lim="800000"/>
            <a:headEnd/>
            <a:tailEnd/>
          </a:ln>
          <a:effectLst/>
        </p:spPr>
        <p:txBody>
          <a:bodyPr vert="horz" wrap="square" lIns="96872" tIns="48436" rIns="96872" bIns="4843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22566" name="Rectangle 6"/>
          <p:cNvSpPr>
            <a:spLocks noGrp="1" noChangeArrowheads="1"/>
          </p:cNvSpPr>
          <p:nvPr>
            <p:ph type="ftr" sz="quarter" idx="4"/>
          </p:nvPr>
        </p:nvSpPr>
        <p:spPr bwMode="auto">
          <a:xfrm>
            <a:off x="0" y="9118600"/>
            <a:ext cx="3168650" cy="481013"/>
          </a:xfrm>
          <a:prstGeom prst="rect">
            <a:avLst/>
          </a:prstGeom>
          <a:noFill/>
          <a:ln w="9525">
            <a:noFill/>
            <a:miter lim="800000"/>
            <a:headEnd/>
            <a:tailEnd/>
          </a:ln>
          <a:effectLst/>
        </p:spPr>
        <p:txBody>
          <a:bodyPr vert="horz" wrap="square" lIns="96872" tIns="48436" rIns="96872" bIns="48436" numCol="1" anchor="b" anchorCtr="0" compatLnSpc="1">
            <a:prstTxWarp prst="textNoShape">
              <a:avLst/>
            </a:prstTxWarp>
          </a:bodyPr>
          <a:lstStyle>
            <a:lvl1pPr defTabSz="968375">
              <a:defRPr sz="1200"/>
            </a:lvl1pPr>
          </a:lstStyle>
          <a:p>
            <a:endParaRPr lang="en-US"/>
          </a:p>
        </p:txBody>
      </p:sp>
      <p:sp>
        <p:nvSpPr>
          <p:cNvPr id="322567" name="Rectangle 7"/>
          <p:cNvSpPr>
            <a:spLocks noGrp="1" noChangeArrowheads="1"/>
          </p:cNvSpPr>
          <p:nvPr>
            <p:ph type="sldNum" sz="quarter" idx="5"/>
          </p:nvPr>
        </p:nvSpPr>
        <p:spPr bwMode="auto">
          <a:xfrm>
            <a:off x="4143375" y="9118600"/>
            <a:ext cx="3170238" cy="481013"/>
          </a:xfrm>
          <a:prstGeom prst="rect">
            <a:avLst/>
          </a:prstGeom>
          <a:noFill/>
          <a:ln w="9525">
            <a:noFill/>
            <a:miter lim="800000"/>
            <a:headEnd/>
            <a:tailEnd/>
          </a:ln>
          <a:effectLst/>
        </p:spPr>
        <p:txBody>
          <a:bodyPr vert="horz" wrap="square" lIns="96872" tIns="48436" rIns="96872" bIns="48436" numCol="1" anchor="b" anchorCtr="0" compatLnSpc="1">
            <a:prstTxWarp prst="textNoShape">
              <a:avLst/>
            </a:prstTxWarp>
          </a:bodyPr>
          <a:lstStyle>
            <a:lvl1pPr algn="r" defTabSz="968375">
              <a:defRPr sz="1200"/>
            </a:lvl1pPr>
          </a:lstStyle>
          <a:p>
            <a:fld id="{0C204A00-3BA0-47F8-904A-F25A55E49D59}" type="slidenum">
              <a:rPr lang="en-US"/>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p:spPr>
        <p:txBody>
          <a:bodyPr/>
          <a:lstStyle/>
          <a:p>
            <a:pPr defTabSz="948507">
              <a:defRPr/>
            </a:pPr>
            <a:r>
              <a:rPr lang="en-US" dirty="0" smtClean="0"/>
              <a:t>Understanding the importance</a:t>
            </a:r>
            <a:r>
              <a:rPr lang="en-US" baseline="0" dirty="0" smtClean="0"/>
              <a:t> of moving to performance specifications, ACI formed a committee – ACI 329 to deal with this subject. This committee has a comprehensive guide (pictured) and is working on developing a guide performance specification. </a:t>
            </a:r>
            <a:endParaRPr lang="en-US" dirty="0" smtClean="0"/>
          </a:p>
          <a:p>
            <a:endParaRPr lang="en-US" dirty="0" smtClean="0"/>
          </a:p>
        </p:txBody>
      </p:sp>
      <p:sp>
        <p:nvSpPr>
          <p:cNvPr id="150532" name="Header Placeholder 3"/>
          <p:cNvSpPr>
            <a:spLocks noGrp="1"/>
          </p:cNvSpPr>
          <p:nvPr>
            <p:ph type="hdr" sz="quarter"/>
          </p:nvPr>
        </p:nvSpPr>
        <p:spPr>
          <a:noFill/>
        </p:spPr>
        <p:txBody>
          <a:bodyPr/>
          <a:lstStyle/>
          <a:p>
            <a:r>
              <a:rPr lang="en-US" smtClean="0">
                <a:cs typeface="Arial" pitchFamily="34" charset="0"/>
              </a:rPr>
              <a:t>NRMCA Concrete Technology Training and Certification Program</a:t>
            </a:r>
          </a:p>
        </p:txBody>
      </p:sp>
      <p:sp>
        <p:nvSpPr>
          <p:cNvPr id="150533" name="Date Placeholder 4"/>
          <p:cNvSpPr>
            <a:spLocks noGrp="1"/>
          </p:cNvSpPr>
          <p:nvPr>
            <p:ph type="dt" sz="quarter" idx="1"/>
          </p:nvPr>
        </p:nvSpPr>
        <p:spPr>
          <a:noFill/>
        </p:spPr>
        <p:txBody>
          <a:bodyPr/>
          <a:lstStyle/>
          <a:p>
            <a:fld id="{2F02689E-531B-48C7-9C3B-90D3B582D234}" type="datetime6">
              <a:rPr lang="en-US" smtClean="0">
                <a:cs typeface="Arial" pitchFamily="34" charset="0"/>
              </a:rPr>
              <a:pPr/>
              <a:t>November 16</a:t>
            </a:fld>
            <a:endParaRPr lang="en-US" smtClean="0">
              <a:cs typeface="Arial" pitchFamily="34" charset="0"/>
            </a:endParaRPr>
          </a:p>
        </p:txBody>
      </p:sp>
      <p:sp>
        <p:nvSpPr>
          <p:cNvPr id="150534" name="Footer Placeholder 5"/>
          <p:cNvSpPr>
            <a:spLocks noGrp="1"/>
          </p:cNvSpPr>
          <p:nvPr>
            <p:ph type="ftr" sz="quarter" idx="4"/>
          </p:nvPr>
        </p:nvSpPr>
        <p:spPr>
          <a:noFill/>
        </p:spPr>
        <p:txBody>
          <a:bodyPr/>
          <a:lstStyle/>
          <a:p>
            <a:r>
              <a:rPr lang="en-US" smtClean="0">
                <a:cs typeface="Arial" pitchFamily="34" charset="0"/>
              </a:rPr>
              <a:t>ACI Requirements</a:t>
            </a:r>
          </a:p>
        </p:txBody>
      </p:sp>
      <p:sp>
        <p:nvSpPr>
          <p:cNvPr id="150535" name="Slide Number Placeholder 6"/>
          <p:cNvSpPr>
            <a:spLocks noGrp="1"/>
          </p:cNvSpPr>
          <p:nvPr>
            <p:ph type="sldNum" sz="quarter" idx="5"/>
          </p:nvPr>
        </p:nvSpPr>
        <p:spPr>
          <a:noFill/>
        </p:spPr>
        <p:txBody>
          <a:bodyPr/>
          <a:lstStyle/>
          <a:p>
            <a:fld id="{F1C76A01-89C0-4643-899A-3140DB0ED612}" type="slidenum">
              <a:rPr lang="en-US" smtClean="0">
                <a:cs typeface="Arial" pitchFamily="34" charset="0"/>
              </a:rPr>
              <a:pPr/>
              <a:t>10</a:t>
            </a:fld>
            <a:endParaRPr lang="en-US" smtClean="0">
              <a:cs typeface="Arial" pitchFamily="34" charset="0"/>
            </a:endParaRPr>
          </a:p>
        </p:txBody>
      </p:sp>
    </p:spTree>
    <p:extLst>
      <p:ext uri="{BB962C8B-B14F-4D97-AF65-F5344CB8AC3E}">
        <p14:creationId xmlns="" xmlns:p14="http://schemas.microsoft.com/office/powerpoint/2010/main" val="1011355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NRMCA offers a number of resources for implementing</a:t>
            </a:r>
            <a:r>
              <a:rPr lang="en-US" baseline="0" dirty="0" smtClean="0"/>
              <a:t> performance based specs</a:t>
            </a:r>
            <a:endParaRPr lang="en-US" dirty="0"/>
          </a:p>
        </p:txBody>
      </p:sp>
    </p:spTree>
    <p:extLst>
      <p:ext uri="{BB962C8B-B14F-4D97-AF65-F5344CB8AC3E}">
        <p14:creationId xmlns="" xmlns:p14="http://schemas.microsoft.com/office/powerpoint/2010/main" val="1775712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Engineers are not comfortable to evolving to performance specs, because,</a:t>
            </a:r>
            <a:r>
              <a:rPr lang="en-US" baseline="0" dirty="0" smtClean="0"/>
              <a:t> sometimes due to past experience, they feel the industry cannot deliver</a:t>
            </a:r>
          </a:p>
          <a:p>
            <a:r>
              <a:rPr lang="en-US" baseline="0" dirty="0" smtClean="0"/>
              <a:t>So the issue of credibility comes up. The engineer needs to be convinced that a particular company has the capability and expertise to deliver performance based concrete mixtures. </a:t>
            </a:r>
          </a:p>
          <a:p>
            <a:r>
              <a:rPr lang="en-US" baseline="0" dirty="0" smtClean="0"/>
              <a:t>What will it take? </a:t>
            </a:r>
          </a:p>
          <a:p>
            <a:endParaRPr lang="en-US" dirty="0"/>
          </a:p>
        </p:txBody>
      </p:sp>
    </p:spTree>
    <p:extLst>
      <p:ext uri="{BB962C8B-B14F-4D97-AF65-F5344CB8AC3E}">
        <p14:creationId xmlns="" xmlns:p14="http://schemas.microsoft.com/office/powerpoint/2010/main" val="713868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Company</a:t>
            </a:r>
            <a:r>
              <a:rPr lang="en-US" baseline="0" dirty="0" smtClean="0"/>
              <a:t> credibility can be established by a local reputation of higher quality and delivering innovative solutions with knowledgeable people to consult with</a:t>
            </a:r>
          </a:p>
          <a:p>
            <a:endParaRPr lang="en-US" baseline="0" dirty="0" smtClean="0"/>
          </a:p>
          <a:p>
            <a:r>
              <a:rPr lang="en-US" baseline="0" dirty="0" smtClean="0"/>
              <a:t>Certifications can be used to establish credibility. These are some NRMCA certifications that are recognized.</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ACI has recently developed</a:t>
            </a:r>
            <a:r>
              <a:rPr lang="en-US" baseline="0" dirty="0" smtClean="0"/>
              <a:t> a more comprehensive certification program that covers these aspects</a:t>
            </a:r>
            <a:endParaRPr lang="en-US" dirty="0" smtClean="0"/>
          </a:p>
          <a:p>
            <a:endParaRPr lang="en-US" dirty="0"/>
          </a:p>
        </p:txBody>
      </p:sp>
    </p:spTree>
    <p:extLst>
      <p:ext uri="{BB962C8B-B14F-4D97-AF65-F5344CB8AC3E}">
        <p14:creationId xmlns="" xmlns:p14="http://schemas.microsoft.com/office/powerpoint/2010/main" val="2573644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NRMCA developed</a:t>
            </a:r>
            <a:r>
              <a:rPr lang="en-US" baseline="0" dirty="0" smtClean="0"/>
              <a:t> this </a:t>
            </a:r>
            <a:r>
              <a:rPr lang="en-US" dirty="0" smtClean="0"/>
              <a:t>quality certification program as a part of the P2P initiative to establish</a:t>
            </a:r>
            <a:r>
              <a:rPr lang="en-US" baseline="0" dirty="0" smtClean="0"/>
              <a:t> the “credibility” of a company so that they might be pre-qualified to bid and deliver on performance-based project. It is a comprehensive audit of the quality management system with minimum criteria established by the certification program. </a:t>
            </a:r>
            <a:r>
              <a:rPr lang="en-US" dirty="0" smtClean="0"/>
              <a:t>It is recognized that the level of expertise or the desire to move to performance </a:t>
            </a:r>
          </a:p>
          <a:p>
            <a:r>
              <a:rPr lang="en-US" dirty="0" smtClean="0"/>
              <a:t>varies among concrete producers.  Not all can deliver to a performance spec.  This quality certification was developed as a part of the P2P initiative to establish  the “credibility” of a company so that they might be pre-qualified to bid and deliver on performance-based project. It is a comprehensive audit of the quality management system with minimum criteria established by the certification program.  </a:t>
            </a:r>
          </a:p>
          <a:p>
            <a:endParaRPr lang="en-US" baseline="0" dirty="0" smtClean="0"/>
          </a:p>
        </p:txBody>
      </p:sp>
    </p:spTree>
    <p:extLst>
      <p:ext uri="{BB962C8B-B14F-4D97-AF65-F5344CB8AC3E}">
        <p14:creationId xmlns="" xmlns:p14="http://schemas.microsoft.com/office/powerpoint/2010/main" val="2569246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benefits of performance specifications need to be stated</a:t>
            </a:r>
            <a:endParaRPr lang="en-US" dirty="0"/>
          </a:p>
        </p:txBody>
      </p:sp>
    </p:spTree>
    <p:extLst>
      <p:ext uri="{BB962C8B-B14F-4D97-AF65-F5344CB8AC3E}">
        <p14:creationId xmlns="" xmlns:p14="http://schemas.microsoft.com/office/powerpoint/2010/main" val="534502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Whats</a:t>
            </a:r>
            <a:r>
              <a:rPr lang="en-US" baseline="0" dirty="0" smtClean="0"/>
              <a:t> in it for me to all stakeholders</a:t>
            </a:r>
          </a:p>
          <a:p>
            <a:r>
              <a:rPr lang="en-US" baseline="0" dirty="0" smtClean="0"/>
              <a:t>Some potential benefits</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benefits of performance specifications need to be stated</a:t>
            </a:r>
            <a:endParaRPr lang="en-US" dirty="0"/>
          </a:p>
        </p:txBody>
      </p:sp>
    </p:spTree>
    <p:extLst>
      <p:ext uri="{BB962C8B-B14F-4D97-AF65-F5344CB8AC3E}">
        <p14:creationId xmlns="" xmlns:p14="http://schemas.microsoft.com/office/powerpoint/2010/main" val="534502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relatively first easy step</a:t>
            </a:r>
            <a:r>
              <a:rPr lang="en-US" baseline="0" dirty="0" smtClean="0"/>
              <a:t> is to identify prescriptive requirements in specifications that can cause issues on a project. There are many that can be identified and reasons that these should be removed should be developed. </a:t>
            </a:r>
          </a:p>
          <a:p>
            <a:r>
              <a:rPr lang="en-US" dirty="0" smtClean="0"/>
              <a:t>From reviewing several specifications, this</a:t>
            </a:r>
            <a:r>
              <a:rPr lang="en-US" baseline="0" dirty="0" smtClean="0"/>
              <a:t> is a list of common prescriptive requirements seen in project specs. In many cases the intended performance is not clear. These might exist because of historical reasons. SO the first step for an engineer would be to review their specification and minimize prescriptive requirements, such as these, especially if the intent is not clear. </a:t>
            </a:r>
          </a:p>
          <a:p>
            <a:r>
              <a:rPr lang="en-US" baseline="0" dirty="0" smtClean="0"/>
              <a:t>Ultimately performance requirement – both fresh and hardened – for each type of concrete application can be developed. In many cases, the performance requirements do not need to be too complicated.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2014 NRMCA sent out this list of prescriptive</a:t>
            </a:r>
            <a:r>
              <a:rPr lang="en-US" baseline="0" dirty="0" smtClean="0"/>
              <a:t> requirements to ready mixed industry members and </a:t>
            </a:r>
            <a:r>
              <a:rPr lang="en-US" dirty="0" smtClean="0"/>
              <a:t>asked them to rank these requirements considering</a:t>
            </a:r>
            <a:r>
              <a:rPr lang="en-US" baseline="0" dirty="0" smtClean="0"/>
              <a:t> these</a:t>
            </a:r>
            <a:r>
              <a:rPr lang="en-US" dirty="0" smtClean="0"/>
              <a:t> questions</a:t>
            </a:r>
            <a:endParaRPr lang="en-US" dirty="0"/>
          </a:p>
        </p:txBody>
      </p:sp>
    </p:spTree>
    <p:extLst>
      <p:ext uri="{BB962C8B-B14F-4D97-AF65-F5344CB8AC3E}">
        <p14:creationId xmlns="" xmlns:p14="http://schemas.microsoft.com/office/powerpoint/2010/main" val="3464784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NRMCA Concrete Technology Training &amp; Certification Program</a:t>
            </a:r>
            <a:endParaRPr lang="en-US"/>
          </a:p>
        </p:txBody>
      </p:sp>
      <p:sp>
        <p:nvSpPr>
          <p:cNvPr id="5" name="Date Placeholder 4"/>
          <p:cNvSpPr>
            <a:spLocks noGrp="1"/>
          </p:cNvSpPr>
          <p:nvPr>
            <p:ph type="dt" idx="11"/>
          </p:nvPr>
        </p:nvSpPr>
        <p:spPr/>
        <p:txBody>
          <a:bodyPr/>
          <a:lstStyle/>
          <a:p>
            <a:pPr>
              <a:defRPr/>
            </a:pPr>
            <a:fld id="{059D3D3E-3755-4EB8-B5F0-2C2A704DC609}" type="datetime6">
              <a:rPr lang="en-US" smtClean="0"/>
              <a:pPr>
                <a:defRPr/>
              </a:pPr>
              <a:t>November 16</a:t>
            </a:fld>
            <a:endParaRPr lang="en-US"/>
          </a:p>
        </p:txBody>
      </p:sp>
      <p:sp>
        <p:nvSpPr>
          <p:cNvPr id="6" name="Footer Placeholder 5"/>
          <p:cNvSpPr>
            <a:spLocks noGrp="1"/>
          </p:cNvSpPr>
          <p:nvPr>
            <p:ph type="ftr" sz="quarter" idx="12"/>
          </p:nvPr>
        </p:nvSpPr>
        <p:spPr/>
        <p:txBody>
          <a:bodyPr/>
          <a:lstStyle/>
          <a:p>
            <a:pPr>
              <a:defRPr/>
            </a:pPr>
            <a:r>
              <a:rPr lang="en-US" smtClean="0"/>
              <a:t>Fundamentals of Quality Concrete</a:t>
            </a:r>
            <a:endParaRPr lang="en-US"/>
          </a:p>
        </p:txBody>
      </p:sp>
      <p:sp>
        <p:nvSpPr>
          <p:cNvPr id="7" name="Slide Number Placeholder 6"/>
          <p:cNvSpPr>
            <a:spLocks noGrp="1"/>
          </p:cNvSpPr>
          <p:nvPr>
            <p:ph type="sldNum" sz="quarter" idx="13"/>
          </p:nvPr>
        </p:nvSpPr>
        <p:spPr/>
        <p:txBody>
          <a:bodyPr/>
          <a:lstStyle/>
          <a:p>
            <a:pPr>
              <a:defRPr/>
            </a:pPr>
            <a:fld id="{E0988B5C-6C7A-4442-BFC9-373434B595AD}"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CE231855-694B-4218-A046-24276CB293F5}" type="slidenum">
              <a:rPr lang="en-US" smtClean="0"/>
              <a:pPr/>
              <a:t>20</a:t>
            </a:fld>
            <a:endParaRPr lang="en-US" smtClean="0"/>
          </a:p>
        </p:txBody>
      </p:sp>
      <p:sp>
        <p:nvSpPr>
          <p:cNvPr id="37891" name="Rectangle 2"/>
          <p:cNvSpPr>
            <a:spLocks noGrp="1" noRot="1" noChangeAspect="1" noChangeArrowheads="1" noTextEdit="1"/>
          </p:cNvSpPr>
          <p:nvPr>
            <p:ph type="sldImg"/>
          </p:nvPr>
        </p:nvSpPr>
        <p:spPr>
          <a:xfrm>
            <a:off x="1232452" y="719763"/>
            <a:ext cx="4850296" cy="3602089"/>
          </a:xfrm>
          <a:ln/>
        </p:spPr>
      </p:sp>
      <p:sp>
        <p:nvSpPr>
          <p:cNvPr id="37892" name="Rectangle 3"/>
          <p:cNvSpPr>
            <a:spLocks noGrp="1" noChangeArrowheads="1"/>
          </p:cNvSpPr>
          <p:nvPr>
            <p:ph type="body" idx="1"/>
          </p:nvPr>
        </p:nvSpPr>
        <p:spPr>
          <a:noFill/>
          <a:ln/>
        </p:spPr>
        <p:txBody>
          <a:bodyPr/>
          <a:lstStyle/>
          <a:p>
            <a:r>
              <a:rPr lang="en-US" dirty="0" smtClean="0"/>
              <a:t>Result of survey. Most</a:t>
            </a:r>
            <a:r>
              <a:rPr lang="en-US" baseline="0" dirty="0" smtClean="0"/>
              <a:t> onerous specs have a rating of 1.0 and so the list is arranged from the most onerous. The top 5 most onerous are highlighted and were selected </a:t>
            </a:r>
            <a:r>
              <a:rPr lang="en-US" dirty="0" smtClean="0"/>
              <a:t>The most onerous requirements were assigned a rating of 1 with higher numbers  being less so. This is a result of that ranking as an average of the survey response.  This is a list of requirements arranged from the most onerous. It was decided to address the top 5 most onerous  requirements that are highlighted </a:t>
            </a:r>
          </a:p>
          <a:p>
            <a:endParaRPr lang="en-US" dirty="0" smtClean="0"/>
          </a:p>
        </p:txBody>
      </p:sp>
    </p:spTree>
    <p:extLst>
      <p:ext uri="{BB962C8B-B14F-4D97-AF65-F5344CB8AC3E}">
        <p14:creationId xmlns="" xmlns:p14="http://schemas.microsoft.com/office/powerpoint/2010/main" val="3248902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Project specs were reviewed</a:t>
            </a:r>
            <a:r>
              <a:rPr lang="en-US" baseline="0" dirty="0" smtClean="0"/>
              <a:t> to see the frequency of j</a:t>
            </a:r>
            <a:r>
              <a:rPr lang="en-US" dirty="0" smtClean="0"/>
              <a:t>ust the top 5 selected</a:t>
            </a:r>
            <a:r>
              <a:rPr lang="en-US" baseline="0" dirty="0" smtClean="0"/>
              <a:t> items </a:t>
            </a:r>
            <a:r>
              <a:rPr lang="en-US" dirty="0" smtClean="0"/>
              <a:t>Members were requested for copies of project specifications from the most recent 12 months from private construction projects.  </a:t>
            </a:r>
          </a:p>
          <a:p>
            <a:r>
              <a:rPr lang="en-US" dirty="0" smtClean="0"/>
              <a:t>NRMCA reviewed these specifications to quantify the frequency at which the top 5 prescriptive specification requirements were used in these specs. </a:t>
            </a:r>
            <a:endParaRPr lang="en-US" dirty="0"/>
          </a:p>
        </p:txBody>
      </p:sp>
    </p:spTree>
    <p:extLst>
      <p:ext uri="{BB962C8B-B14F-4D97-AF65-F5344CB8AC3E}">
        <p14:creationId xmlns="" xmlns:p14="http://schemas.microsoft.com/office/powerpoint/2010/main" val="485520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NRMCA reviewed 102 specs from different regions of the US for a wide range of projects as listed. Specs from the same design firm or owner from different areas were avoided.  </a:t>
            </a:r>
          </a:p>
          <a:p>
            <a:endParaRPr lang="en-US" dirty="0"/>
          </a:p>
        </p:txBody>
      </p:sp>
    </p:spTree>
    <p:extLst>
      <p:ext uri="{BB962C8B-B14F-4D97-AF65-F5344CB8AC3E}">
        <p14:creationId xmlns="" xmlns:p14="http://schemas.microsoft.com/office/powerpoint/2010/main" val="19885930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represents a summary of the review of these specification. </a:t>
            </a:r>
          </a:p>
          <a:p>
            <a:r>
              <a:rPr lang="en-US" baseline="0" dirty="0" smtClean="0"/>
              <a:t>This is limited to the top 5 ranked prescriptive items and how often these were seen in the specifications reviewed. </a:t>
            </a:r>
          </a:p>
          <a:p>
            <a:r>
              <a:rPr lang="en-US" baseline="0" dirty="0" smtClean="0"/>
              <a:t>To compare to our current industry standards, such as in ACI, the last column provides some context on where these requirements might exist. </a:t>
            </a:r>
          </a:p>
          <a:p>
            <a:endParaRPr lang="en-US" baseline="0" dirty="0" smtClean="0"/>
          </a:p>
          <a:p>
            <a:r>
              <a:rPr lang="en-US" baseline="0" dirty="0" smtClean="0"/>
              <a:t>For example, 85% of the specs placed a restriction on the quantity of supplementary </a:t>
            </a:r>
            <a:r>
              <a:rPr lang="en-US" baseline="0" dirty="0" err="1" smtClean="0"/>
              <a:t>cementitious</a:t>
            </a:r>
            <a:r>
              <a:rPr lang="en-US" baseline="0" dirty="0" smtClean="0"/>
              <a:t> material like fly ash or slag cement. In ACI standards, this restriction is only stated for concrete that will be exposed to cycles of freezing and thawing with the application of deicing salts – Exposure Class F3. </a:t>
            </a:r>
          </a:p>
          <a:p>
            <a:endParaRPr lang="en-US" dirty="0" smtClean="0"/>
          </a:p>
          <a:p>
            <a:r>
              <a:rPr lang="en-US" dirty="0" smtClean="0"/>
              <a:t>80%</a:t>
            </a:r>
            <a:r>
              <a:rPr lang="en-US" baseline="0" dirty="0" smtClean="0"/>
              <a:t> of the specs either have a max w/cm criterion or a minimum CM content criterion. Both of these requirements tend to lead to mixtures that are not optimized. </a:t>
            </a:r>
          </a:p>
          <a:p>
            <a:endParaRPr lang="en-US" baseline="0" dirty="0" smtClean="0"/>
          </a:p>
          <a:p>
            <a:r>
              <a:rPr lang="en-US" baseline="0" dirty="0" smtClean="0"/>
              <a:t>These items are the subject of the Specification in Practice topics and will be discussed in more detail in this presentation.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Survey</a:t>
            </a:r>
            <a:r>
              <a:rPr lang="en-US" baseline="0" dirty="0" smtClean="0"/>
              <a:t> findings published</a:t>
            </a:r>
            <a:endParaRPr lang="en-US" dirty="0"/>
          </a:p>
        </p:txBody>
      </p:sp>
    </p:spTree>
    <p:extLst>
      <p:ext uri="{BB962C8B-B14F-4D97-AF65-F5344CB8AC3E}">
        <p14:creationId xmlns="" xmlns:p14="http://schemas.microsoft.com/office/powerpoint/2010/main" val="2249563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Specification in Practice is a series of short (2 page) information sheets in an easy understandable “What, Why and How?” format. Each sheet addresses one prescriptive specification item listed earlier. The general discussion follows this sequence in the discussion. These SIPs are available from the NRMCA website at this link. The SIPs can be used by ready mixed producers and contractors in their discussion with specifying engineers. </a:t>
            </a:r>
            <a:endParaRPr lang="en-US" dirty="0"/>
          </a:p>
        </p:txBody>
      </p:sp>
    </p:spTree>
    <p:extLst>
      <p:ext uri="{BB962C8B-B14F-4D97-AF65-F5344CB8AC3E}">
        <p14:creationId xmlns="" xmlns:p14="http://schemas.microsoft.com/office/powerpoint/2010/main" val="1146864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MasterSpec</a:t>
            </a:r>
            <a:r>
              <a:rPr lang="en-US" dirty="0" smtClean="0"/>
              <a:t> (2014) notes correctly inform the designer that this clause should only be retained for concrete members that will be exposed to freezing and thawing cycles and the application of deicing salts. However, this advice seems to be ignored by specification writers. In 85% of the specifications reviewed, there was a blanket restriction on the quantity of SCM in all concrete mixtures regardless of type of exposure to the elements. </a:t>
            </a:r>
            <a:endParaRPr lang="en-US" dirty="0"/>
          </a:p>
        </p:txBody>
      </p:sp>
    </p:spTree>
    <p:extLst>
      <p:ext uri="{BB962C8B-B14F-4D97-AF65-F5344CB8AC3E}">
        <p14:creationId xmlns="" xmlns:p14="http://schemas.microsoft.com/office/powerpoint/2010/main" val="76620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smtClean="0"/>
              <a:t>An NRMCA industry survey quantified the use of </a:t>
            </a:r>
            <a:r>
              <a:rPr lang="en-US" dirty="0" err="1" smtClean="0"/>
              <a:t>cementitious</a:t>
            </a:r>
            <a:r>
              <a:rPr lang="en-US" dirty="0" smtClean="0"/>
              <a:t> materials in concrete mixtures. These numbers are total quantity of a material used divided by the reported volume of concrete produced  in cubic yards. It is not the average </a:t>
            </a:r>
            <a:r>
              <a:rPr lang="en-US" dirty="0" err="1" smtClean="0"/>
              <a:t>quantiy</a:t>
            </a:r>
            <a:r>
              <a:rPr lang="en-US" dirty="0" smtClean="0"/>
              <a:t> of material in a typical mixture. </a:t>
            </a:r>
          </a:p>
          <a:p>
            <a:pPr defTabSz="948507">
              <a:defRPr/>
            </a:pPr>
            <a:r>
              <a:rPr lang="en-US" dirty="0" smtClean="0"/>
              <a:t>The quality of </a:t>
            </a:r>
            <a:r>
              <a:rPr lang="en-US" dirty="0" err="1" smtClean="0"/>
              <a:t>portland</a:t>
            </a:r>
            <a:r>
              <a:rPr lang="en-US" dirty="0" smtClean="0"/>
              <a:t> cement was 457 lb per yd</a:t>
            </a:r>
            <a:r>
              <a:rPr lang="en-US" baseline="30000" dirty="0" smtClean="0"/>
              <a:t>3</a:t>
            </a:r>
            <a:r>
              <a:rPr lang="en-US" dirty="0" smtClean="0"/>
              <a:t> produced; blended cement was 2.7 lb/yd</a:t>
            </a:r>
            <a:r>
              <a:rPr lang="en-US" baseline="30000" dirty="0" smtClean="0"/>
              <a:t>3</a:t>
            </a:r>
            <a:r>
              <a:rPr lang="en-US" dirty="0" smtClean="0"/>
              <a:t>; fly ash was 83 lb/yd</a:t>
            </a:r>
            <a:r>
              <a:rPr lang="en-US" baseline="30000" dirty="0" smtClean="0"/>
              <a:t>3</a:t>
            </a:r>
            <a:r>
              <a:rPr lang="en-US" dirty="0" smtClean="0"/>
              <a:t>; slag cement was 18 lb/yd</a:t>
            </a:r>
            <a:r>
              <a:rPr lang="en-US" baseline="30000" dirty="0" smtClean="0"/>
              <a:t>3</a:t>
            </a:r>
            <a:r>
              <a:rPr lang="en-US" dirty="0" smtClean="0"/>
              <a:t>; silica fume was 0.2 lb/yd</a:t>
            </a:r>
            <a:r>
              <a:rPr lang="en-US" baseline="30000" dirty="0" smtClean="0"/>
              <a:t>3</a:t>
            </a:r>
            <a:r>
              <a:rPr lang="en-US" dirty="0" smtClean="0"/>
              <a:t>.  </a:t>
            </a:r>
          </a:p>
          <a:p>
            <a:pPr defTabSz="948507">
              <a:defRPr/>
            </a:pPr>
            <a:r>
              <a:rPr lang="en-US" dirty="0" smtClean="0"/>
              <a:t>The SCMs in blended cement was also included in these estimates using some assumptions. </a:t>
            </a:r>
          </a:p>
          <a:p>
            <a:pPr defTabSz="948507">
              <a:defRPr/>
            </a:pPr>
            <a:endParaRPr lang="en-US" dirty="0" smtClean="0"/>
          </a:p>
          <a:p>
            <a:r>
              <a:rPr lang="en-US" dirty="0" smtClean="0"/>
              <a:t>So on average the quantity of SCMs is at around 18% of the total CM in concrete mixtures. The survey also asked the producers on reasons that restricted the quantity of SCM used. Besides supply and technical reasons, the main reason was that the maximum limits stated in specification. </a:t>
            </a:r>
            <a:endParaRPr lang="en-US" dirty="0"/>
          </a:p>
        </p:txBody>
      </p:sp>
    </p:spTree>
    <p:extLst>
      <p:ext uri="{BB962C8B-B14F-4D97-AF65-F5344CB8AC3E}">
        <p14:creationId xmlns="" xmlns:p14="http://schemas.microsoft.com/office/powerpoint/2010/main" val="3629465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only case where ACI 318 states this requirement. The concern in ACI 318 is that surface scaling will reduce cover and result in reinforcement corrosion. Additionally, ACI 318-14 requires air entrainment, a maximum water-</a:t>
            </a:r>
            <a:r>
              <a:rPr lang="en-US" dirty="0" err="1" smtClean="0"/>
              <a:t>cementitious</a:t>
            </a:r>
            <a:r>
              <a:rPr lang="en-US" dirty="0" smtClean="0"/>
              <a:t> materials ratio (</a:t>
            </a:r>
            <a:r>
              <a:rPr lang="en-US" i="1" dirty="0" smtClean="0"/>
              <a:t>w/cm) of  </a:t>
            </a:r>
            <a:r>
              <a:rPr lang="en-US" dirty="0" smtClean="0"/>
              <a:t>0.40, and a minimum specified strength of 5000 psi (35 </a:t>
            </a:r>
            <a:r>
              <a:rPr lang="en-US" dirty="0" err="1" smtClean="0"/>
              <a:t>MPa</a:t>
            </a:r>
            <a:r>
              <a:rPr lang="en-US" dirty="0" smtClean="0"/>
              <a:t>) and for structural concrete. The limits on </a:t>
            </a:r>
            <a:r>
              <a:rPr lang="en-US" i="1" dirty="0" smtClean="0"/>
              <a:t>w/cm and specified strength are 0.45 and 4500 psi (31 </a:t>
            </a:r>
            <a:r>
              <a:rPr lang="en-US" i="1" dirty="0" err="1" smtClean="0"/>
              <a:t>MPa</a:t>
            </a:r>
            <a:r>
              <a:rPr lang="en-US" i="1" dirty="0" smtClean="0"/>
              <a:t>), respectively, for plain concrete. </a:t>
            </a:r>
          </a:p>
          <a:p>
            <a:r>
              <a:rPr lang="en-US" dirty="0" smtClean="0"/>
              <a:t>These limits on SCM are also stated in ACI 301 when this exposure class applies. </a:t>
            </a:r>
            <a:endParaRPr lang="en-US" dirty="0"/>
          </a:p>
        </p:txBody>
      </p:sp>
    </p:spTree>
    <p:extLst>
      <p:ext uri="{BB962C8B-B14F-4D97-AF65-F5344CB8AC3E}">
        <p14:creationId xmlns="" xmlns:p14="http://schemas.microsoft.com/office/powerpoint/2010/main" val="10133659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stated, SCM limits are stated in specifications regardless of the anticipated exposure.  </a:t>
            </a:r>
          </a:p>
          <a:p>
            <a:r>
              <a:rPr lang="en-US" dirty="0" smtClean="0"/>
              <a:t>Possible reasons might be to ensure that there is some minimum content of </a:t>
            </a:r>
            <a:r>
              <a:rPr lang="en-US" dirty="0" err="1" smtClean="0"/>
              <a:t>portland</a:t>
            </a:r>
            <a:r>
              <a:rPr lang="en-US" dirty="0" smtClean="0"/>
              <a:t> cement or for technical reasons listed.  </a:t>
            </a:r>
          </a:p>
          <a:p>
            <a:r>
              <a:rPr lang="en-US" dirty="0" smtClean="0"/>
              <a:t>It should be recognized that SCMs are extremely useful to improve the strength and durability of concrete and these limits often prevent the ability to achieve these properties.  </a:t>
            </a:r>
          </a:p>
          <a:p>
            <a:r>
              <a:rPr lang="en-US" dirty="0" smtClean="0"/>
              <a:t>This is a misapplication of the ACI requirement. </a:t>
            </a:r>
          </a:p>
          <a:p>
            <a:endParaRPr lang="en-US" dirty="0" smtClean="0"/>
          </a:p>
          <a:p>
            <a:r>
              <a:rPr lang="en-US" dirty="0" smtClean="0"/>
              <a:t>The characteristics of SCMs vary considerably as do their impact on concrete properties. Prescriptive limits like this should not be used to control properties such as setting time or rate of strength gain. If these requirements are stated, it would be the responsibility of the concrete producer to develop the mixture to achieve those properties. Just controlling SCM quantities does not assure that you will get </a:t>
            </a:r>
          </a:p>
          <a:p>
            <a:r>
              <a:rPr lang="en-US" dirty="0" smtClean="0"/>
              <a:t>acceptable set time and early age strengths </a:t>
            </a:r>
          </a:p>
          <a:p>
            <a:pPr defTabSz="914266">
              <a:defRPr/>
            </a:pPr>
            <a:endParaRPr lang="en-US" baseline="0" dirty="0" smtClean="0"/>
          </a:p>
        </p:txBody>
      </p:sp>
    </p:spTree>
    <p:extLst>
      <p:ext uri="{BB962C8B-B14F-4D97-AF65-F5344CB8AC3E}">
        <p14:creationId xmlns="" xmlns:p14="http://schemas.microsoft.com/office/powerpoint/2010/main" val="739151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FBC918-7825-4AFE-A245-222244EFE566}" type="slidenum">
              <a:rPr lang="en-US"/>
              <a:pPr/>
              <a:t>3</a:t>
            </a:fld>
            <a:endParaRPr lang="en-US"/>
          </a:p>
        </p:txBody>
      </p:sp>
      <p:sp>
        <p:nvSpPr>
          <p:cNvPr id="665602" name="Rectangle 2"/>
          <p:cNvSpPr>
            <a:spLocks noGrp="1" noRot="1" noChangeAspect="1" noChangeArrowheads="1" noTextEdit="1"/>
          </p:cNvSpPr>
          <p:nvPr>
            <p:ph type="sldImg"/>
          </p:nvPr>
        </p:nvSpPr>
        <p:spPr>
          <a:xfrm>
            <a:off x="1257300" y="720725"/>
            <a:ext cx="4800600" cy="3600450"/>
          </a:xfrm>
          <a:ln/>
        </p:spPr>
      </p:sp>
      <p:sp>
        <p:nvSpPr>
          <p:cNvPr id="665603" name="Rectangle 3"/>
          <p:cNvSpPr>
            <a:spLocks noGrp="1" noChangeArrowheads="1"/>
          </p:cNvSpPr>
          <p:nvPr>
            <p:ph type="body" idx="1"/>
          </p:nvPr>
        </p:nvSpPr>
        <p:spPr/>
        <p:txBody>
          <a:bodyPr/>
          <a:lstStyle/>
          <a:p>
            <a:pPr>
              <a:buFontTx/>
              <a:buChar char="•"/>
            </a:pPr>
            <a:r>
              <a:rPr lang="en-US"/>
              <a:t>This program is registered with the AIA/CES for continuing professional education.  As such, it does not include content that may be deemed or construed to be an approval or endorsement by the AIA of any material of construction or any method or manner of handling, using, distributing, or dealing in any material or product.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lists some of the problems caused by this limitation. These are discussed in the SIP. </a:t>
            </a:r>
          </a:p>
          <a:p>
            <a:endParaRPr lang="en-US" dirty="0"/>
          </a:p>
        </p:txBody>
      </p:sp>
    </p:spTree>
    <p:extLst>
      <p:ext uri="{BB962C8B-B14F-4D97-AF65-F5344CB8AC3E}">
        <p14:creationId xmlns="" xmlns:p14="http://schemas.microsoft.com/office/powerpoint/2010/main" val="1175069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 where the quantity of SCM needed to mitigate deleterious </a:t>
            </a:r>
          </a:p>
          <a:p>
            <a:r>
              <a:rPr lang="en-US" dirty="0" smtClean="0"/>
              <a:t>expansion due to alkali aggregate reaction is more than the limits stated. So in this </a:t>
            </a:r>
          </a:p>
          <a:p>
            <a:r>
              <a:rPr lang="en-US" dirty="0" smtClean="0"/>
              <a:t>case the limit works against ensuring concrete that will be durable.  </a:t>
            </a:r>
          </a:p>
          <a:p>
            <a:endParaRPr lang="en-US" dirty="0"/>
          </a:p>
        </p:txBody>
      </p:sp>
    </p:spTree>
    <p:extLst>
      <p:ext uri="{BB962C8B-B14F-4D97-AF65-F5344CB8AC3E}">
        <p14:creationId xmlns="" xmlns:p14="http://schemas.microsoft.com/office/powerpoint/2010/main" val="2759736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in the SIP are suggested alternatives, - retain these limits if the assigned exposure class is F3. define the requirements separately if the intent is to control other concrete properties such as strength or setting time.  </a:t>
            </a:r>
          </a:p>
          <a:p>
            <a:endParaRPr lang="en-US" dirty="0"/>
          </a:p>
        </p:txBody>
      </p:sp>
    </p:spTree>
    <p:extLst>
      <p:ext uri="{BB962C8B-B14F-4D97-AF65-F5344CB8AC3E}">
        <p14:creationId xmlns="" xmlns:p14="http://schemas.microsoft.com/office/powerpoint/2010/main" val="20279598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some benefits by replacing this type of specification clause with the suggested alternatives.  </a:t>
            </a:r>
          </a:p>
          <a:p>
            <a:r>
              <a:rPr lang="en-US" dirty="0" smtClean="0"/>
              <a:t>The concrete mixture can be better designed for resistance to ASR and sulfate attack, as well as concrete mixtures with low permeability that will delay the onset of corrosion. Concrete with SCMs continue to improve properties with time.  </a:t>
            </a:r>
          </a:p>
          <a:p>
            <a:r>
              <a:rPr lang="en-US" dirty="0" smtClean="0"/>
              <a:t>This also supports green construction as SCMs are typically byproducts from other industrial processes.  </a:t>
            </a:r>
          </a:p>
          <a:p>
            <a:endParaRPr lang="en-US" dirty="0"/>
          </a:p>
        </p:txBody>
      </p:sp>
    </p:spTree>
    <p:extLst>
      <p:ext uri="{BB962C8B-B14F-4D97-AF65-F5344CB8AC3E}">
        <p14:creationId xmlns="" xmlns:p14="http://schemas.microsoft.com/office/powerpoint/2010/main" val="34476163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2F6E6-D207-4C6B-A5F0-4D16792E0B25}" type="slidenum">
              <a:rPr lang="en-US"/>
              <a:pPr/>
              <a:t>34</a:t>
            </a:fld>
            <a:endParaRPr lang="en-US"/>
          </a:p>
        </p:txBody>
      </p:sp>
      <p:sp>
        <p:nvSpPr>
          <p:cNvPr id="937986" name="Rectangle 2"/>
          <p:cNvSpPr>
            <a:spLocks noGrp="1" noRot="1" noChangeAspect="1" noChangeArrowheads="1" noTextEdit="1"/>
          </p:cNvSpPr>
          <p:nvPr>
            <p:ph type="sldImg"/>
          </p:nvPr>
        </p:nvSpPr>
        <p:spPr>
          <a:xfrm>
            <a:off x="1232452" y="721402"/>
            <a:ext cx="4850296" cy="3600450"/>
          </a:xfrm>
          <a:ln/>
        </p:spPr>
      </p:sp>
      <p:sp>
        <p:nvSpPr>
          <p:cNvPr id="937987" name="Rectangle 3"/>
          <p:cNvSpPr>
            <a:spLocks noGrp="1" noChangeArrowheads="1"/>
          </p:cNvSpPr>
          <p:nvPr>
            <p:ph type="body" idx="1"/>
          </p:nvPr>
        </p:nvSpPr>
        <p:spPr>
          <a:xfrm>
            <a:off x="732331" y="4560936"/>
            <a:ext cx="5850541" cy="4318834"/>
          </a:xfrm>
        </p:spPr>
        <p:txBody>
          <a:bodyPr/>
          <a:lstStyle/>
          <a:p>
            <a:r>
              <a:rPr lang="en-US" dirty="0" smtClean="0"/>
              <a:t>This is an example of a specification that was performance based that did not have limits on the quantity of SCMs. More details are in the reference paper on the I-35W bridge in Minneapolis.  </a:t>
            </a:r>
          </a:p>
          <a:p>
            <a:r>
              <a:rPr lang="en-US" dirty="0" smtClean="0"/>
              <a:t>These type of mixtures are not possible with the limit on SCMs </a:t>
            </a:r>
          </a:p>
          <a:p>
            <a:r>
              <a:rPr lang="en-US" dirty="0" smtClean="0"/>
              <a:t>Concrete mixtures with up to 85% SCMs by weight of cementitious materials have been used in structural members to achieve the performance requirements </a:t>
            </a:r>
          </a:p>
          <a:p>
            <a:endParaRPr lang="en-US" dirty="0"/>
          </a:p>
        </p:txBody>
      </p:sp>
    </p:spTree>
    <p:extLst>
      <p:ext uri="{BB962C8B-B14F-4D97-AF65-F5344CB8AC3E}">
        <p14:creationId xmlns="" xmlns:p14="http://schemas.microsoft.com/office/powerpoint/2010/main" val="32962722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B6B1E15-FC00-46E9-B8BC-00D9A13CED56}" type="slidenum">
              <a:rPr lang="en-US" smtClean="0">
                <a:latin typeface="Arial" pitchFamily="34" charset="0"/>
                <a:cs typeface="Arial" pitchFamily="34" charset="0"/>
              </a:rPr>
              <a:pPr/>
              <a:t>35</a:t>
            </a:fld>
            <a:endParaRPr lang="en-US" smtClean="0">
              <a:latin typeface="Arial" pitchFamily="34" charset="0"/>
              <a:cs typeface="Arial" pitchFamily="34" charset="0"/>
            </a:endParaRPr>
          </a:p>
        </p:txBody>
      </p:sp>
      <p:sp>
        <p:nvSpPr>
          <p:cNvPr id="59395" name="Rectangle 2"/>
          <p:cNvSpPr>
            <a:spLocks noGrp="1" noRot="1" noChangeAspect="1" noChangeArrowheads="1" noTextEdit="1"/>
          </p:cNvSpPr>
          <p:nvPr>
            <p:ph type="sldImg"/>
          </p:nvPr>
        </p:nvSpPr>
        <p:spPr>
          <a:xfrm>
            <a:off x="1257301" y="720725"/>
            <a:ext cx="4800600" cy="3600450"/>
          </a:xfrm>
          <a:ln/>
        </p:spPr>
      </p:sp>
      <p:sp>
        <p:nvSpPr>
          <p:cNvPr id="59396" name="Rectangle 3"/>
          <p:cNvSpPr>
            <a:spLocks noGrp="1" noChangeArrowheads="1"/>
          </p:cNvSpPr>
          <p:nvPr>
            <p:ph type="body" idx="1"/>
          </p:nvPr>
        </p:nvSpPr>
        <p:spPr>
          <a:xfrm>
            <a:off x="732331" y="4560936"/>
            <a:ext cx="5850541" cy="4318834"/>
          </a:xfrm>
          <a:noFill/>
          <a:ln/>
        </p:spPr>
        <p:txBody>
          <a:bodyPr/>
          <a:lstStyle/>
          <a:p>
            <a:pPr eaLnBrk="1" hangingPunct="1"/>
            <a:r>
              <a:rPr lang="en-US" dirty="0" smtClean="0">
                <a:latin typeface="Arial" pitchFamily="34" charset="0"/>
                <a:cs typeface="Arial" pitchFamily="34" charset="0"/>
              </a:rPr>
              <a:t>This summarizes the superior performance achieved on the various parts of the structure with the different types of mixtures for</a:t>
            </a:r>
            <a:r>
              <a:rPr lang="en-US" baseline="0" dirty="0" smtClean="0">
                <a:latin typeface="Arial" pitchFamily="34" charset="0"/>
                <a:cs typeface="Arial" pitchFamily="34" charset="0"/>
              </a:rPr>
              <a:t> which different performance requirements were defined. </a:t>
            </a:r>
          </a:p>
          <a:p>
            <a:pPr eaLnBrk="1" hangingPunct="1"/>
            <a:r>
              <a:rPr lang="en-US" baseline="0" dirty="0" smtClean="0">
                <a:latin typeface="Arial" pitchFamily="34" charset="0"/>
                <a:cs typeface="Arial" pitchFamily="34" charset="0"/>
              </a:rPr>
              <a:t>Early age strength for PT, very low permeability, lower shrinkage and reduced heat of hydration in massive members.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second prescriptive item (SIP 2) deals with a specified maximum w/cm ratio regardless of whether it is required or not for durability. This is often stated as a blanket requirement for all mixtures of specifically stated by member type. The spec review quantified instances where there was no assignment of durability exposure class or indication that the member needed to have a low w/cm for durability </a:t>
            </a:r>
          </a:p>
          <a:p>
            <a:r>
              <a:rPr lang="en-US" dirty="0" smtClean="0"/>
              <a:t>reasons. Another issue is when the w/cm is not consistent with the strength required.  Often a minimum cement content is additionally specified. All these together establish conflicts in a concrete specification.  </a:t>
            </a:r>
          </a:p>
          <a:p>
            <a:endParaRPr lang="en-US" dirty="0"/>
          </a:p>
        </p:txBody>
      </p:sp>
    </p:spTree>
    <p:extLst>
      <p:ext uri="{BB962C8B-B14F-4D97-AF65-F5344CB8AC3E}">
        <p14:creationId xmlns="" xmlns:p14="http://schemas.microsoft.com/office/powerpoint/2010/main" val="2990551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ACI standards the limit on </a:t>
            </a:r>
            <a:r>
              <a:rPr lang="en-US" i="1" dirty="0" smtClean="0"/>
              <a:t>w/cm is always stated with a specified compressive  strength  that is consistent with the level of strength anticipated at that w/cm. </a:t>
            </a:r>
            <a:r>
              <a:rPr lang="en-US" dirty="0" smtClean="0"/>
              <a:t> </a:t>
            </a:r>
          </a:p>
          <a:p>
            <a:r>
              <a:rPr lang="en-US" dirty="0" smtClean="0"/>
              <a:t>In ACI 318 – max w/cm and a companion specified strength is stated based on an assignment of a durability exposure class. Any member that is not </a:t>
            </a:r>
            <a:r>
              <a:rPr lang="en-US" dirty="0" err="1" smtClean="0"/>
              <a:t>asigned</a:t>
            </a:r>
            <a:r>
              <a:rPr lang="en-US" dirty="0" smtClean="0"/>
              <a:t> one of these exposure classes, does not need to have a max w/cm limit specified. ACI 301 incorporates the ACI 318-08 requirements in the reference specification.   </a:t>
            </a:r>
          </a:p>
          <a:p>
            <a:r>
              <a:rPr lang="en-US" dirty="0" smtClean="0"/>
              <a:t>Exterior work, such as parking areas, which are not covered by ACI 318, have similar requirements for </a:t>
            </a:r>
            <a:r>
              <a:rPr lang="en-US" i="1" dirty="0" smtClean="0"/>
              <a:t>w/cm and strength </a:t>
            </a:r>
            <a:r>
              <a:rPr lang="en-US" dirty="0" smtClean="0"/>
              <a:t> </a:t>
            </a:r>
          </a:p>
          <a:p>
            <a:endParaRPr lang="en-US" dirty="0"/>
          </a:p>
        </p:txBody>
      </p:sp>
    </p:spTree>
    <p:extLst>
      <p:ext uri="{BB962C8B-B14F-4D97-AF65-F5344CB8AC3E}">
        <p14:creationId xmlns="" xmlns:p14="http://schemas.microsoft.com/office/powerpoint/2010/main" val="2558324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example of an actual project specification. While there is an attempt to assign exposure classes to different members, the w/cm and strength requirements are not consistent with ACI 318. Concrete with C0, F0 exposures (where such durability issues are not a concern) are specified with w/cm of 0.50 and compressive strength of 3000 psi. Clearly conflicting specs.  </a:t>
            </a:r>
          </a:p>
          <a:p>
            <a:endParaRPr lang="en-US" dirty="0"/>
          </a:p>
        </p:txBody>
      </p:sp>
    </p:spTree>
    <p:extLst>
      <p:ext uri="{BB962C8B-B14F-4D97-AF65-F5344CB8AC3E}">
        <p14:creationId xmlns="" xmlns:p14="http://schemas.microsoft.com/office/powerpoint/2010/main" val="3168473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w/cm i</a:t>
            </a:r>
            <a:r>
              <a:rPr lang="en-US" baseline="0" dirty="0" smtClean="0"/>
              <a:t>s frequently specified even for concrete that is not exposed such as in the past example. The thinking is that low w/cm is always good</a:t>
            </a:r>
          </a:p>
          <a:p>
            <a:endParaRPr lang="en-US" baseline="0" dirty="0" smtClean="0"/>
          </a:p>
        </p:txBody>
      </p:sp>
    </p:spTree>
    <p:extLst>
      <p:ext uri="{BB962C8B-B14F-4D97-AF65-F5344CB8AC3E}">
        <p14:creationId xmlns="" xmlns:p14="http://schemas.microsoft.com/office/powerpoint/2010/main" val="836361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C9736E-ED0C-44F5-B61B-512BFB3FFB08}" type="slidenum">
              <a:rPr lang="en-US"/>
              <a:pPr/>
              <a:t>4</a:t>
            </a:fld>
            <a:endParaRPr lang="en-US"/>
          </a:p>
        </p:txBody>
      </p:sp>
      <p:sp>
        <p:nvSpPr>
          <p:cNvPr id="654338" name="Rectangle 2"/>
          <p:cNvSpPr>
            <a:spLocks noGrp="1" noRot="1" noChangeAspect="1" noChangeArrowheads="1" noTextEdit="1"/>
          </p:cNvSpPr>
          <p:nvPr>
            <p:ph type="sldImg"/>
          </p:nvPr>
        </p:nvSpPr>
        <p:spPr>
          <a:xfrm>
            <a:off x="1257300" y="720725"/>
            <a:ext cx="4800600" cy="3600450"/>
          </a:xfrm>
          <a:ln/>
        </p:spPr>
      </p:sp>
      <p:sp>
        <p:nvSpPr>
          <p:cNvPr id="654339" name="Rectangle 3"/>
          <p:cNvSpPr>
            <a:spLocks noGrp="1" noChangeArrowheads="1"/>
          </p:cNvSpPr>
          <p:nvPr>
            <p:ph type="body" idx="1"/>
          </p:nvPr>
        </p:nvSpPr>
        <p:spPr/>
        <p:txBody>
          <a:bodyPr/>
          <a:lstStyle/>
          <a:p>
            <a:pPr>
              <a:buFontTx/>
              <a:buChar char="•"/>
            </a:pPr>
            <a:r>
              <a:rPr lang="en-US"/>
              <a:t>This program is indented to provide continuing professional education for architects and engineers.  The length of the presentation is 1 hour.  As such, architects earn 1 Learning Units and engineers will earn 1 Professional Development Hours upon completion of this program.</a:t>
            </a:r>
          </a:p>
          <a:p>
            <a:pPr>
              <a:buFontTx/>
              <a:buChar char="•"/>
            </a:pPr>
            <a:r>
              <a:rPr lang="en-US"/>
              <a:t>NRMCA is a Registered Provider with The American Institute of Architects Continuing Education Systems. Certificates of Completion will be provided to all attendees that registered for this program identifying the number of Learning Units and/or Professional Development Hours earned for completing this program.</a:t>
            </a:r>
          </a:p>
          <a:p>
            <a:pPr>
              <a:buFontTx/>
              <a:buChar char="•"/>
            </a:pPr>
            <a:r>
              <a:rPr lang="en-US"/>
              <a:t>Credit earned on completion of this program will be kept on file with NRMCA and reported to AIA/CES Records for AIA members.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above example shows that low w/cm is not always good. It can lead to mixes that are not optimized, not sustainable and actually attain a poorer performance.</a:t>
            </a:r>
            <a:endParaRPr lang="en-US" dirty="0"/>
          </a:p>
        </p:txBody>
      </p:sp>
    </p:spTree>
    <p:extLst>
      <p:ext uri="{BB962C8B-B14F-4D97-AF65-F5344CB8AC3E}">
        <p14:creationId xmlns="" xmlns:p14="http://schemas.microsoft.com/office/powerpoint/2010/main" val="27446714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Table lists the typical strengths attained by producers as reported in a NRMCA survey of the industry. The average strength achieved at different w/cm are summarized for air-entrained and non air-entrained concrete mixtures.  </a:t>
            </a:r>
          </a:p>
          <a:p>
            <a:r>
              <a:rPr lang="en-US" dirty="0" smtClean="0"/>
              <a:t>A designer might use a strength of 3500 psi when designing a member but if durability applies, the specified strength should be consistent with the w/cm. This is because strength is used as a basis to verify that the requirements of the concrete have been met.  </a:t>
            </a:r>
          </a:p>
          <a:p>
            <a:r>
              <a:rPr lang="en-US" dirty="0" smtClean="0"/>
              <a:t>A requirement of 0.40 / 3500 psi will yield concrete with a strength significantly greater than the specified strength and the strength acceptance criteria do not work appropriately. Concrete test results can be as low as 3000 psi and this does not assure that the mixture was at a w/cm of 0.40. So it is important that there is no mismatch between specified w/cm and strength.  </a:t>
            </a:r>
          </a:p>
          <a:p>
            <a:endParaRPr lang="en-US" dirty="0"/>
          </a:p>
        </p:txBody>
      </p:sp>
    </p:spTree>
    <p:extLst>
      <p:ext uri="{BB962C8B-B14F-4D97-AF65-F5344CB8AC3E}">
        <p14:creationId xmlns="" xmlns:p14="http://schemas.microsoft.com/office/powerpoint/2010/main" val="3061160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issues that can occur on a problem when w/cm is inappropriately specified. These are discussed in the SIP. </a:t>
            </a:r>
          </a:p>
          <a:p>
            <a:endParaRPr lang="en-US" dirty="0"/>
          </a:p>
        </p:txBody>
      </p:sp>
    </p:spTree>
    <p:extLst>
      <p:ext uri="{BB962C8B-B14F-4D97-AF65-F5344CB8AC3E}">
        <p14:creationId xmlns="" xmlns:p14="http://schemas.microsoft.com/office/powerpoint/2010/main" val="3783696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alternatives suggested – </a:t>
            </a:r>
          </a:p>
          <a:p>
            <a:r>
              <a:rPr lang="en-US" baseline="0" dirty="0" smtClean="0"/>
              <a:t>Only specify w/cm when required for durability</a:t>
            </a:r>
          </a:p>
          <a:p>
            <a:r>
              <a:rPr lang="en-US" baseline="0" dirty="0" smtClean="0"/>
              <a:t>Make sure the specified strength and w/cm are consistent so that quality assurance is possible. If durability requires a higher strength, use that higher strength in the design of the member. </a:t>
            </a:r>
          </a:p>
          <a:p>
            <a:r>
              <a:rPr lang="en-US" baseline="0" dirty="0" smtClean="0"/>
              <a:t>Avoid specifying w/cm that is less than 0.40 as its not needed for most applications and causes other issues with construction. Performance based tests that measure permeability can be used as an alternate.</a:t>
            </a:r>
          </a:p>
        </p:txBody>
      </p:sp>
    </p:spTree>
    <p:extLst>
      <p:ext uri="{BB962C8B-B14F-4D97-AF65-F5344CB8AC3E}">
        <p14:creationId xmlns="" xmlns:p14="http://schemas.microsoft.com/office/powerpoint/2010/main" val="31037704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some benefits with the proposed alternatives</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2452" y="719763"/>
            <a:ext cx="4851953" cy="3602089"/>
          </a:xfrm>
        </p:spPr>
      </p:sp>
      <p:sp>
        <p:nvSpPr>
          <p:cNvPr id="3" name="Notes Placeholder 2"/>
          <p:cNvSpPr>
            <a:spLocks noGrp="1"/>
          </p:cNvSpPr>
          <p:nvPr>
            <p:ph type="body" idx="1"/>
          </p:nvPr>
        </p:nvSpPr>
        <p:spPr/>
        <p:txBody>
          <a:bodyPr>
            <a:normAutofit/>
          </a:bodyPr>
          <a:lstStyle/>
          <a:p>
            <a:r>
              <a:rPr lang="en-US" dirty="0" smtClean="0"/>
              <a:t>Specify requirements for concrete by application – as suggested with these alternatives </a:t>
            </a:r>
          </a:p>
          <a:p>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45</a:t>
            </a:fld>
            <a:endParaRPr lang="en-US"/>
          </a:p>
        </p:txBody>
      </p:sp>
    </p:spTree>
    <p:extLst>
      <p:ext uri="{BB962C8B-B14F-4D97-AF65-F5344CB8AC3E}">
        <p14:creationId xmlns="" xmlns:p14="http://schemas.microsoft.com/office/powerpoint/2010/main" val="16614131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2452" y="719763"/>
            <a:ext cx="4851953" cy="3602089"/>
          </a:xfrm>
        </p:spPr>
      </p:sp>
      <p:sp>
        <p:nvSpPr>
          <p:cNvPr id="3" name="Notes Placeholder 2"/>
          <p:cNvSpPr>
            <a:spLocks noGrp="1"/>
          </p:cNvSpPr>
          <p:nvPr>
            <p:ph type="body" idx="1"/>
          </p:nvPr>
        </p:nvSpPr>
        <p:spPr/>
        <p:txBody>
          <a:bodyPr>
            <a:normAutofit/>
          </a:bodyPr>
          <a:lstStyle/>
          <a:p>
            <a:r>
              <a:rPr lang="en-US" dirty="0" smtClean="0"/>
              <a:t>This is an example of an evolution from prescription to performance for bridge structures by the WA DOT. A survey of bridges built with this </a:t>
            </a:r>
            <a:r>
              <a:rPr lang="en-US" dirty="0" err="1" smtClean="0"/>
              <a:t>perf</a:t>
            </a:r>
            <a:r>
              <a:rPr lang="en-US" dirty="0" smtClean="0"/>
              <a:t> spec after 2 years showed that it had fewer cracks than those built with prescriptive approach </a:t>
            </a:r>
          </a:p>
          <a:p>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46</a:t>
            </a:fld>
            <a:endParaRPr lang="en-US"/>
          </a:p>
        </p:txBody>
      </p:sp>
    </p:spTree>
    <p:extLst>
      <p:ext uri="{BB962C8B-B14F-4D97-AF65-F5344CB8AC3E}">
        <p14:creationId xmlns="" xmlns:p14="http://schemas.microsoft.com/office/powerpoint/2010/main" val="26782283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third most common prescriptive requirement observed in reviewing  specifications is a requirement for minimum  content of cementitious material, sometimes stated as minimum content of cement </a:t>
            </a:r>
          </a:p>
          <a:p>
            <a:endParaRPr lang="en-US" dirty="0"/>
          </a:p>
        </p:txBody>
      </p:sp>
    </p:spTree>
    <p:extLst>
      <p:ext uri="{BB962C8B-B14F-4D97-AF65-F5344CB8AC3E}">
        <p14:creationId xmlns="" xmlns:p14="http://schemas.microsoft.com/office/powerpoint/2010/main" val="23667489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no restrictions on minimum CM content in ACI standards. There is a requirement in ACI 350 for environmental structures. </a:t>
            </a:r>
          </a:p>
          <a:p>
            <a:r>
              <a:rPr lang="en-US" dirty="0" smtClean="0"/>
              <a:t>ACI 301 states a minimum cement content in one application - for interior floors only. The purpose is to ensure adequate paste for hard </a:t>
            </a:r>
            <a:r>
              <a:rPr lang="en-US" dirty="0" err="1" smtClean="0"/>
              <a:t>trowelled</a:t>
            </a:r>
            <a:r>
              <a:rPr lang="en-US" dirty="0" smtClean="0"/>
              <a:t> finishes. These limits are considerably lower than that seen in some specifications. A test slab placement is permitted as an alternative to the minimum </a:t>
            </a:r>
            <a:r>
              <a:rPr lang="en-US" dirty="0" err="1" smtClean="0"/>
              <a:t>cementitious</a:t>
            </a:r>
            <a:r>
              <a:rPr lang="en-US" dirty="0" smtClean="0"/>
              <a:t> content requirement.</a:t>
            </a:r>
            <a:endParaRPr lang="en-US" dirty="0"/>
          </a:p>
        </p:txBody>
      </p:sp>
    </p:spTree>
    <p:extLst>
      <p:ext uri="{BB962C8B-B14F-4D97-AF65-F5344CB8AC3E}">
        <p14:creationId xmlns="" xmlns:p14="http://schemas.microsoft.com/office/powerpoint/2010/main" val="947522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2F6E6-D207-4C6B-A5F0-4D16792E0B25}" type="slidenum">
              <a:rPr lang="en-US"/>
              <a:pPr/>
              <a:t>49</a:t>
            </a:fld>
            <a:endParaRPr lang="en-US"/>
          </a:p>
        </p:txBody>
      </p:sp>
      <p:sp>
        <p:nvSpPr>
          <p:cNvPr id="937986" name="Rectangle 2"/>
          <p:cNvSpPr>
            <a:spLocks noGrp="1" noRot="1" noChangeAspect="1" noChangeArrowheads="1" noTextEdit="1"/>
          </p:cNvSpPr>
          <p:nvPr>
            <p:ph type="sldImg"/>
          </p:nvPr>
        </p:nvSpPr>
        <p:spPr>
          <a:xfrm>
            <a:off x="1257300" y="720725"/>
            <a:ext cx="4800600" cy="3600450"/>
          </a:xfrm>
          <a:ln/>
        </p:spPr>
      </p:sp>
      <p:sp>
        <p:nvSpPr>
          <p:cNvPr id="937987" name="Rectangle 3"/>
          <p:cNvSpPr>
            <a:spLocks noGrp="1" noChangeArrowheads="1"/>
          </p:cNvSpPr>
          <p:nvPr>
            <p:ph type="body" idx="1"/>
          </p:nvPr>
        </p:nvSpPr>
        <p:spPr>
          <a:xfrm>
            <a:off x="732332" y="4560936"/>
            <a:ext cx="5850541" cy="4318834"/>
          </a:xfrm>
        </p:spPr>
        <p:txBody>
          <a:bodyPr/>
          <a:lstStyle/>
          <a:p>
            <a:pPr>
              <a:buFontTx/>
              <a:buNone/>
            </a:pPr>
            <a:r>
              <a:rPr lang="en-US" dirty="0" smtClean="0"/>
              <a:t>This</a:t>
            </a:r>
            <a:r>
              <a:rPr lang="en-US" baseline="0" dirty="0" smtClean="0"/>
              <a:t> is an actual project spec. The min CM content and SCM dosage requirement required that a very high CM content had to be used.</a:t>
            </a:r>
          </a:p>
          <a:p>
            <a:pPr>
              <a:buFontTx/>
              <a:buNone/>
            </a:pPr>
            <a:r>
              <a:rPr lang="en-US" baseline="0" dirty="0" smtClean="0"/>
              <a:t>This type of specification can cause problems with cracking due to temperature differentials and drying shrinkage due to the higher paste volume. Also the limits on SCM were not adequate to minimize ASR.</a:t>
            </a:r>
            <a:endParaRPr lang="en-US" dirty="0"/>
          </a:p>
        </p:txBody>
      </p:sp>
    </p:spTree>
    <p:extLst>
      <p:ext uri="{BB962C8B-B14F-4D97-AF65-F5344CB8AC3E}">
        <p14:creationId xmlns="" xmlns:p14="http://schemas.microsoft.com/office/powerpoint/2010/main" val="536914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 xmlns:p14="http://schemas.microsoft.com/office/powerpoint/2010/main" val="23709664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the possible reasons for specifying a low w/cm are </a:t>
            </a:r>
          </a:p>
          <a:p>
            <a:r>
              <a:rPr lang="en-US" dirty="0" smtClean="0"/>
              <a:t>It improves durability by providing assurance that a low water-</a:t>
            </a:r>
            <a:r>
              <a:rPr lang="en-US" dirty="0" err="1" smtClean="0"/>
              <a:t>cementitious</a:t>
            </a:r>
            <a:r>
              <a:rPr lang="en-US" dirty="0" smtClean="0"/>
              <a:t> materials ratio (</a:t>
            </a:r>
            <a:r>
              <a:rPr lang="en-US" i="1" dirty="0" smtClean="0"/>
              <a:t>w/cm) is attained, even if good control </a:t>
            </a:r>
            <a:r>
              <a:rPr lang="en-US" dirty="0" smtClean="0"/>
              <a:t>of the mixing water content is not exercised.</a:t>
            </a:r>
          </a:p>
          <a:p>
            <a:r>
              <a:rPr lang="en-US" dirty="0" smtClean="0"/>
              <a:t>Enough cement content will ensure a high pH of the pore solution that can ensure corrosion resistance of the rebar</a:t>
            </a:r>
          </a:p>
          <a:p>
            <a:r>
              <a:rPr lang="en-US" dirty="0" smtClean="0"/>
              <a:t>For the most part, min </a:t>
            </a:r>
            <a:r>
              <a:rPr lang="en-US" dirty="0" err="1" smtClean="0"/>
              <a:t>cementitious</a:t>
            </a:r>
            <a:r>
              <a:rPr lang="en-US" dirty="0" smtClean="0"/>
              <a:t> requirements is a historical remnant in many specs where there is inertia to delete this requirement</a:t>
            </a:r>
            <a:endParaRPr lang="en-US" dirty="0"/>
          </a:p>
        </p:txBody>
      </p:sp>
    </p:spTree>
    <p:extLst>
      <p:ext uri="{BB962C8B-B14F-4D97-AF65-F5344CB8AC3E}">
        <p14:creationId xmlns="" xmlns:p14="http://schemas.microsoft.com/office/powerpoint/2010/main" val="2159879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summarizes</a:t>
            </a:r>
            <a:r>
              <a:rPr lang="en-US" baseline="0" dirty="0" smtClean="0"/>
              <a:t> results from an NRMCA study that developed mixtures at different cement contents at the same w/cm. </a:t>
            </a:r>
          </a:p>
          <a:p>
            <a:r>
              <a:rPr lang="en-US" baseline="0" dirty="0" smtClean="0"/>
              <a:t>Higher CM mixes had same strength but higher RCPT (permeability) and shrinkage. The higher permeability and shrinkage is a consequence of the higher paste volume </a:t>
            </a:r>
            <a:endParaRPr lang="en-US" dirty="0"/>
          </a:p>
        </p:txBody>
      </p:sp>
    </p:spTree>
    <p:extLst>
      <p:ext uri="{BB962C8B-B14F-4D97-AF65-F5344CB8AC3E}">
        <p14:creationId xmlns="" xmlns:p14="http://schemas.microsoft.com/office/powerpoint/2010/main" val="41996171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data from the same study show the increased shrinkage – same w/cm but increasing paste volume.</a:t>
            </a:r>
            <a:endParaRPr lang="en-US" dirty="0"/>
          </a:p>
        </p:txBody>
      </p:sp>
    </p:spTree>
    <p:extLst>
      <p:ext uri="{BB962C8B-B14F-4D97-AF65-F5344CB8AC3E}">
        <p14:creationId xmlns="" xmlns:p14="http://schemas.microsoft.com/office/powerpoint/2010/main" val="24154920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2F6E6-D207-4C6B-A5F0-4D16792E0B25}" type="slidenum">
              <a:rPr lang="en-US"/>
              <a:pPr/>
              <a:t>53</a:t>
            </a:fld>
            <a:endParaRPr lang="en-US"/>
          </a:p>
        </p:txBody>
      </p:sp>
      <p:sp>
        <p:nvSpPr>
          <p:cNvPr id="937986" name="Rectangle 2"/>
          <p:cNvSpPr>
            <a:spLocks noGrp="1" noRot="1" noChangeAspect="1" noChangeArrowheads="1" noTextEdit="1"/>
          </p:cNvSpPr>
          <p:nvPr>
            <p:ph type="sldImg"/>
          </p:nvPr>
        </p:nvSpPr>
        <p:spPr>
          <a:xfrm>
            <a:off x="1232452" y="721402"/>
            <a:ext cx="4850296" cy="3600450"/>
          </a:xfrm>
          <a:ln/>
        </p:spPr>
      </p:sp>
      <p:sp>
        <p:nvSpPr>
          <p:cNvPr id="937987" name="Rectangle 3"/>
          <p:cNvSpPr>
            <a:spLocks noGrp="1" noChangeArrowheads="1"/>
          </p:cNvSpPr>
          <p:nvPr>
            <p:ph type="body" idx="1"/>
          </p:nvPr>
        </p:nvSpPr>
        <p:spPr>
          <a:xfrm>
            <a:off x="732331" y="4560936"/>
            <a:ext cx="5850541" cy="4318834"/>
          </a:xfrm>
        </p:spPr>
        <p:txBody>
          <a:bodyPr/>
          <a:lstStyle/>
          <a:p>
            <a:r>
              <a:rPr lang="en-US" dirty="0" smtClean="0"/>
              <a:t>Another potential consequence</a:t>
            </a:r>
            <a:r>
              <a:rPr lang="en-US" baseline="0" dirty="0" smtClean="0"/>
              <a:t> is that the concrete may have a high variability as illustrated in this set of data – as there is no incentive to achieve better control. </a:t>
            </a:r>
          </a:p>
          <a:p>
            <a:r>
              <a:rPr lang="en-US" baseline="0" dirty="0" smtClean="0"/>
              <a:t>In this example the </a:t>
            </a:r>
            <a:r>
              <a:rPr lang="en-US" dirty="0" smtClean="0"/>
              <a:t>Spec had 658</a:t>
            </a:r>
            <a:r>
              <a:rPr lang="en-US" baseline="0" dirty="0" smtClean="0"/>
              <a:t> lbs </a:t>
            </a:r>
            <a:r>
              <a:rPr lang="en-US" dirty="0" smtClean="0"/>
              <a:t>CM content requirement, so strengths attained</a:t>
            </a:r>
            <a:r>
              <a:rPr lang="en-US" baseline="0" dirty="0" smtClean="0"/>
              <a:t> averaged 6000 psi  </a:t>
            </a:r>
            <a:r>
              <a:rPr lang="en-US" dirty="0" smtClean="0"/>
              <a:t>as opposed to a specified</a:t>
            </a:r>
            <a:r>
              <a:rPr lang="en-US" baseline="0" dirty="0" smtClean="0"/>
              <a:t> level of only 4000 psi</a:t>
            </a:r>
            <a:r>
              <a:rPr lang="en-US" dirty="0" smtClean="0"/>
              <a:t>. There was no incentive for the producer to control</a:t>
            </a:r>
            <a:r>
              <a:rPr lang="en-US" baseline="0" dirty="0" smtClean="0"/>
              <a:t> strength variation since strengths attained were much higher than specified strength. This resulted in high concrete variability which is indicative of poor quality control practices. Combining a low w/cm and a low strength requirement will lead to same outcome. High variability concrete is not in the best interest of anyone.</a:t>
            </a:r>
            <a:endParaRPr lang="en-US" dirty="0" smtClean="0"/>
          </a:p>
          <a:p>
            <a:pPr>
              <a:buFontTx/>
              <a:buNone/>
            </a:pPr>
            <a:endParaRPr lang="en-US" dirty="0"/>
          </a:p>
        </p:txBody>
      </p:sp>
    </p:spTree>
    <p:extLst>
      <p:ext uri="{BB962C8B-B14F-4D97-AF65-F5344CB8AC3E}">
        <p14:creationId xmlns="" xmlns:p14="http://schemas.microsoft.com/office/powerpoint/2010/main" val="161404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2F6E6-D207-4C6B-A5F0-4D16792E0B25}" type="slidenum">
              <a:rPr lang="en-US"/>
              <a:pPr/>
              <a:t>54</a:t>
            </a:fld>
            <a:endParaRPr lang="en-US"/>
          </a:p>
        </p:txBody>
      </p:sp>
      <p:sp>
        <p:nvSpPr>
          <p:cNvPr id="937986" name="Rectangle 2"/>
          <p:cNvSpPr>
            <a:spLocks noGrp="1" noRot="1" noChangeAspect="1" noChangeArrowheads="1" noTextEdit="1"/>
          </p:cNvSpPr>
          <p:nvPr>
            <p:ph type="sldImg"/>
          </p:nvPr>
        </p:nvSpPr>
        <p:spPr>
          <a:xfrm>
            <a:off x="1232452" y="721402"/>
            <a:ext cx="4850296" cy="3600450"/>
          </a:xfrm>
          <a:ln/>
        </p:spPr>
      </p:sp>
      <p:sp>
        <p:nvSpPr>
          <p:cNvPr id="937987" name="Rectangle 3"/>
          <p:cNvSpPr>
            <a:spLocks noGrp="1" noChangeArrowheads="1"/>
          </p:cNvSpPr>
          <p:nvPr>
            <p:ph type="body" idx="1"/>
          </p:nvPr>
        </p:nvSpPr>
        <p:spPr>
          <a:xfrm>
            <a:off x="732331" y="4560936"/>
            <a:ext cx="5850541" cy="4318834"/>
          </a:xfrm>
        </p:spPr>
        <p:txBody>
          <a:bodyPr/>
          <a:lstStyle/>
          <a:p>
            <a:pPr>
              <a:buFontTx/>
              <a:buNone/>
            </a:pPr>
            <a:r>
              <a:rPr lang="en-US" dirty="0" smtClean="0"/>
              <a:t>Prescriptive</a:t>
            </a:r>
            <a:r>
              <a:rPr lang="en-US" baseline="0" dirty="0" smtClean="0"/>
              <a:t> spec caters for the lowest common denominator. In its attempt to keep the worst out it ends up penalizing the better performers. Prescriptive specs are often overkill for intended performance. </a:t>
            </a:r>
            <a:r>
              <a:rPr lang="en-US" baseline="0" dirty="0" err="1" smtClean="0"/>
              <a:t>Perf</a:t>
            </a:r>
            <a:r>
              <a:rPr lang="en-US" baseline="0" dirty="0" smtClean="0"/>
              <a:t> specs on the other hand provides incentives to the best performers to achieve mixtures that are optimized for the intended performance.</a:t>
            </a:r>
            <a:endParaRPr lang="en-US" dirty="0"/>
          </a:p>
        </p:txBody>
      </p:sp>
    </p:spTree>
    <p:extLst>
      <p:ext uri="{BB962C8B-B14F-4D97-AF65-F5344CB8AC3E}">
        <p14:creationId xmlns="" xmlns:p14="http://schemas.microsoft.com/office/powerpoint/2010/main" val="31121464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smtClean="0"/>
              <a:t>It is estimated that producers use on average 100</a:t>
            </a:r>
            <a:r>
              <a:rPr lang="en-US" baseline="0" dirty="0" smtClean="0"/>
              <a:t> lb more CM than required for performance</a:t>
            </a:r>
          </a:p>
          <a:p>
            <a:pPr defTabSz="948507">
              <a:defRPr/>
            </a:pPr>
            <a:endParaRPr lang="en-US" baseline="0" dirty="0" smtClean="0"/>
          </a:p>
          <a:p>
            <a:pPr defTabSz="948507">
              <a:defRPr/>
            </a:pPr>
            <a:r>
              <a:rPr lang="en-US" baseline="0" dirty="0" smtClean="0"/>
              <a:t>These are the problems caused by min cement content in specifications</a:t>
            </a:r>
            <a:endParaRPr lang="en-US" dirty="0" smtClean="0"/>
          </a:p>
          <a:p>
            <a:endParaRPr lang="en-US" dirty="0"/>
          </a:p>
        </p:txBody>
      </p:sp>
    </p:spTree>
    <p:extLst>
      <p:ext uri="{BB962C8B-B14F-4D97-AF65-F5344CB8AC3E}">
        <p14:creationId xmlns="" xmlns:p14="http://schemas.microsoft.com/office/powerpoint/2010/main" val="24357989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suggested alternatives – clearly removing this requirement and a more</a:t>
            </a:r>
            <a:r>
              <a:rPr lang="en-US" baseline="0" dirty="0" smtClean="0"/>
              <a:t> thorough evaluation of the intended performance and specifying those requirements would improve the specification. The only thing that a specified minimum cement content assures is that the mixture contains that quantity at a minimum.</a:t>
            </a:r>
            <a:endParaRPr lang="en-US" dirty="0"/>
          </a:p>
        </p:txBody>
      </p:sp>
    </p:spTree>
    <p:extLst>
      <p:ext uri="{BB962C8B-B14F-4D97-AF65-F5344CB8AC3E}">
        <p14:creationId xmlns="" xmlns:p14="http://schemas.microsoft.com/office/powerpoint/2010/main" val="31721980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some benefits listed that result from the suggested alternatives and are discussed in more detail in SIP 3. </a:t>
            </a:r>
            <a:endParaRPr lang="en-US" dirty="0"/>
          </a:p>
        </p:txBody>
      </p:sp>
    </p:spTree>
    <p:extLst>
      <p:ext uri="{BB962C8B-B14F-4D97-AF65-F5344CB8AC3E}">
        <p14:creationId xmlns="" xmlns:p14="http://schemas.microsoft.com/office/powerpoint/2010/main" val="16777717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fourth most</a:t>
            </a:r>
            <a:r>
              <a:rPr lang="en-US" baseline="0" dirty="0" smtClean="0"/>
              <a:t> restrictive prescriptive requirement observed in the review was additional limits on the characteristics of the SCMs – beyond what the specifications require. </a:t>
            </a:r>
          </a:p>
          <a:p>
            <a:r>
              <a:rPr lang="en-US" baseline="0" dirty="0" smtClean="0"/>
              <a:t>There are likely technical reasons for these but there is no assurance that these requirements will achieve the intended performance.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Arial" charset="0"/>
              </a:rPr>
              <a:t>There are no additional limits on the characteristics of SCMs in ACI standards. </a:t>
            </a:r>
          </a:p>
          <a:p>
            <a:endParaRPr lang="en-US" sz="1200" kern="1200" baseline="0" dirty="0" smtClean="0">
              <a:solidFill>
                <a:schemeClr val="tx1"/>
              </a:solidFill>
              <a:latin typeface="Arial" charset="0"/>
              <a:ea typeface="+mn-ea"/>
              <a:cs typeface="Arial" charset="0"/>
            </a:endParaRPr>
          </a:p>
          <a:p>
            <a:r>
              <a:rPr lang="en-US" sz="1200" kern="1200" baseline="0" dirty="0" smtClean="0">
                <a:solidFill>
                  <a:schemeClr val="tx1"/>
                </a:solidFill>
                <a:latin typeface="Arial" charset="0"/>
                <a:ea typeface="+mn-ea"/>
                <a:cs typeface="Arial" charset="0"/>
              </a:rPr>
              <a:t>ACI 318 just references the applicable specifications with no additional restrictions. </a:t>
            </a:r>
          </a:p>
          <a:p>
            <a:endParaRPr lang="en-US" sz="1200" kern="1200" baseline="0" dirty="0" smtClean="0">
              <a:solidFill>
                <a:schemeClr val="tx1"/>
              </a:solidFill>
              <a:latin typeface="Arial" charset="0"/>
              <a:ea typeface="+mn-ea"/>
              <a:cs typeface="Arial" charset="0"/>
            </a:endParaRPr>
          </a:p>
          <a:p>
            <a:r>
              <a:rPr lang="en-US" sz="1200" kern="1200" baseline="0" dirty="0" smtClean="0">
                <a:solidFill>
                  <a:schemeClr val="tx1"/>
                </a:solidFill>
                <a:latin typeface="Arial" charset="0"/>
                <a:ea typeface="+mn-ea"/>
                <a:cs typeface="Arial" charset="0"/>
              </a:rPr>
              <a:t>ASTM C618 classifies fly ash by these requirements and additionally, includes  limits on sulfur trioxide (SO3), moisture content, soundness, strength activity index, water requirement, and uniformity requirements for material from a single source. Optional requirements, when specifically requested, are also covered in the specification. There are no limits on alkali content of fly ash, but the supplier may report this, expressed as equivalent sodium oxide (Na2O)</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500" dirty="0" smtClean="0"/>
              <a:t>The acronym P2P stands for Prescriptive to Performance</a:t>
            </a:r>
          </a:p>
          <a:p>
            <a:r>
              <a:rPr lang="en-US" sz="1500" dirty="0" smtClean="0"/>
              <a:t>This was initiated by the ready mixed concrete industry because of the preponderance of the prescriptive requirements in specification that prevented the optimized use of materials for mixtures and problems that often resulted with the assignment of responsibility to0 the concrete producer.</a:t>
            </a:r>
          </a:p>
          <a:p>
            <a:endParaRPr lang="en-US" sz="1500" dirty="0" smtClean="0"/>
          </a:p>
          <a:p>
            <a:r>
              <a:rPr lang="en-US" sz="1500" dirty="0" smtClean="0"/>
              <a:t>There has been considerable efforts to move towards the performance in industry standards and by public agencies.</a:t>
            </a:r>
          </a:p>
          <a:p>
            <a:endParaRPr lang="en-US" baseline="0" dirty="0" smtClean="0"/>
          </a:p>
          <a:p>
            <a:endParaRPr lang="en-US" dirty="0"/>
          </a:p>
        </p:txBody>
      </p:sp>
    </p:spTree>
    <p:extLst>
      <p:ext uri="{BB962C8B-B14F-4D97-AF65-F5344CB8AC3E}">
        <p14:creationId xmlns="" xmlns:p14="http://schemas.microsoft.com/office/powerpoint/2010/main" val="24423512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Arial" charset="0"/>
              </a:rPr>
              <a:t>Class C - However, specifying Class F fly ash does not ensure that the concrete will be resistant to ASR and sulfate attack. A methodical approach to addressing ASR is covered in ASTM C1778. Sulfate resistance of concrete is addressed in ACI 318-14 and the effect of fly ash in improving sulfate resistance is covered in the optional requirements of ASTM C618</a:t>
            </a:r>
          </a:p>
          <a:p>
            <a:r>
              <a:rPr lang="en-US" sz="1200" kern="1200" baseline="0" dirty="0" smtClean="0">
                <a:solidFill>
                  <a:schemeClr val="tx1"/>
                </a:solidFill>
                <a:latin typeface="Arial" charset="0"/>
                <a:ea typeface="+mn-ea"/>
                <a:cs typeface="Arial" charset="0"/>
              </a:rPr>
              <a:t> </a:t>
            </a:r>
          </a:p>
          <a:p>
            <a:r>
              <a:rPr lang="en-US" sz="1200" kern="1200" baseline="0" dirty="0" smtClean="0">
                <a:solidFill>
                  <a:schemeClr val="tx1"/>
                </a:solidFill>
                <a:latin typeface="Arial" charset="0"/>
                <a:ea typeface="+mn-ea"/>
                <a:cs typeface="Arial" charset="0"/>
              </a:rPr>
              <a:t>Fineness - Research on this aspect indicates that when fineness of fly ash from the same source varied substantially (between 15% and 30%) over a period of time, there was no significant difference in strength of mortar cubes. Besides fineness, fly ash reactivity is impacted by factors such as chemical and physical composition, morphology, and the </a:t>
            </a:r>
            <a:r>
              <a:rPr lang="en-US" sz="1200" kern="1200" baseline="0" dirty="0" err="1" smtClean="0">
                <a:solidFill>
                  <a:schemeClr val="tx1"/>
                </a:solidFill>
                <a:latin typeface="Arial" charset="0"/>
                <a:ea typeface="+mn-ea"/>
                <a:cs typeface="Arial" charset="0"/>
              </a:rPr>
              <a:t>portland</a:t>
            </a:r>
            <a:r>
              <a:rPr lang="en-US" sz="1200" kern="1200" baseline="0" dirty="0" smtClean="0">
                <a:solidFill>
                  <a:schemeClr val="tx1"/>
                </a:solidFill>
                <a:latin typeface="Arial" charset="0"/>
                <a:ea typeface="+mn-ea"/>
                <a:cs typeface="Arial" charset="0"/>
              </a:rPr>
              <a:t> cement with which it is used (ACI 232.2R-03). The concrete producer is responsible for supplying concrete mixtures that meet the specified strength requirements.</a:t>
            </a:r>
          </a:p>
          <a:p>
            <a:endParaRPr lang="en-US" sz="1200" kern="1200" baseline="0" dirty="0" smtClean="0">
              <a:solidFill>
                <a:schemeClr val="tx1"/>
              </a:solidFill>
              <a:latin typeface="Arial" charset="0"/>
              <a:ea typeface="+mn-ea"/>
              <a:cs typeface="Arial" charset="0"/>
            </a:endParaRPr>
          </a:p>
          <a:p>
            <a:r>
              <a:rPr lang="en-US" sz="1200" kern="1200" baseline="0" dirty="0" smtClean="0">
                <a:solidFill>
                  <a:schemeClr val="tx1"/>
                </a:solidFill>
                <a:latin typeface="Arial" charset="0"/>
                <a:ea typeface="+mn-ea"/>
                <a:cs typeface="Arial" charset="0"/>
              </a:rPr>
              <a:t>A limit on available alkalis was removed from ASTM C618 in the 1990s based on work that indicated that the available alkalis in fly ash were not a good indicator when considering the use of fly ash in concrete containing potentially reactive aggregate (Smith 1987) </a:t>
            </a:r>
          </a:p>
          <a:p>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Restricting</a:t>
            </a:r>
            <a:r>
              <a:rPr lang="en-US" baseline="0" dirty="0" smtClean="0"/>
              <a:t> LOI doesn’t ensure air entrainment problems go away. Low LOI ash sources in above chart were more sensitive to air entrainment. </a:t>
            </a:r>
            <a:r>
              <a:rPr lang="en-US" sz="1200" kern="1200" baseline="0" dirty="0" smtClean="0">
                <a:solidFill>
                  <a:schemeClr val="tx1"/>
                </a:solidFill>
                <a:latin typeface="Arial" charset="0"/>
                <a:ea typeface="+mn-ea"/>
                <a:cs typeface="Arial" charset="0"/>
              </a:rPr>
              <a:t>Imposing a lower LOI limit on fly ash does not ensure better control of the air content in air-entrained concrete. The concrete producer is responsible for achieving the specified air content in concrete.</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some problems caused by these specification requirements – the</a:t>
            </a:r>
            <a:r>
              <a:rPr lang="en-US" baseline="0" dirty="0" smtClean="0"/>
              <a:t> producer is often forced to use alternative sources that they do not have experience with. These requirements establish a false sense of security that the intended performance will be achieved.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suggested alternatives depending on the intended</a:t>
            </a:r>
            <a:r>
              <a:rPr lang="en-US" baseline="0" dirty="0" smtClean="0"/>
              <a:t> performance.</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Arial" charset="0"/>
              </a:rPr>
              <a:t>The fly ash supplier and concrete producer are responsible for monitoring the quality and uniformity of fly ash to ensure that the specified air content and strength are achieved</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Arial" charset="0"/>
              </a:rPr>
              <a:t>Mitigation of ASR has been attained by increasing the percentage of Class C fly ash, or by using Class C fly ash with other supplementary </a:t>
            </a:r>
            <a:r>
              <a:rPr lang="en-US" sz="1200" kern="1200" baseline="0" dirty="0" err="1" smtClean="0">
                <a:solidFill>
                  <a:schemeClr val="tx1"/>
                </a:solidFill>
                <a:latin typeface="Arial" charset="0"/>
                <a:ea typeface="+mn-ea"/>
                <a:cs typeface="Arial" charset="0"/>
              </a:rPr>
              <a:t>cementitious</a:t>
            </a:r>
            <a:r>
              <a:rPr lang="en-US" sz="1200" kern="1200" baseline="0" dirty="0" smtClean="0">
                <a:solidFill>
                  <a:schemeClr val="tx1"/>
                </a:solidFill>
                <a:latin typeface="Arial" charset="0"/>
                <a:ea typeface="+mn-ea"/>
                <a:cs typeface="Arial" charset="0"/>
              </a:rPr>
              <a:t> materials (SCMs) and lithium based admixtures (</a:t>
            </a:r>
            <a:r>
              <a:rPr lang="en-US" sz="1200" kern="1200" baseline="0" dirty="0" err="1" smtClean="0">
                <a:solidFill>
                  <a:schemeClr val="tx1"/>
                </a:solidFill>
                <a:latin typeface="Arial" charset="0"/>
                <a:ea typeface="+mn-ea"/>
                <a:cs typeface="Arial" charset="0"/>
              </a:rPr>
              <a:t>Shehata</a:t>
            </a:r>
            <a:r>
              <a:rPr lang="en-US" sz="1200" kern="1200" baseline="0" dirty="0" smtClean="0">
                <a:solidFill>
                  <a:schemeClr val="tx1"/>
                </a:solidFill>
                <a:latin typeface="Arial" charset="0"/>
                <a:ea typeface="+mn-ea"/>
                <a:cs typeface="Arial" charset="0"/>
              </a:rPr>
              <a:t> and  Thomas 2000). Sulfate resistance has been attained with ternary blends of Class C fly ash and silica fume (</a:t>
            </a:r>
            <a:r>
              <a:rPr lang="en-US" sz="1200" kern="1200" baseline="0" dirty="0" err="1" smtClean="0">
                <a:solidFill>
                  <a:schemeClr val="tx1"/>
                </a:solidFill>
                <a:latin typeface="Arial" charset="0"/>
                <a:ea typeface="+mn-ea"/>
                <a:cs typeface="Arial" charset="0"/>
              </a:rPr>
              <a:t>Shashiprakash</a:t>
            </a:r>
            <a:r>
              <a:rPr lang="en-US" sz="1200" kern="1200" baseline="0" dirty="0" smtClean="0">
                <a:solidFill>
                  <a:schemeClr val="tx1"/>
                </a:solidFill>
                <a:latin typeface="Arial" charset="0"/>
                <a:ea typeface="+mn-ea"/>
                <a:cs typeface="Arial" charset="0"/>
              </a:rPr>
              <a:t> and Thomas 2001). The alternative performance requirements can make it feasible to use locally available Class C fly ash sources that results in cost-effective concrete mixtures, and supports sustainability initiatives.</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Arial" charset="0"/>
              </a:rPr>
              <a:t>The last type of prescriptive specification is on combined aggregate grading addressed in SIP 5. </a:t>
            </a:r>
          </a:p>
          <a:p>
            <a:r>
              <a:rPr lang="en-US" sz="1200" kern="1200" baseline="0" dirty="0" smtClean="0">
                <a:solidFill>
                  <a:schemeClr val="tx1"/>
                </a:solidFill>
                <a:latin typeface="Arial" charset="0"/>
                <a:ea typeface="+mn-ea"/>
                <a:cs typeface="Arial" charset="0"/>
              </a:rPr>
              <a:t>These types of requirements are typically included in specifications for some conventional and industrial floor slabs, specifications of some state highway agencies for road pavements, and a specification for airport pavements (FAA 2014). In some cases, these are stated as general requirements for all concrete on a project.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no such</a:t>
            </a:r>
            <a:r>
              <a:rPr lang="en-US" baseline="0" dirty="0" smtClean="0"/>
              <a:t> limitations in industry standards. There are guidance documents that suggest optimizing aggregate grading that are directed to the person proportioning concrete mixtures.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Research at NRMCA (Obla et al. 2007a, b; Obla and</a:t>
            </a:r>
            <a:r>
              <a:rPr lang="en-US" baseline="0" dirty="0" smtClean="0"/>
              <a:t> </a:t>
            </a:r>
            <a:r>
              <a:rPr lang="en-US" dirty="0" smtClean="0"/>
              <a:t>Kim 2008) found that combined aggregate </a:t>
            </a:r>
            <a:r>
              <a:rPr lang="en-US" dirty="0" err="1" smtClean="0"/>
              <a:t>gradings</a:t>
            </a:r>
            <a:r>
              <a:rPr lang="en-US" baseline="0" dirty="0" smtClean="0"/>
              <a:t> </a:t>
            </a:r>
            <a:r>
              <a:rPr lang="en-US" dirty="0" smtClean="0"/>
              <a:t>meeting the 8-18 and the coarseness factor chart requirements</a:t>
            </a:r>
            <a:r>
              <a:rPr lang="en-US" baseline="0" dirty="0" smtClean="0"/>
              <a:t> </a:t>
            </a:r>
            <a:r>
              <a:rPr lang="en-US" dirty="0" smtClean="0"/>
              <a:t>did not result in reduced aggregate void</a:t>
            </a:r>
            <a:r>
              <a:rPr lang="en-US" baseline="0" dirty="0" smtClean="0"/>
              <a:t> </a:t>
            </a:r>
            <a:r>
              <a:rPr lang="en-US" dirty="0" smtClean="0"/>
              <a:t>content and did not improve concrete performance</a:t>
            </a:r>
            <a:r>
              <a:rPr lang="en-US" baseline="0" dirty="0" smtClean="0"/>
              <a:t> </a:t>
            </a:r>
            <a:r>
              <a:rPr lang="en-US" dirty="0" smtClean="0"/>
              <a:t>through lower water demand,</a:t>
            </a:r>
            <a:r>
              <a:rPr lang="en-US" baseline="0" dirty="0" smtClean="0"/>
              <a:t> </a:t>
            </a:r>
            <a:r>
              <a:rPr lang="en-US" dirty="0" smtClean="0"/>
              <a:t>shrinkage, or higher</a:t>
            </a:r>
            <a:r>
              <a:rPr lang="en-US" baseline="0" dirty="0" smtClean="0"/>
              <a:t> </a:t>
            </a:r>
            <a:r>
              <a:rPr lang="en-US" dirty="0" smtClean="0"/>
              <a:t>strength. Based on experimental studies on Florida</a:t>
            </a:r>
            <a:r>
              <a:rPr lang="en-US" baseline="0" dirty="0" smtClean="0"/>
              <a:t> </a:t>
            </a:r>
            <a:r>
              <a:rPr lang="en-US" dirty="0" smtClean="0"/>
              <a:t>aggregates, McCall et al. (2005) concluded that concrete</a:t>
            </a:r>
            <a:r>
              <a:rPr lang="en-US" baseline="0" dirty="0" smtClean="0"/>
              <a:t> </a:t>
            </a:r>
            <a:r>
              <a:rPr lang="en-US" dirty="0" smtClean="0"/>
              <a:t>with combined aggregate grading meeting the 8-18 requirements did not yield lower water demand,</a:t>
            </a:r>
            <a:r>
              <a:rPr lang="en-US" baseline="0" dirty="0" smtClean="0"/>
              <a:t> </a:t>
            </a:r>
            <a:r>
              <a:rPr lang="en-US" dirty="0" smtClean="0"/>
              <a:t>drying shrinkage, or cracking. A study conducted for</a:t>
            </a:r>
            <a:r>
              <a:rPr lang="en-US" baseline="0" dirty="0" smtClean="0"/>
              <a:t> </a:t>
            </a:r>
            <a:r>
              <a:rPr lang="en-US" dirty="0" smtClean="0"/>
              <a:t>the Mississippi highway department (Varner 2010)</a:t>
            </a:r>
            <a:r>
              <a:rPr lang="en-US" baseline="0" dirty="0" smtClean="0"/>
              <a:t> </a:t>
            </a:r>
            <a:r>
              <a:rPr lang="en-US" dirty="0" smtClean="0"/>
              <a:t>concluded that optimized combined aggregate grading</a:t>
            </a:r>
            <a:r>
              <a:rPr lang="en-US" baseline="0" dirty="0" smtClean="0"/>
              <a:t> </a:t>
            </a:r>
            <a:r>
              <a:rPr lang="en-US" dirty="0" smtClean="0"/>
              <a:t>did not lead to concrete with lower shrinkage, chloride</a:t>
            </a:r>
            <a:r>
              <a:rPr lang="en-US" baseline="0" dirty="0" smtClean="0"/>
              <a:t> </a:t>
            </a:r>
            <a:r>
              <a:rPr lang="en-US" dirty="0" smtClean="0"/>
              <a:t>ion penetrability, or higher strength. Recently, Cook et</a:t>
            </a:r>
            <a:r>
              <a:rPr lang="en-US" baseline="0" dirty="0" smtClean="0"/>
              <a:t> </a:t>
            </a:r>
            <a:r>
              <a:rPr lang="en-US" dirty="0" smtClean="0"/>
              <a:t>al. (2013) and Varner (2012) have shown that the typical</a:t>
            </a:r>
            <a:r>
              <a:rPr lang="en-US" baseline="0" dirty="0" smtClean="0"/>
              <a:t> </a:t>
            </a:r>
            <a:r>
              <a:rPr lang="en-US" dirty="0" smtClean="0"/>
              <a:t>8-18 and coarseness factor chart requirements did</a:t>
            </a:r>
            <a:r>
              <a:rPr lang="en-US" baseline="0" dirty="0" smtClean="0"/>
              <a:t> </a:t>
            </a:r>
            <a:r>
              <a:rPr lang="en-US" dirty="0" smtClean="0"/>
              <a:t>not lead to improved concrete performance, but did</a:t>
            </a:r>
            <a:r>
              <a:rPr lang="en-US" baseline="0" dirty="0" smtClean="0"/>
              <a:t> </a:t>
            </a:r>
            <a:r>
              <a:rPr lang="en-US" dirty="0" smtClean="0"/>
              <a:t>recommend modified limits on the individual percent</a:t>
            </a:r>
            <a:r>
              <a:rPr lang="en-US" baseline="0" dirty="0" smtClean="0"/>
              <a:t> </a:t>
            </a:r>
            <a:r>
              <a:rPr lang="en-US" dirty="0" smtClean="0"/>
              <a:t>retained for combined aggregate.</a:t>
            </a:r>
          </a:p>
          <a:p>
            <a:endParaRPr lang="en-US" dirty="0" smtClean="0"/>
          </a:p>
          <a:p>
            <a:r>
              <a:rPr lang="en-US" dirty="0" smtClean="0"/>
              <a:t>Some additional references that led to</a:t>
            </a:r>
            <a:r>
              <a:rPr lang="en-US" baseline="0" dirty="0" smtClean="0"/>
              <a:t> similar conclusions are:</a:t>
            </a:r>
          </a:p>
          <a:p>
            <a:r>
              <a:rPr lang="en-US" sz="1200" kern="1200" baseline="0" dirty="0" smtClean="0">
                <a:solidFill>
                  <a:schemeClr val="tx1"/>
                </a:solidFill>
                <a:latin typeface="Arial" charset="0"/>
                <a:ea typeface="+mn-ea"/>
                <a:cs typeface="Arial" charset="0"/>
              </a:rPr>
              <a:t>••</a:t>
            </a:r>
            <a:r>
              <a:rPr lang="en-US" sz="1200" kern="1200" baseline="0" dirty="0" err="1" smtClean="0">
                <a:solidFill>
                  <a:schemeClr val="tx1"/>
                </a:solidFill>
                <a:latin typeface="Arial" charset="0"/>
                <a:ea typeface="+mn-ea"/>
                <a:cs typeface="Arial" charset="0"/>
              </a:rPr>
              <a:t>Tuthill</a:t>
            </a:r>
            <a:r>
              <a:rPr lang="en-US" sz="1200" kern="1200" baseline="0" dirty="0" smtClean="0">
                <a:solidFill>
                  <a:schemeClr val="tx1"/>
                </a:solidFill>
                <a:latin typeface="Arial" charset="0"/>
                <a:ea typeface="+mn-ea"/>
                <a:cs typeface="Arial" charset="0"/>
              </a:rPr>
              <a:t>, L.H., “Better Grading of Concrete Aggregates,” </a:t>
            </a:r>
            <a:r>
              <a:rPr lang="en-US" sz="1200" i="1" kern="1200" baseline="0" dirty="0" smtClean="0">
                <a:solidFill>
                  <a:schemeClr val="tx1"/>
                </a:solidFill>
                <a:latin typeface="Arial" charset="0"/>
                <a:ea typeface="+mn-ea"/>
                <a:cs typeface="Arial" charset="0"/>
              </a:rPr>
              <a:t>Concrete International, V. 2, No. 12, Dec. 1980, pp. 49-51;</a:t>
            </a:r>
          </a:p>
          <a:p>
            <a:r>
              <a:rPr lang="en-US" sz="1200" kern="1200" baseline="0" dirty="0" smtClean="0">
                <a:solidFill>
                  <a:schemeClr val="tx1"/>
                </a:solidFill>
                <a:latin typeface="Arial" charset="0"/>
                <a:ea typeface="+mn-ea"/>
                <a:cs typeface="Arial" charset="0"/>
              </a:rPr>
              <a:t>••Anderson, K.W.; </a:t>
            </a:r>
            <a:r>
              <a:rPr lang="en-US" sz="1200" kern="1200" baseline="0" dirty="0" err="1" smtClean="0">
                <a:solidFill>
                  <a:schemeClr val="tx1"/>
                </a:solidFill>
                <a:latin typeface="Arial" charset="0"/>
                <a:ea typeface="+mn-ea"/>
                <a:cs typeface="Arial" charset="0"/>
              </a:rPr>
              <a:t>Uhlmeyer</a:t>
            </a:r>
            <a:r>
              <a:rPr lang="en-US" sz="1200" kern="1200" baseline="0" dirty="0" smtClean="0">
                <a:solidFill>
                  <a:schemeClr val="tx1"/>
                </a:solidFill>
                <a:latin typeface="Arial" charset="0"/>
                <a:ea typeface="+mn-ea"/>
                <a:cs typeface="Arial" charset="0"/>
              </a:rPr>
              <a:t>, J.; and Russell, M., “Combined Aggregate Gradation as a Method for Mitigating Studded Tire Wear on PCCP,” </a:t>
            </a:r>
            <a:r>
              <a:rPr lang="en-US" sz="1200" i="1" kern="1200" baseline="0" dirty="0" smtClean="0">
                <a:solidFill>
                  <a:schemeClr val="tx1"/>
                </a:solidFill>
                <a:latin typeface="Arial" charset="0"/>
                <a:ea typeface="+mn-ea"/>
                <a:cs typeface="Arial" charset="0"/>
              </a:rPr>
              <a:t>Report WA-RD 663.2, Washington </a:t>
            </a:r>
            <a:r>
              <a:rPr lang="en-US" sz="1200" kern="1200" baseline="0" dirty="0" smtClean="0">
                <a:solidFill>
                  <a:schemeClr val="tx1"/>
                </a:solidFill>
                <a:latin typeface="Arial" charset="0"/>
                <a:ea typeface="+mn-ea"/>
                <a:cs typeface="Arial" charset="0"/>
              </a:rPr>
              <a:t>State Department of Transportation, Olympia, WA, 2009, 15 pp., www.wsdot.wa.gov/research/reports/fullreports/663.2.pdf</a:t>
            </a:r>
          </a:p>
          <a:p>
            <a:r>
              <a:rPr lang="en-US" sz="1200" kern="1200" baseline="0" dirty="0" smtClean="0">
                <a:solidFill>
                  <a:schemeClr val="tx1"/>
                </a:solidFill>
                <a:latin typeface="Arial" charset="0"/>
                <a:ea typeface="+mn-ea"/>
                <a:cs typeface="Arial" charset="0"/>
              </a:rPr>
              <a:t>••</a:t>
            </a:r>
            <a:r>
              <a:rPr lang="en-US" sz="1200" kern="1200" baseline="0" dirty="0" err="1" smtClean="0">
                <a:solidFill>
                  <a:schemeClr val="tx1"/>
                </a:solidFill>
                <a:latin typeface="Arial" charset="0"/>
                <a:ea typeface="+mn-ea"/>
                <a:cs typeface="Arial" charset="0"/>
              </a:rPr>
              <a:t>Dilek</a:t>
            </a:r>
            <a:r>
              <a:rPr lang="en-US" sz="1200" kern="1200" baseline="0" dirty="0" smtClean="0">
                <a:solidFill>
                  <a:schemeClr val="tx1"/>
                </a:solidFill>
                <a:latin typeface="Arial" charset="0"/>
                <a:ea typeface="+mn-ea"/>
                <a:cs typeface="Arial" charset="0"/>
              </a:rPr>
              <a:t>, U., and </a:t>
            </a:r>
            <a:r>
              <a:rPr lang="en-US" sz="1200" kern="1200" baseline="0" dirty="0" err="1" smtClean="0">
                <a:solidFill>
                  <a:schemeClr val="tx1"/>
                </a:solidFill>
                <a:latin typeface="Arial" charset="0"/>
                <a:ea typeface="+mn-ea"/>
                <a:cs typeface="Arial" charset="0"/>
              </a:rPr>
              <a:t>Leming</a:t>
            </a:r>
            <a:r>
              <a:rPr lang="en-US" sz="1200" kern="1200" baseline="0" dirty="0" smtClean="0">
                <a:solidFill>
                  <a:schemeClr val="tx1"/>
                </a:solidFill>
                <a:latin typeface="Arial" charset="0"/>
                <a:ea typeface="+mn-ea"/>
                <a:cs typeface="Arial" charset="0"/>
              </a:rPr>
              <a:t>, M.L., “Effects of Proposed Well-Graded Aggregate Gradations on Frost Durability of Concrete,” </a:t>
            </a:r>
            <a:r>
              <a:rPr lang="en-US" sz="1200" i="1" kern="1200" baseline="0" dirty="0" smtClean="0">
                <a:solidFill>
                  <a:schemeClr val="tx1"/>
                </a:solidFill>
                <a:latin typeface="Arial" charset="0"/>
                <a:ea typeface="+mn-ea"/>
                <a:cs typeface="Arial" charset="0"/>
              </a:rPr>
              <a:t>Journal of ASTM International, V. 2, No. 5, </a:t>
            </a:r>
            <a:r>
              <a:rPr lang="en-US" sz="1200" kern="1200" baseline="0" dirty="0" smtClean="0">
                <a:solidFill>
                  <a:schemeClr val="tx1"/>
                </a:solidFill>
                <a:latin typeface="Arial" charset="0"/>
                <a:ea typeface="+mn-ea"/>
                <a:cs typeface="Arial" charset="0"/>
              </a:rPr>
              <a:t>May 2005, pp. 1-14.</a:t>
            </a:r>
          </a:p>
        </p:txBody>
      </p:sp>
      <p:sp>
        <p:nvSpPr>
          <p:cNvPr id="4" name="Slide Number Placeholder 3"/>
          <p:cNvSpPr>
            <a:spLocks noGrp="1"/>
          </p:cNvSpPr>
          <p:nvPr>
            <p:ph type="sldNum" sz="quarter" idx="10"/>
          </p:nvPr>
        </p:nvSpPr>
        <p:spPr/>
        <p:txBody>
          <a:bodyPr/>
          <a:lstStyle/>
          <a:p>
            <a:fld id="{0C204A00-3BA0-47F8-904A-F25A55E49D59}" type="slidenum">
              <a:rPr lang="en-US" smtClean="0"/>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some cases producers who</a:t>
            </a:r>
            <a:r>
              <a:rPr lang="en-US" baseline="0" dirty="0" smtClean="0"/>
              <a:t> like blended aggregates find it difficult to comply with these specs and attain good performance.  They may blend aggregates based on their sources and attain desired </a:t>
            </a:r>
            <a:r>
              <a:rPr lang="en-US" baseline="0" dirty="0" err="1" smtClean="0"/>
              <a:t>perf</a:t>
            </a:r>
            <a:r>
              <a:rPr lang="en-US" baseline="0" dirty="0" smtClean="0"/>
              <a:t> but may be unable to meet the combined </a:t>
            </a:r>
            <a:r>
              <a:rPr lang="en-US" baseline="0" dirty="0" err="1" smtClean="0"/>
              <a:t>agg</a:t>
            </a:r>
            <a:r>
              <a:rPr lang="en-US" baseline="0" dirty="0" smtClean="0"/>
              <a:t>. grading spec. Also if they comply with the grading and the intended performance is not achieved, they cannot be faulted.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an excerpt from a document by the American Society for Civil Engineers (ASCE) that summarizes the difference between the types of specifications.</a:t>
            </a:r>
          </a:p>
          <a:p>
            <a:endParaRPr lang="en-US" baseline="0" dirty="0" smtClean="0"/>
          </a:p>
          <a:p>
            <a:r>
              <a:rPr lang="en-US" baseline="0" dirty="0" smtClean="0"/>
              <a:t>Prescriptive specifications provide detailed directions on means and methods while  define an end result needed while assigning responsibility to the contractor to achieve these methods chosen by him. There is an implication of responsibility – with prescriptive specifications, the contractor cannot be held responsible if some intent is not achieved, However this is not always followed in practice, There is more responsibility to the contractor with a performance specification but the requirements need to </a:t>
            </a:r>
            <a:r>
              <a:rPr lang="en-US" baseline="0" dirty="0" err="1" smtClean="0"/>
              <a:t>tbe</a:t>
            </a:r>
            <a:r>
              <a:rPr lang="en-US" baseline="0" dirty="0" smtClean="0"/>
              <a:t> clearly defined.</a:t>
            </a:r>
            <a:endParaRPr lang="en-US" dirty="0"/>
          </a:p>
        </p:txBody>
      </p:sp>
    </p:spTree>
    <p:extLst>
      <p:ext uri="{BB962C8B-B14F-4D97-AF65-F5344CB8AC3E}">
        <p14:creationId xmlns="" xmlns:p14="http://schemas.microsoft.com/office/powerpoint/2010/main" val="33277261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Ultimately</a:t>
            </a:r>
            <a:r>
              <a:rPr lang="en-US" baseline="0" dirty="0" smtClean="0"/>
              <a:t> the proponents of prescriptive aggregate grading requirements are interested in attaining low shrinkage, good workability, </a:t>
            </a:r>
            <a:r>
              <a:rPr lang="en-US" baseline="0" dirty="0" err="1" smtClean="0"/>
              <a:t>finishability</a:t>
            </a:r>
            <a:r>
              <a:rPr lang="en-US" baseline="0" dirty="0" smtClean="0"/>
              <a:t> and set times. By requiring these performance requirements the prescriptive requirements become redundant.</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performance alternatives to aggregate grading are specified, these are some of the benefits. </a:t>
            </a:r>
            <a:endParaRPr lang="en-US" dirty="0"/>
          </a:p>
        </p:txBody>
      </p:sp>
      <p:sp>
        <p:nvSpPr>
          <p:cNvPr id="4" name="Slide Number Placeholder 3"/>
          <p:cNvSpPr>
            <a:spLocks noGrp="1"/>
          </p:cNvSpPr>
          <p:nvPr>
            <p:ph type="sldNum" sz="quarter" idx="10"/>
          </p:nvPr>
        </p:nvSpPr>
        <p:spPr/>
        <p:txBody>
          <a:bodyPr/>
          <a:lstStyle/>
          <a:p>
            <a:fld id="{0C204A00-3BA0-47F8-904A-F25A55E49D59}" type="slidenum">
              <a:rPr lang="en-US" smtClean="0"/>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2188" cy="3602037"/>
          </a:xfrm>
        </p:spPr>
      </p:sp>
      <p:sp>
        <p:nvSpPr>
          <p:cNvPr id="3" name="Notes Placeholder 2"/>
          <p:cNvSpPr>
            <a:spLocks noGrp="1"/>
          </p:cNvSpPr>
          <p:nvPr>
            <p:ph type="body" idx="1"/>
          </p:nvPr>
        </p:nvSpPr>
        <p:spPr/>
        <p:txBody>
          <a:bodyPr>
            <a:normAutofit/>
          </a:bodyPr>
          <a:lstStyle/>
          <a:p>
            <a:r>
              <a:rPr lang="en-US" dirty="0" smtClean="0"/>
              <a:t>These are suggested performance</a:t>
            </a:r>
            <a:r>
              <a:rPr lang="en-US" baseline="0" dirty="0" smtClean="0"/>
              <a:t> options for floor slab mixtures</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how do we go</a:t>
            </a:r>
            <a:r>
              <a:rPr lang="en-US" baseline="0" dirty="0" smtClean="0"/>
              <a:t> about requesting changes in specifications</a:t>
            </a:r>
            <a:endParaRPr lang="en-US" dirty="0"/>
          </a:p>
        </p:txBody>
      </p:sp>
    </p:spTree>
    <p:extLst>
      <p:ext uri="{BB962C8B-B14F-4D97-AF65-F5344CB8AC3E}">
        <p14:creationId xmlns="" xmlns:p14="http://schemas.microsoft.com/office/powerpoint/2010/main" val="5345021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66">
              <a:defRPr/>
            </a:pPr>
            <a:r>
              <a:rPr lang="en-US" dirty="0" smtClean="0"/>
              <a:t>NRMCA offers a number of resources for implementing</a:t>
            </a:r>
            <a:r>
              <a:rPr lang="en-US" baseline="0" dirty="0" smtClean="0"/>
              <a:t> performance based specs</a:t>
            </a:r>
            <a:endParaRPr lang="en-US" dirty="0" smtClean="0"/>
          </a:p>
          <a:p>
            <a:endParaRPr lang="en-US" dirty="0" smtClean="0"/>
          </a:p>
          <a:p>
            <a:r>
              <a:rPr lang="en-US" dirty="0" smtClean="0"/>
              <a:t>Review these guides to specifications from NRMCA as you consider modifying your specification. The SIPs address 5 issues. These documents cover more details on specifications. </a:t>
            </a:r>
            <a:endParaRPr lang="en-US" dirty="0"/>
          </a:p>
        </p:txBody>
      </p:sp>
    </p:spTree>
    <p:extLst>
      <p:ext uri="{BB962C8B-B14F-4D97-AF65-F5344CB8AC3E}">
        <p14:creationId xmlns="" xmlns:p14="http://schemas.microsoft.com/office/powerpoint/2010/main" val="36123218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7DA44AF-449C-48A8-B4C1-C9B056E32D07}" type="slidenum">
              <a:rPr lang="en-US" smtClean="0">
                <a:cs typeface="Arial" pitchFamily="34" charset="0"/>
              </a:rPr>
              <a:pPr/>
              <a:t>75</a:t>
            </a:fld>
            <a:endParaRPr lang="en-US" smtClean="0">
              <a:cs typeface="Arial" pitchFamily="34" charset="0"/>
            </a:endParaRPr>
          </a:p>
        </p:txBody>
      </p:sp>
      <p:sp>
        <p:nvSpPr>
          <p:cNvPr id="146435" name="Rectangle 2"/>
          <p:cNvSpPr>
            <a:spLocks noGrp="1" noRot="1" noChangeAspect="1" noChangeArrowheads="1" noTextEdit="1"/>
          </p:cNvSpPr>
          <p:nvPr>
            <p:ph type="sldImg"/>
          </p:nvPr>
        </p:nvSpPr>
        <p:spPr>
          <a:xfrm>
            <a:off x="1328530" y="721402"/>
            <a:ext cx="4779066" cy="3547984"/>
          </a:xfrm>
          <a:ln/>
        </p:spPr>
      </p:sp>
      <p:sp>
        <p:nvSpPr>
          <p:cNvPr id="146436" name="Rectangle 3"/>
          <p:cNvSpPr>
            <a:spLocks noGrp="1" noChangeArrowheads="1"/>
          </p:cNvSpPr>
          <p:nvPr>
            <p:ph type="body" idx="1"/>
          </p:nvPr>
        </p:nvSpPr>
        <p:spPr>
          <a:xfrm>
            <a:off x="731841" y="4802192"/>
            <a:ext cx="5851525" cy="4079875"/>
          </a:xfrm>
          <a:noFill/>
          <a:ln/>
        </p:spPr>
        <p:txBody>
          <a:bodyPr/>
          <a:lstStyle/>
          <a:p>
            <a:pPr eaLnBrk="1" hangingPunct="1"/>
            <a:r>
              <a:rPr lang="en-US" dirty="0" smtClean="0"/>
              <a:t>This is a</a:t>
            </a:r>
            <a:r>
              <a:rPr lang="en-US" baseline="0" dirty="0" smtClean="0"/>
              <a:t> Table from the Guide document</a:t>
            </a:r>
            <a:r>
              <a:rPr lang="en-US" dirty="0" smtClean="0"/>
              <a:t>. For each class list the application (where it will be used), the exposure (none, freeze-thaw, deicing chemicals, sulfate), and specified compressive strength. Then begin limitations on materials and quantities based on chapter 19 and 26 of ACI 318 that address material and durability requirements. Maximum aggregate size is based on limitations in ACI 318. Limits on air content, water-cement ratio, cementitious materials, admixtures, and chloride ions are provided in ACI 318. All of these are ACI 318 basic Code requirements.</a:t>
            </a:r>
          </a:p>
        </p:txBody>
      </p:sp>
    </p:spTree>
    <p:extLst>
      <p:ext uri="{BB962C8B-B14F-4D97-AF65-F5344CB8AC3E}">
        <p14:creationId xmlns="" xmlns:p14="http://schemas.microsoft.com/office/powerpoint/2010/main" val="20297464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7DA44AF-449C-48A8-B4C1-C9B056E32D07}" type="slidenum">
              <a:rPr lang="en-US" smtClean="0">
                <a:cs typeface="Arial" pitchFamily="34" charset="0"/>
              </a:rPr>
              <a:pPr/>
              <a:t>76</a:t>
            </a:fld>
            <a:endParaRPr lang="en-US" smtClean="0">
              <a:cs typeface="Arial" pitchFamily="34" charset="0"/>
            </a:endParaRPr>
          </a:p>
        </p:txBody>
      </p:sp>
      <p:sp>
        <p:nvSpPr>
          <p:cNvPr id="146435" name="Rectangle 2"/>
          <p:cNvSpPr>
            <a:spLocks noGrp="1" noRot="1" noChangeAspect="1" noChangeArrowheads="1" noTextEdit="1"/>
          </p:cNvSpPr>
          <p:nvPr>
            <p:ph type="sldImg"/>
          </p:nvPr>
        </p:nvSpPr>
        <p:spPr>
          <a:xfrm>
            <a:off x="1328530" y="721402"/>
            <a:ext cx="4779066" cy="3547984"/>
          </a:xfrm>
          <a:ln/>
        </p:spPr>
      </p:sp>
      <p:sp>
        <p:nvSpPr>
          <p:cNvPr id="146436" name="Rectangle 3"/>
          <p:cNvSpPr>
            <a:spLocks noGrp="1" noChangeArrowheads="1"/>
          </p:cNvSpPr>
          <p:nvPr>
            <p:ph type="body" idx="1"/>
          </p:nvPr>
        </p:nvSpPr>
        <p:spPr>
          <a:xfrm>
            <a:off x="731841" y="4802192"/>
            <a:ext cx="5851525" cy="4079875"/>
          </a:xfrm>
          <a:noFill/>
          <a:ln/>
        </p:spPr>
        <p:txBody>
          <a:bodyPr/>
          <a:lstStyle/>
          <a:p>
            <a:pPr eaLnBrk="1" hangingPunct="1"/>
            <a:r>
              <a:rPr lang="en-US" dirty="0" smtClean="0"/>
              <a:t>These are similar</a:t>
            </a:r>
            <a:r>
              <a:rPr lang="en-US" baseline="0" dirty="0" smtClean="0"/>
              <a:t> to the </a:t>
            </a:r>
            <a:r>
              <a:rPr lang="en-US" baseline="0" dirty="0" err="1" smtClean="0"/>
              <a:t>prev</a:t>
            </a:r>
            <a:r>
              <a:rPr lang="en-US" baseline="0" dirty="0" smtClean="0"/>
              <a:t> slide. These requirements are not in the building Code but are suggested as option for the A/E to consider. Not all concrete applications will require all of these. It is always a good idea to include acceptance criteria for performance that are only needed for the concrete application. Otherwise it can lead to mixtures that are not optimized for performance.</a:t>
            </a:r>
            <a:endParaRPr lang="en-US" dirty="0" smtClean="0"/>
          </a:p>
        </p:txBody>
      </p:sp>
    </p:spTree>
    <p:extLst>
      <p:ext uri="{BB962C8B-B14F-4D97-AF65-F5344CB8AC3E}">
        <p14:creationId xmlns="" xmlns:p14="http://schemas.microsoft.com/office/powerpoint/2010/main" val="33284162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ACI 211.5R has a proposed submittal form for performance based mixtures. Consider using this </a:t>
            </a:r>
            <a:endParaRPr lang="en-US" dirty="0"/>
          </a:p>
        </p:txBody>
      </p:sp>
    </p:spTree>
    <p:extLst>
      <p:ext uri="{BB962C8B-B14F-4D97-AF65-F5344CB8AC3E}">
        <p14:creationId xmlns="" xmlns:p14="http://schemas.microsoft.com/office/powerpoint/2010/main" val="39011640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NRMCA has completed research on</a:t>
            </a:r>
            <a:r>
              <a:rPr lang="en-US" baseline="0" dirty="0" smtClean="0"/>
              <a:t> performance </a:t>
            </a:r>
            <a:r>
              <a:rPr lang="en-US" baseline="0" dirty="0" err="1" smtClean="0"/>
              <a:t>requriements</a:t>
            </a:r>
            <a:r>
              <a:rPr lang="en-US" baseline="0" dirty="0" smtClean="0"/>
              <a:t> for durability. These are some suggested criteria for concrete that needs to have a low permeability to chloride ion penetration – to minimize corrosion of reinforcing steel. </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NRMCA research on freeze</a:t>
            </a:r>
            <a:r>
              <a:rPr lang="en-US" baseline="0" dirty="0" smtClean="0"/>
              <a:t> thaw resistance </a:t>
            </a:r>
            <a:r>
              <a:rPr lang="en-US" dirty="0" smtClean="0"/>
              <a:t>show that </a:t>
            </a:r>
            <a:r>
              <a:rPr lang="en-US" baseline="0" dirty="0" smtClean="0"/>
              <a:t>higher w/cm mixtures than that required by Code provided acceptable performance and these are suggested specification criteria from that research. </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smtClean="0"/>
              <a:t>There are different perceptions of what is meant by performance requirements. A concrete producer only has control on the characteristics of a concrete mixture as is required for workability and hardened properties. So this is an agreed upon definition as it applies to concrete mixtures. The performance indicator, like strength or some measure of durability, has to be defined. This property has to be measured by a standard test method with defined criteria for acceptability. The specification should not restrict the composition of the mixture. </a:t>
            </a:r>
          </a:p>
          <a:p>
            <a:pPr defTabSz="948507">
              <a:defRPr/>
            </a:pPr>
            <a:endParaRPr lang="en-US" dirty="0" smtClean="0"/>
          </a:p>
          <a:p>
            <a:pPr defTabSz="948507">
              <a:defRPr/>
            </a:pPr>
            <a:r>
              <a:rPr lang="en-US" dirty="0" smtClean="0"/>
              <a:t>The ultimate performance required by the owner is often implied – the structure should function for service conditions for an expected service life. It should be realized that this performance of a structure is impacted by the design, specification, materials used and construction. So there are different entities that control the ultimate needs of the owner. The evolution to performance specifications supports an important premise – that when one has the responsibility for some aspect of the project – they have the authority to develop means to achieve that. </a:t>
            </a:r>
          </a:p>
          <a:p>
            <a:pPr defTabSz="948507">
              <a:defRPr/>
            </a:pPr>
            <a:endParaRPr lang="en-US" dirty="0" smtClean="0"/>
          </a:p>
          <a:p>
            <a:pPr defTabSz="948507">
              <a:defRPr/>
            </a:pPr>
            <a:r>
              <a:rPr lang="en-US" dirty="0" smtClean="0"/>
              <a:t>For example, cracking in a concrete member cannot be controlled by the concrete mixture. It is impacted by the design of the member, cover over reinforcement, the characteristics of the mixture, the method of construction, curing and protection, and the service conditions consistent with the design. </a:t>
            </a:r>
          </a:p>
          <a:p>
            <a:endParaRPr lang="en-US" dirty="0"/>
          </a:p>
        </p:txBody>
      </p:sp>
    </p:spTree>
    <p:extLst>
      <p:ext uri="{BB962C8B-B14F-4D97-AF65-F5344CB8AC3E}">
        <p14:creationId xmlns="" xmlns:p14="http://schemas.microsoft.com/office/powerpoint/2010/main" val="11187456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proposed criteria for sulfate resistance. </a:t>
            </a:r>
          </a:p>
          <a:p>
            <a:r>
              <a:rPr lang="en-US" dirty="0" smtClean="0"/>
              <a:t>The Current requirement </a:t>
            </a:r>
            <a:r>
              <a:rPr lang="en-US" baseline="0" dirty="0" smtClean="0"/>
              <a:t>exists in ACI 318. </a:t>
            </a:r>
            <a:r>
              <a:rPr lang="en-US" sz="1200" kern="1200" baseline="0" dirty="0" smtClean="0">
                <a:solidFill>
                  <a:schemeClr val="tx1"/>
                </a:solidFill>
                <a:latin typeface="Arial" charset="0"/>
                <a:ea typeface="+mn-ea"/>
                <a:cs typeface="Arial" charset="0"/>
              </a:rPr>
              <a:t>Cement Type and ASTM C1012 are alternate criteria  currently.</a:t>
            </a:r>
            <a:endParaRPr lang="en-US" baseline="0" dirty="0" smtClean="0"/>
          </a:p>
          <a:p>
            <a:r>
              <a:rPr lang="en-US" baseline="0" dirty="0" smtClean="0"/>
              <a:t>The proposed </a:t>
            </a:r>
            <a:r>
              <a:rPr lang="en-US" dirty="0" smtClean="0"/>
              <a:t>requirement is </a:t>
            </a:r>
            <a:r>
              <a:rPr lang="en-US" baseline="0" dirty="0" smtClean="0"/>
              <a:t>added based on our research. </a:t>
            </a:r>
            <a:r>
              <a:rPr lang="en-US" sz="1200" kern="1200" baseline="0" dirty="0" smtClean="0">
                <a:solidFill>
                  <a:schemeClr val="tx1"/>
                </a:solidFill>
                <a:latin typeface="Arial" charset="0"/>
                <a:ea typeface="+mn-ea"/>
                <a:cs typeface="Arial" charset="0"/>
              </a:rPr>
              <a:t>Both Cement Type and ASTM C1012 criteria govern in proposed requirement.</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Physical sulfate attack is not addressed currently in industry standards. Research shows</a:t>
            </a:r>
            <a:r>
              <a:rPr lang="en-US" baseline="0" dirty="0" smtClean="0"/>
              <a:t> that a min w/cm and adequate strength is adequate to minimize this problem when high sodium sulfate concentration exist in soil </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conclusion</a:t>
            </a:r>
            <a:r>
              <a:rPr lang="en-US" baseline="0" dirty="0" smtClean="0"/>
              <a:t> – evolving to performance specification does not have to be very complicated. Prescriptive provisions that intend some performance may not be achieved and the producer cannot be faulted with associated failures from a prescriptive spec. It prevents mixtures from being optimized and provides no incentive for operating at a higher level of quality or to consider innovation. </a:t>
            </a:r>
          </a:p>
          <a:p>
            <a:r>
              <a:rPr lang="en-US" baseline="0" dirty="0" smtClean="0"/>
              <a:t>These are the other benefits with changes to specifications from prescriptive to performance. </a:t>
            </a:r>
            <a:endParaRPr lang="en-US" dirty="0"/>
          </a:p>
        </p:txBody>
      </p:sp>
      <p:sp>
        <p:nvSpPr>
          <p:cNvPr id="4" name="Slide Number Placeholder 3"/>
          <p:cNvSpPr>
            <a:spLocks noGrp="1"/>
          </p:cNvSpPr>
          <p:nvPr>
            <p:ph type="sldNum" sz="quarter" idx="10"/>
          </p:nvPr>
        </p:nvSpPr>
        <p:spPr/>
        <p:txBody>
          <a:bodyPr/>
          <a:lstStyle/>
          <a:p>
            <a:fld id="{C183FA14-3CA6-4E8E-805A-37954AF35BC5}"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defRPr/>
            </a:pPr>
            <a:r>
              <a:rPr lang="en-US" dirty="0" smtClean="0"/>
              <a:t>These are a couple of documents</a:t>
            </a:r>
            <a:r>
              <a:rPr lang="en-US" baseline="0" dirty="0" smtClean="0"/>
              <a:t> developed by NRMCA that are resources for engineers to use as they choose to review their current specifications and update them. These documents use the </a:t>
            </a:r>
            <a:r>
              <a:rPr lang="en-US" baseline="0" dirty="0" err="1" smtClean="0"/>
              <a:t>MasterSpec</a:t>
            </a:r>
            <a:r>
              <a:rPr lang="en-US" baseline="0" dirty="0" smtClean="0"/>
              <a:t> format, most commonly used. The documents provide proposed specification clauses with detailed rationale (or notes to the engineer). The licensed version of the AIA </a:t>
            </a:r>
            <a:r>
              <a:rPr lang="en-US" baseline="0" dirty="0" err="1" smtClean="0"/>
              <a:t>masterspec</a:t>
            </a:r>
            <a:r>
              <a:rPr lang="en-US" baseline="0" dirty="0" smtClean="0"/>
              <a:t> is a bit dated compared to current ACI standards. The guide to improving specifications proposes language that is consistent with current versions of ACI 301 and ACI 318. It also indicates several instances where prescriptive requirements can be minimized. The second document proposes performance alternatives, again with proposed language and rationale. </a:t>
            </a:r>
            <a:endParaRPr lang="en-US" dirty="0" smtClean="0"/>
          </a:p>
          <a:p>
            <a:endParaRPr lang="en-US" dirty="0"/>
          </a:p>
        </p:txBody>
      </p:sp>
    </p:spTree>
    <p:extLst>
      <p:ext uri="{BB962C8B-B14F-4D97-AF65-F5344CB8AC3E}">
        <p14:creationId xmlns="" xmlns:p14="http://schemas.microsoft.com/office/powerpoint/2010/main" val="39928095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6"/>
          <p:cNvPicPr>
            <a:picLocks noChangeAspect="1" noChangeArrowheads="1"/>
          </p:cNvPicPr>
          <p:nvPr userDrawn="1"/>
        </p:nvPicPr>
        <p:blipFill>
          <a:blip r:embed="rId2" cstate="print"/>
          <a:srcRect/>
          <a:stretch>
            <a:fillRect/>
          </a:stretch>
        </p:blipFill>
        <p:spPr bwMode="auto">
          <a:xfrm>
            <a:off x="1150938" y="1489075"/>
            <a:ext cx="6769100" cy="4606925"/>
          </a:xfrm>
          <a:prstGeom prst="rect">
            <a:avLst/>
          </a:prstGeom>
          <a:noFill/>
          <a:ln w="9525">
            <a:noFill/>
            <a:miter lim="800000"/>
            <a:headEnd/>
            <a:tailEnd/>
          </a:ln>
        </p:spPr>
      </p:pic>
      <p:sp>
        <p:nvSpPr>
          <p:cNvPr id="5"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6"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pPr>
              <a:defRPr/>
            </a:pPr>
            <a:endParaRPr lang="en-US">
              <a:latin typeface="Arial" charset="0"/>
              <a:cs typeface="Arial" charset="0"/>
            </a:endParaRPr>
          </a:p>
        </p:txBody>
      </p:sp>
      <p:pic>
        <p:nvPicPr>
          <p:cNvPr id="7" name="Picture 17"/>
          <p:cNvPicPr>
            <a:picLocks noChangeAspect="1" noChangeArrowheads="1"/>
          </p:cNvPicPr>
          <p:nvPr userDrawn="1"/>
        </p:nvPicPr>
        <p:blipFill>
          <a:blip r:embed="rId3" cstate="print"/>
          <a:srcRect/>
          <a:stretch>
            <a:fillRect/>
          </a:stretch>
        </p:blipFill>
        <p:spPr bwMode="auto">
          <a:xfrm>
            <a:off x="657225" y="5251450"/>
            <a:ext cx="1579563" cy="1371600"/>
          </a:xfrm>
          <a:prstGeom prst="rect">
            <a:avLst/>
          </a:prstGeom>
          <a:noFill/>
          <a:ln w="9525">
            <a:noFill/>
            <a:miter lim="800000"/>
            <a:headEnd/>
            <a:tailEnd/>
          </a:ln>
        </p:spPr>
      </p:pic>
      <p:sp>
        <p:nvSpPr>
          <p:cNvPr id="664578"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664579"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8" name="Rectangle 4"/>
          <p:cNvSpPr>
            <a:spLocks noGrp="1" noChangeArrowheads="1"/>
          </p:cNvSpPr>
          <p:nvPr>
            <p:ph type="dt" sz="half" idx="10"/>
          </p:nvPr>
        </p:nvSpPr>
        <p:spPr>
          <a:xfrm>
            <a:off x="4187825" y="6176963"/>
            <a:ext cx="2133600" cy="457200"/>
          </a:xfrm>
        </p:spPr>
        <p:txBody>
          <a:bodyPr/>
          <a:lstStyle>
            <a:lvl1pPr>
              <a:defRPr/>
            </a:lvl1pPr>
          </a:lstStyle>
          <a:p>
            <a:r>
              <a:rPr lang="en-US" altLang="en-US" smtClean="0"/>
              <a:t>              </a:t>
            </a:r>
            <a:endParaRPr lang="en-US" altLang="en-US"/>
          </a:p>
        </p:txBody>
      </p:sp>
      <p:sp>
        <p:nvSpPr>
          <p:cNvPr id="9" name="Rectangle 6"/>
          <p:cNvSpPr>
            <a:spLocks noGrp="1" noChangeArrowheads="1"/>
          </p:cNvSpPr>
          <p:nvPr>
            <p:ph type="sldNum" sz="quarter" idx="11"/>
          </p:nvPr>
        </p:nvSpPr>
        <p:spPr>
          <a:xfrm>
            <a:off x="6410325" y="6167438"/>
            <a:ext cx="2133600" cy="457200"/>
          </a:xfrm>
        </p:spPr>
        <p:txBody>
          <a:bodyPr/>
          <a:lstStyle>
            <a:lvl1pPr>
              <a:defRPr/>
            </a:lvl1pPr>
          </a:lstStyle>
          <a:p>
            <a:fld id="{F7AE5DDD-1188-4699-BF51-CEAC403F964C}"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4C9960FD-ADF6-463D-8719-14D5A6502332}"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795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795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7474DEA9-70EF-45C4-ACDF-257EA5AD29AD}" type="slidenum">
              <a:rPr lang="en-US" altLang="en-US"/>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43050"/>
            <a:ext cx="8229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84613"/>
            <a:ext cx="8229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              </a:t>
            </a: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4E6E183-6900-4E9D-982B-92F6CFF27C8C}" type="slidenum">
              <a:rPr lang="en-US" altLang="en-US"/>
              <a:pPr>
                <a:defRPr/>
              </a:pPr>
              <a:t>‹#›</a:t>
            </a:fld>
            <a:endParaRPr lang="en-US"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782491AE-B780-413C-890C-7C1CC6DABC3C}"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5" name="Rectangle 5"/>
          <p:cNvSpPr>
            <a:spLocks noGrp="1" noChangeArrowheads="1"/>
          </p:cNvSpPr>
          <p:nvPr>
            <p:ph type="ftr" sz="quarter" idx="11"/>
          </p:nvPr>
        </p:nvSpPr>
        <p:spPr>
          <a:ln/>
        </p:spPr>
        <p:txBody>
          <a:bodyPr/>
          <a:lstStyle>
            <a:lvl1pPr>
              <a:defRPr/>
            </a:lvl1pPr>
          </a:lstStyle>
          <a:p>
            <a:endParaRPr lang="en-US" altLang="en-US"/>
          </a:p>
        </p:txBody>
      </p:sp>
      <p:sp>
        <p:nvSpPr>
          <p:cNvPr id="6" name="Rectangle 6"/>
          <p:cNvSpPr>
            <a:spLocks noGrp="1" noChangeArrowheads="1"/>
          </p:cNvSpPr>
          <p:nvPr>
            <p:ph type="sldNum" sz="quarter" idx="12"/>
          </p:nvPr>
        </p:nvSpPr>
        <p:spPr>
          <a:ln/>
        </p:spPr>
        <p:txBody>
          <a:bodyPr/>
          <a:lstStyle>
            <a:lvl1pPr>
              <a:defRPr/>
            </a:lvl1pPr>
          </a:lstStyle>
          <a:p>
            <a:fld id="{14E0C439-E4C2-4612-B32E-277C9D0B6336}"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0F728B83-021F-4137-A8DD-BA223184277E}"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8" name="Rectangle 5"/>
          <p:cNvSpPr>
            <a:spLocks noGrp="1" noChangeArrowheads="1"/>
          </p:cNvSpPr>
          <p:nvPr>
            <p:ph type="ftr" sz="quarter" idx="11"/>
          </p:nvPr>
        </p:nvSpPr>
        <p:spPr>
          <a:ln/>
        </p:spPr>
        <p:txBody>
          <a:bodyPr/>
          <a:lstStyle>
            <a:lvl1pPr>
              <a:defRPr/>
            </a:lvl1pPr>
          </a:lstStyle>
          <a:p>
            <a:endParaRPr lang="en-US" altLang="en-US"/>
          </a:p>
        </p:txBody>
      </p:sp>
      <p:sp>
        <p:nvSpPr>
          <p:cNvPr id="9" name="Rectangle 6"/>
          <p:cNvSpPr>
            <a:spLocks noGrp="1" noChangeArrowheads="1"/>
          </p:cNvSpPr>
          <p:nvPr>
            <p:ph type="sldNum" sz="quarter" idx="12"/>
          </p:nvPr>
        </p:nvSpPr>
        <p:spPr>
          <a:ln/>
        </p:spPr>
        <p:txBody>
          <a:bodyPr/>
          <a:lstStyle>
            <a:lvl1pPr>
              <a:defRPr/>
            </a:lvl1pPr>
          </a:lstStyle>
          <a:p>
            <a:fld id="{E51E8246-566D-459A-97D4-B1EC7E99685C}"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4" name="Rectangle 5"/>
          <p:cNvSpPr>
            <a:spLocks noGrp="1" noChangeArrowheads="1"/>
          </p:cNvSpPr>
          <p:nvPr>
            <p:ph type="ftr" sz="quarter" idx="11"/>
          </p:nvPr>
        </p:nvSpPr>
        <p:spPr>
          <a:ln/>
        </p:spPr>
        <p:txBody>
          <a:bodyPr/>
          <a:lstStyle>
            <a:lvl1pPr>
              <a:defRPr/>
            </a:lvl1pPr>
          </a:lstStyle>
          <a:p>
            <a:endParaRPr lang="en-US" altLang="en-US"/>
          </a:p>
        </p:txBody>
      </p:sp>
      <p:sp>
        <p:nvSpPr>
          <p:cNvPr id="5" name="Rectangle 6"/>
          <p:cNvSpPr>
            <a:spLocks noGrp="1" noChangeArrowheads="1"/>
          </p:cNvSpPr>
          <p:nvPr>
            <p:ph type="sldNum" sz="quarter" idx="12"/>
          </p:nvPr>
        </p:nvSpPr>
        <p:spPr>
          <a:ln/>
        </p:spPr>
        <p:txBody>
          <a:bodyPr/>
          <a:lstStyle>
            <a:lvl1pPr>
              <a:defRPr/>
            </a:lvl1pPr>
          </a:lstStyle>
          <a:p>
            <a:fld id="{0C287AB4-6379-4B90-96CB-81AB4814CFCE}"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3" name="Rectangle 5"/>
          <p:cNvSpPr>
            <a:spLocks noGrp="1" noChangeArrowheads="1"/>
          </p:cNvSpPr>
          <p:nvPr>
            <p:ph type="ftr" sz="quarter" idx="11"/>
          </p:nvPr>
        </p:nvSpPr>
        <p:spPr>
          <a:ln/>
        </p:spPr>
        <p:txBody>
          <a:bodyPr/>
          <a:lstStyle>
            <a:lvl1pPr>
              <a:defRPr/>
            </a:lvl1pPr>
          </a:lstStyle>
          <a:p>
            <a:endParaRPr lang="en-US" altLang="en-US"/>
          </a:p>
        </p:txBody>
      </p:sp>
      <p:sp>
        <p:nvSpPr>
          <p:cNvPr id="4" name="Rectangle 6"/>
          <p:cNvSpPr>
            <a:spLocks noGrp="1" noChangeArrowheads="1"/>
          </p:cNvSpPr>
          <p:nvPr>
            <p:ph type="sldNum" sz="quarter" idx="12"/>
          </p:nvPr>
        </p:nvSpPr>
        <p:spPr>
          <a:ln/>
        </p:spPr>
        <p:txBody>
          <a:bodyPr/>
          <a:lstStyle>
            <a:lvl1pPr>
              <a:defRPr/>
            </a:lvl1pPr>
          </a:lstStyle>
          <a:p>
            <a:fld id="{9198896F-A71A-457B-BB81-3C97158E4021}"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19911C1B-EFA1-4664-94F0-5D77EC4CD68C}"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r>
              <a:rPr lang="en-US" smtClean="0"/>
              <a:t>              </a:t>
            </a:r>
            <a:endParaRPr lang="en-US" altLang="en-US"/>
          </a:p>
        </p:txBody>
      </p:sp>
      <p:sp>
        <p:nvSpPr>
          <p:cNvPr id="6" name="Rectangle 5"/>
          <p:cNvSpPr>
            <a:spLocks noGrp="1" noChangeArrowheads="1"/>
          </p:cNvSpPr>
          <p:nvPr>
            <p:ph type="ftr" sz="quarter" idx="11"/>
          </p:nvPr>
        </p:nvSpPr>
        <p:spPr>
          <a:ln/>
        </p:spPr>
        <p:txBody>
          <a:bodyPr/>
          <a:lstStyle>
            <a:lvl1pPr>
              <a:defRPr/>
            </a:lvl1pPr>
          </a:lstStyle>
          <a:p>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CEB03AF2-2179-4AEE-8E5B-3DA72D66FADB}"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0"/>
          <p:cNvPicPr>
            <a:picLocks noChangeAspect="1" noChangeArrowheads="1"/>
          </p:cNvPicPr>
          <p:nvPr userDrawn="1"/>
        </p:nvPicPr>
        <p:blipFill>
          <a:blip r:embed="rId14" cstate="print"/>
          <a:srcRect/>
          <a:stretch>
            <a:fillRect/>
          </a:stretch>
        </p:blipFill>
        <p:spPr bwMode="auto">
          <a:xfrm>
            <a:off x="1150938" y="1489075"/>
            <a:ext cx="6769100" cy="46069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663556"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r>
              <a:rPr lang="en-US" smtClean="0"/>
              <a:t>              </a:t>
            </a:r>
            <a:endParaRPr lang="en-US" altLang="en-US"/>
          </a:p>
        </p:txBody>
      </p:sp>
      <p:sp>
        <p:nvSpPr>
          <p:cNvPr id="66355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663558"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B236D57-D7D0-478F-BC19-454D224B1D80}" type="slidenum">
              <a:rPr lang="en-US" altLang="en-US"/>
              <a:pPr/>
              <a:t>‹#›</a:t>
            </a:fld>
            <a:endParaRPr lang="en-US" altLang="en-US"/>
          </a:p>
        </p:txBody>
      </p:sp>
      <p:sp>
        <p:nvSpPr>
          <p:cNvPr id="663559"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en-US"/>
          </a:p>
        </p:txBody>
      </p:sp>
      <p:sp>
        <p:nvSpPr>
          <p:cNvPr id="663560"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pPr>
              <a:defRPr/>
            </a:pPr>
            <a:endParaRPr lang="en-US">
              <a:latin typeface="Arial" charset="0"/>
              <a:cs typeface="Arial" charset="0"/>
            </a:endParaRPr>
          </a:p>
        </p:txBody>
      </p:sp>
      <p:sp>
        <p:nvSpPr>
          <p:cNvPr id="663565" name="Text Box 13"/>
          <p:cNvSpPr txBox="1">
            <a:spLocks noChangeArrowheads="1"/>
          </p:cNvSpPr>
          <p:nvPr/>
        </p:nvSpPr>
        <p:spPr bwMode="auto">
          <a:xfrm>
            <a:off x="7086600" y="6229350"/>
            <a:ext cx="2057400" cy="274638"/>
          </a:xfrm>
          <a:prstGeom prst="rect">
            <a:avLst/>
          </a:prstGeom>
          <a:noFill/>
          <a:ln w="9525">
            <a:noFill/>
            <a:miter lim="800000"/>
            <a:headEnd/>
            <a:tailEnd/>
          </a:ln>
          <a:effectLst/>
        </p:spPr>
        <p:txBody>
          <a:bodyPr>
            <a:spAutoFit/>
          </a:bodyPr>
          <a:lstStyle/>
          <a:p>
            <a:pPr>
              <a:spcBef>
                <a:spcPct val="50000"/>
              </a:spcBef>
              <a:defRPr/>
            </a:pPr>
            <a:r>
              <a:rPr lang="en-US" sz="1200">
                <a:solidFill>
                  <a:srgbClr val="00602F"/>
                </a:solidFill>
                <a:latin typeface="Arial" charset="0"/>
                <a:cs typeface="Arial" charset="0"/>
              </a:rPr>
              <a:t>WWW. NRMCA.ORG</a:t>
            </a:r>
          </a:p>
        </p:txBody>
      </p:sp>
      <p:sp>
        <p:nvSpPr>
          <p:cNvPr id="1034" name="Rectangle 3"/>
          <p:cNvSpPr>
            <a:spLocks noGrp="1" noChangeArrowheads="1"/>
          </p:cNvSpPr>
          <p:nvPr>
            <p:ph type="body" idx="1"/>
          </p:nvPr>
        </p:nvSpPr>
        <p:spPr bwMode="auto">
          <a:xfrm>
            <a:off x="457200" y="154305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35" name="Picture 21"/>
          <p:cNvPicPr>
            <a:picLocks noChangeAspect="1" noChangeArrowheads="1"/>
          </p:cNvPicPr>
          <p:nvPr userDrawn="1"/>
        </p:nvPicPr>
        <p:blipFill>
          <a:blip r:embed="rId15" cstate="print"/>
          <a:srcRect/>
          <a:stretch>
            <a:fillRect/>
          </a:stretch>
        </p:blipFill>
        <p:spPr bwMode="auto">
          <a:xfrm>
            <a:off x="479425" y="6207125"/>
            <a:ext cx="581025" cy="504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34"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5"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cs typeface="Arial" charset="0"/>
        </a:defRPr>
      </a:lvl2pPr>
      <a:lvl3pPr algn="l" rtl="0" eaLnBrk="0" fontAlgn="base" hangingPunct="0">
        <a:spcBef>
          <a:spcPct val="0"/>
        </a:spcBef>
        <a:spcAft>
          <a:spcPct val="0"/>
        </a:spcAft>
        <a:defRPr sz="4200">
          <a:solidFill>
            <a:schemeClr val="tx2"/>
          </a:solidFill>
          <a:latin typeface="Garamond" pitchFamily="18" charset="0"/>
          <a:cs typeface="Arial" charset="0"/>
        </a:defRPr>
      </a:lvl3pPr>
      <a:lvl4pPr algn="l" rtl="0" eaLnBrk="0" fontAlgn="base" hangingPunct="0">
        <a:spcBef>
          <a:spcPct val="0"/>
        </a:spcBef>
        <a:spcAft>
          <a:spcPct val="0"/>
        </a:spcAft>
        <a:defRPr sz="4200">
          <a:solidFill>
            <a:schemeClr val="tx2"/>
          </a:solidFill>
          <a:latin typeface="Garamond" pitchFamily="18" charset="0"/>
          <a:cs typeface="Arial" charset="0"/>
        </a:defRPr>
      </a:lvl4pPr>
      <a:lvl5pPr algn="l" rtl="0" eaLnBrk="0" fontAlgn="base" hangingPunct="0">
        <a:spcBef>
          <a:spcPct val="0"/>
        </a:spcBef>
        <a:spcAft>
          <a:spcPct val="0"/>
        </a:spcAft>
        <a:defRPr sz="4200">
          <a:solidFill>
            <a:schemeClr val="tx2"/>
          </a:solidFill>
          <a:latin typeface="Garamond" pitchFamily="18" charset="0"/>
          <a:cs typeface="Arial" charset="0"/>
        </a:defRPr>
      </a:lvl5pPr>
      <a:lvl6pPr marL="457200" algn="l" rtl="0" fontAlgn="base">
        <a:spcBef>
          <a:spcPct val="0"/>
        </a:spcBef>
        <a:spcAft>
          <a:spcPct val="0"/>
        </a:spcAft>
        <a:defRPr sz="4200">
          <a:solidFill>
            <a:schemeClr val="tx2"/>
          </a:solidFill>
          <a:latin typeface="Garamond" pitchFamily="18" charset="0"/>
          <a:cs typeface="Arial" charset="0"/>
        </a:defRPr>
      </a:lvl6pPr>
      <a:lvl7pPr marL="914400" algn="l" rtl="0" fontAlgn="base">
        <a:spcBef>
          <a:spcPct val="0"/>
        </a:spcBef>
        <a:spcAft>
          <a:spcPct val="0"/>
        </a:spcAft>
        <a:defRPr sz="4200">
          <a:solidFill>
            <a:schemeClr val="tx2"/>
          </a:solidFill>
          <a:latin typeface="Garamond" pitchFamily="18" charset="0"/>
          <a:cs typeface="Arial" charset="0"/>
        </a:defRPr>
      </a:lvl7pPr>
      <a:lvl8pPr marL="1371600" algn="l" rtl="0" fontAlgn="base">
        <a:spcBef>
          <a:spcPct val="0"/>
        </a:spcBef>
        <a:spcAft>
          <a:spcPct val="0"/>
        </a:spcAft>
        <a:defRPr sz="4200">
          <a:solidFill>
            <a:schemeClr val="tx2"/>
          </a:solidFill>
          <a:latin typeface="Garamond" pitchFamily="18" charset="0"/>
          <a:cs typeface="Arial" charset="0"/>
        </a:defRPr>
      </a:lvl8pPr>
      <a:lvl9pPr marL="1828800" algn="l" rtl="0" fontAlgn="base">
        <a:spcBef>
          <a:spcPct val="0"/>
        </a:spcBef>
        <a:spcAft>
          <a:spcPct val="0"/>
        </a:spcAft>
        <a:defRPr sz="4200">
          <a:solidFill>
            <a:schemeClr val="tx2"/>
          </a:solidFill>
          <a:latin typeface="Garamond" pitchFamily="18" charset="0"/>
          <a:cs typeface="Arial"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5.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6.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7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914400" y="1428750"/>
            <a:ext cx="7623175" cy="1752600"/>
          </a:xfrm>
        </p:spPr>
        <p:txBody>
          <a:bodyPr/>
          <a:lstStyle/>
          <a:p>
            <a:r>
              <a:rPr lang="en-US" dirty="0" smtClean="0"/>
              <a:t>Performance-based Specifications – State of the Industry and Way Forward</a:t>
            </a:r>
          </a:p>
        </p:txBody>
      </p:sp>
      <p:sp>
        <p:nvSpPr>
          <p:cNvPr id="3075" name="Rectangle 5"/>
          <p:cNvSpPr>
            <a:spLocks noGrp="1" noChangeArrowheads="1"/>
          </p:cNvSpPr>
          <p:nvPr>
            <p:ph type="subTitle" idx="1"/>
          </p:nvPr>
        </p:nvSpPr>
        <p:spPr>
          <a:xfrm>
            <a:off x="1981200" y="4057650"/>
            <a:ext cx="6553200" cy="1752600"/>
          </a:xfrm>
        </p:spPr>
        <p:txBody>
          <a:bodyPr/>
          <a:lstStyle/>
          <a:p>
            <a:r>
              <a:rPr lang="en-US" dirty="0" smtClean="0"/>
              <a:t>Speaker Name:</a:t>
            </a:r>
          </a:p>
          <a:p>
            <a:r>
              <a:rPr lang="en-US" dirty="0" smtClean="0"/>
              <a:t>Date:</a:t>
            </a:r>
          </a:p>
        </p:txBody>
      </p:sp>
      <p:pic>
        <p:nvPicPr>
          <p:cNvPr id="6" name="Picture 5"/>
          <p:cNvPicPr>
            <a:picLocks noChangeAspect="1"/>
          </p:cNvPicPr>
          <p:nvPr/>
        </p:nvPicPr>
        <p:blipFill>
          <a:blip r:embed="rId3" cstate="print"/>
          <a:stretch>
            <a:fillRect/>
          </a:stretch>
        </p:blipFill>
        <p:spPr>
          <a:xfrm>
            <a:off x="7670470" y="5640779"/>
            <a:ext cx="762458" cy="776844"/>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smtClean="0"/>
              <a:t>Resources for Specifications</a:t>
            </a:r>
          </a:p>
        </p:txBody>
      </p:sp>
      <p:pic>
        <p:nvPicPr>
          <p:cNvPr id="146434" name="Picture 2"/>
          <p:cNvPicPr>
            <a:picLocks noChangeAspect="1" noChangeArrowheads="1"/>
          </p:cNvPicPr>
          <p:nvPr/>
        </p:nvPicPr>
        <p:blipFill>
          <a:blip r:embed="rId3" cstate="print"/>
          <a:srcRect l="19336" t="12500" r="63086" b="6250"/>
          <a:stretch>
            <a:fillRect/>
          </a:stretch>
        </p:blipFill>
        <p:spPr bwMode="auto">
          <a:xfrm>
            <a:off x="2757986" y="1189013"/>
            <a:ext cx="3810000" cy="495300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p:cNvPicPr>
            <a:picLocks noChangeAspect="1" noChangeArrowheads="1"/>
          </p:cNvPicPr>
          <p:nvPr/>
        </p:nvPicPr>
        <p:blipFill>
          <a:blip r:embed="rId3" cstate="print"/>
          <a:srcRect l="10349" t="24801" r="74919" b="53176"/>
          <a:stretch>
            <a:fillRect/>
          </a:stretch>
        </p:blipFill>
        <p:spPr bwMode="auto">
          <a:xfrm>
            <a:off x="0" y="1185763"/>
            <a:ext cx="4429495" cy="1862302"/>
          </a:xfrm>
          <a:prstGeom prst="rect">
            <a:avLst/>
          </a:prstGeom>
          <a:noFill/>
          <a:ln w="9525">
            <a:noFill/>
            <a:miter lim="800000"/>
            <a:headEnd/>
            <a:tailEnd/>
          </a:ln>
        </p:spPr>
      </p:pic>
      <p:sp>
        <p:nvSpPr>
          <p:cNvPr id="2" name="Title 1"/>
          <p:cNvSpPr>
            <a:spLocks noGrp="1"/>
          </p:cNvSpPr>
          <p:nvPr>
            <p:ph type="title"/>
          </p:nvPr>
        </p:nvSpPr>
        <p:spPr>
          <a:xfrm>
            <a:off x="457200" y="250517"/>
            <a:ext cx="8229600" cy="1139825"/>
          </a:xfrm>
        </p:spPr>
        <p:txBody>
          <a:bodyPr/>
          <a:lstStyle/>
          <a:p>
            <a:r>
              <a:rPr lang="en-US" dirty="0" smtClean="0"/>
              <a:t>www.nrmca.org/P2P</a:t>
            </a:r>
            <a:endParaRPr lang="en-US" dirty="0"/>
          </a:p>
        </p:txBody>
      </p:sp>
      <p:sp>
        <p:nvSpPr>
          <p:cNvPr id="4" name="Date Placeholder 3"/>
          <p:cNvSpPr>
            <a:spLocks noGrp="1"/>
          </p:cNvSpPr>
          <p:nvPr>
            <p:ph type="dt" sz="half" idx="10"/>
          </p:nvPr>
        </p:nvSpPr>
        <p:spPr/>
        <p:txBody>
          <a:bodyPr/>
          <a:lstStyle/>
          <a:p>
            <a:pPr>
              <a:defRPr/>
            </a:pPr>
            <a:r>
              <a:rPr lang="en-US" smtClean="0"/>
              <a:t>              </a:t>
            </a:r>
            <a:endParaRPr lang="en-US" altLang="en-US"/>
          </a:p>
        </p:txBody>
      </p:sp>
      <p:pic>
        <p:nvPicPr>
          <p:cNvPr id="7" name="Picture 1"/>
          <p:cNvPicPr>
            <a:picLocks noGrp="1" noChangeAspect="1" noChangeArrowheads="1"/>
          </p:cNvPicPr>
          <p:nvPr>
            <p:ph idx="1"/>
          </p:nvPr>
        </p:nvPicPr>
        <p:blipFill>
          <a:blip r:embed="rId3" cstate="print"/>
          <a:srcRect l="10349" t="48582" r="74919" b="10880"/>
          <a:stretch>
            <a:fillRect/>
          </a:stretch>
        </p:blipFill>
        <p:spPr bwMode="auto">
          <a:xfrm>
            <a:off x="3902780" y="2116113"/>
            <a:ext cx="5241220" cy="40562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2942" y="1271815"/>
            <a:ext cx="7772400" cy="1362075"/>
          </a:xfrm>
        </p:spPr>
        <p:txBody>
          <a:bodyPr/>
          <a:lstStyle/>
          <a:p>
            <a:r>
              <a:rPr lang="en-US" cap="none" dirty="0" smtClean="0"/>
              <a:t>The Credibility Issue</a:t>
            </a:r>
            <a:br>
              <a:rPr lang="en-US" cap="none" dirty="0" smtClean="0"/>
            </a:br>
            <a:r>
              <a:rPr lang="en-US" cap="none" dirty="0" smtClean="0"/>
              <a:t/>
            </a:r>
            <a:br>
              <a:rPr lang="en-US" cap="none" dirty="0" smtClean="0"/>
            </a:br>
            <a:r>
              <a:rPr lang="en-US" b="0" cap="none" dirty="0" smtClean="0"/>
              <a:t>Quality Systems</a:t>
            </a:r>
            <a:br>
              <a:rPr lang="en-US" b="0" cap="none" dirty="0" smtClean="0"/>
            </a:br>
            <a:r>
              <a:rPr lang="en-US" b="0" cap="none" dirty="0" smtClean="0"/>
              <a:t>Plants </a:t>
            </a:r>
            <a:br>
              <a:rPr lang="en-US" b="0" cap="none" dirty="0" smtClean="0"/>
            </a:br>
            <a:r>
              <a:rPr lang="en-US" b="0" cap="none" dirty="0" smtClean="0"/>
              <a:t>People</a:t>
            </a:r>
            <a:endParaRPr lang="en-US" b="0" cap="none"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12</a:t>
            </a:fld>
            <a:endParaRPr lang="en-US" altLang="en-US"/>
          </a:p>
        </p:txBody>
      </p:sp>
    </p:spTree>
    <p:extLst>
      <p:ext uri="{BB962C8B-B14F-4D97-AF65-F5344CB8AC3E}">
        <p14:creationId xmlns="" xmlns:p14="http://schemas.microsoft.com/office/powerpoint/2010/main" val="21130398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3626" y="277813"/>
            <a:ext cx="8313174" cy="1139825"/>
          </a:xfrm>
        </p:spPr>
        <p:txBody>
          <a:bodyPr/>
          <a:lstStyle/>
          <a:p>
            <a:r>
              <a:rPr lang="en-US" dirty="0" smtClean="0"/>
              <a:t>Credibility</a:t>
            </a:r>
            <a:endParaRPr lang="en-US" dirty="0"/>
          </a:p>
        </p:txBody>
      </p:sp>
      <p:sp>
        <p:nvSpPr>
          <p:cNvPr id="6" name="Content Placeholder 5"/>
          <p:cNvSpPr>
            <a:spLocks noGrp="1"/>
          </p:cNvSpPr>
          <p:nvPr>
            <p:ph idx="1"/>
          </p:nvPr>
        </p:nvSpPr>
        <p:spPr/>
        <p:txBody>
          <a:bodyPr/>
          <a:lstStyle/>
          <a:p>
            <a:r>
              <a:rPr lang="en-US" dirty="0" smtClean="0"/>
              <a:t>Company Reputation in local market</a:t>
            </a:r>
          </a:p>
          <a:p>
            <a:pPr lvl="1"/>
            <a:r>
              <a:rPr lang="en-US" dirty="0" smtClean="0"/>
              <a:t>Knowledgeable personnel</a:t>
            </a:r>
          </a:p>
          <a:p>
            <a:pPr lvl="1"/>
            <a:r>
              <a:rPr lang="en-US" dirty="0" smtClean="0"/>
              <a:t>Providing technical solutions</a:t>
            </a:r>
          </a:p>
          <a:p>
            <a:endParaRPr lang="en-US" dirty="0" smtClean="0"/>
          </a:p>
          <a:p>
            <a:r>
              <a:rPr lang="en-US" dirty="0" smtClean="0"/>
              <a:t>Certifications (NRMCA, ACI…)</a:t>
            </a:r>
          </a:p>
          <a:p>
            <a:pPr lvl="1"/>
            <a:r>
              <a:rPr lang="en-US" dirty="0" smtClean="0"/>
              <a:t>Plants and Trucks</a:t>
            </a:r>
          </a:p>
          <a:p>
            <a:pPr lvl="1"/>
            <a:r>
              <a:rPr lang="en-US" dirty="0" smtClean="0"/>
              <a:t>Technical Personnel</a:t>
            </a:r>
          </a:p>
          <a:p>
            <a:pPr lvl="2"/>
            <a:r>
              <a:rPr lang="en-US" dirty="0" smtClean="0"/>
              <a:t>NRMCA Concrete Technologist Levels 2, 3, 4</a:t>
            </a:r>
          </a:p>
          <a:p>
            <a:pPr lvl="2"/>
            <a:r>
              <a:rPr lang="en-US" sz="2400" dirty="0" smtClean="0"/>
              <a:t>ACI Concrete Quality Technical Manager</a:t>
            </a:r>
            <a:endParaRPr lang="en-US" dirty="0" smtClean="0"/>
          </a:p>
          <a:p>
            <a:pPr lvl="1"/>
            <a:endParaRPr lang="en-US" dirty="0"/>
          </a:p>
        </p:txBody>
      </p:sp>
      <p:sp>
        <p:nvSpPr>
          <p:cNvPr id="4" name="Slide Number Placeholder 3"/>
          <p:cNvSpPr>
            <a:spLocks noGrp="1"/>
          </p:cNvSpPr>
          <p:nvPr>
            <p:ph type="sldNum" sz="quarter" idx="12"/>
          </p:nvPr>
        </p:nvSpPr>
        <p:spPr/>
        <p:txBody>
          <a:bodyPr/>
          <a:lstStyle/>
          <a:p>
            <a:fld id="{14E0C439-E4C2-4612-B32E-277C9D0B6336}" type="slidenum">
              <a:rPr lang="en-US" altLang="en-US" smtClean="0"/>
              <a:pPr/>
              <a:t>13</a:t>
            </a:fld>
            <a:endParaRPr lang="en-US" altLang="en-US"/>
          </a:p>
        </p:txBody>
      </p:sp>
    </p:spTree>
    <p:extLst>
      <p:ext uri="{BB962C8B-B14F-4D97-AF65-F5344CB8AC3E}">
        <p14:creationId xmlns="" xmlns:p14="http://schemas.microsoft.com/office/powerpoint/2010/main" val="4218663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cstate="print"/>
          <a:srcRect/>
          <a:stretch>
            <a:fillRect/>
          </a:stretch>
        </p:blipFill>
        <p:spPr bwMode="auto">
          <a:xfrm>
            <a:off x="6430149" y="4727873"/>
            <a:ext cx="2438548" cy="1417288"/>
          </a:xfrm>
          <a:prstGeom prst="rect">
            <a:avLst/>
          </a:prstGeom>
          <a:noFill/>
        </p:spPr>
      </p:pic>
      <p:sp>
        <p:nvSpPr>
          <p:cNvPr id="5" name="Title 4"/>
          <p:cNvSpPr>
            <a:spLocks noGrp="1"/>
          </p:cNvSpPr>
          <p:nvPr>
            <p:ph type="title"/>
          </p:nvPr>
        </p:nvSpPr>
        <p:spPr/>
        <p:txBody>
          <a:bodyPr/>
          <a:lstStyle/>
          <a:p>
            <a:r>
              <a:rPr lang="en-US" sz="4000" dirty="0" smtClean="0"/>
              <a:t>NRMCA Quality Certification</a:t>
            </a:r>
            <a:endParaRPr lang="en-US" sz="4000" dirty="0"/>
          </a:p>
        </p:txBody>
      </p:sp>
      <p:sp>
        <p:nvSpPr>
          <p:cNvPr id="6" name="Content Placeholder 5"/>
          <p:cNvSpPr>
            <a:spLocks noGrp="1"/>
          </p:cNvSpPr>
          <p:nvPr>
            <p:ph idx="1"/>
          </p:nvPr>
        </p:nvSpPr>
        <p:spPr>
          <a:xfrm>
            <a:off x="221389" y="1163374"/>
            <a:ext cx="5520650" cy="4981787"/>
          </a:xfrm>
        </p:spPr>
        <p:txBody>
          <a:bodyPr/>
          <a:lstStyle/>
          <a:p>
            <a:r>
              <a:rPr lang="en-US" sz="2600" dirty="0" smtClean="0"/>
              <a:t>Comprehensive Quality Plan </a:t>
            </a:r>
          </a:p>
          <a:p>
            <a:r>
              <a:rPr lang="en-US" sz="2600" dirty="0" smtClean="0"/>
              <a:t>Personnel Qualifications</a:t>
            </a:r>
          </a:p>
          <a:p>
            <a:r>
              <a:rPr lang="en-US" sz="2600" dirty="0" smtClean="0"/>
              <a:t>Testing Capabilities</a:t>
            </a:r>
          </a:p>
          <a:p>
            <a:r>
              <a:rPr lang="en-US" sz="2600" dirty="0" smtClean="0"/>
              <a:t>Ingredient materials quality</a:t>
            </a:r>
          </a:p>
          <a:p>
            <a:r>
              <a:rPr lang="en-US" sz="2600" dirty="0" smtClean="0"/>
              <a:t>Production facilities</a:t>
            </a:r>
          </a:p>
          <a:p>
            <a:r>
              <a:rPr lang="en-US" sz="2600" dirty="0" smtClean="0"/>
              <a:t>Product Management</a:t>
            </a:r>
          </a:p>
          <a:p>
            <a:r>
              <a:rPr lang="en-US" sz="2600" dirty="0" smtClean="0"/>
              <a:t>Measurement systems – corrective action</a:t>
            </a:r>
          </a:p>
          <a:p>
            <a:pPr marL="0" indent="0">
              <a:buNone/>
            </a:pPr>
            <a:endParaRPr lang="en-US" sz="2600" dirty="0" smtClean="0"/>
          </a:p>
          <a:p>
            <a:endParaRPr lang="en-US" sz="2400" dirty="0" smtClean="0"/>
          </a:p>
          <a:p>
            <a:endParaRPr lang="en-US" sz="2400" dirty="0" smtClean="0"/>
          </a:p>
          <a:p>
            <a:endParaRPr lang="en-US" sz="2400" dirty="0"/>
          </a:p>
        </p:txBody>
      </p:sp>
      <p:pic>
        <p:nvPicPr>
          <p:cNvPr id="7" name="Picture 2"/>
          <p:cNvPicPr>
            <a:picLocks noChangeAspect="1" noChangeArrowheads="1"/>
          </p:cNvPicPr>
          <p:nvPr/>
        </p:nvPicPr>
        <p:blipFill>
          <a:blip r:embed="rId4" cstate="print"/>
          <a:srcRect/>
          <a:stretch>
            <a:fillRect/>
          </a:stretch>
        </p:blipFill>
        <p:spPr bwMode="auto">
          <a:xfrm>
            <a:off x="6069711" y="1035554"/>
            <a:ext cx="2617089" cy="3692319"/>
          </a:xfrm>
          <a:prstGeom prst="rect">
            <a:avLst/>
          </a:prstGeom>
          <a:noFill/>
          <a:ln w="25400">
            <a:solidFill>
              <a:schemeClr val="tx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cap="none" dirty="0" smtClean="0"/>
              <a:t>Benefits of Performance</a:t>
            </a:r>
            <a:endParaRPr lang="en-US" cap="none"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15</a:t>
            </a:fld>
            <a:endParaRPr lang="en-US" altLang="en-US"/>
          </a:p>
        </p:txBody>
      </p:sp>
    </p:spTree>
    <p:extLst>
      <p:ext uri="{BB962C8B-B14F-4D97-AF65-F5344CB8AC3E}">
        <p14:creationId xmlns="" xmlns:p14="http://schemas.microsoft.com/office/powerpoint/2010/main" val="2414320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Benefits of Performance</a:t>
            </a:r>
            <a:endParaRPr lang="en-US" dirty="0"/>
          </a:p>
        </p:txBody>
      </p:sp>
      <p:sp>
        <p:nvSpPr>
          <p:cNvPr id="6" name="Content Placeholder 5"/>
          <p:cNvSpPr>
            <a:spLocks noGrp="1"/>
          </p:cNvSpPr>
          <p:nvPr>
            <p:ph sz="half" idx="1"/>
          </p:nvPr>
        </p:nvSpPr>
        <p:spPr/>
        <p:txBody>
          <a:bodyPr/>
          <a:lstStyle/>
          <a:p>
            <a:pPr>
              <a:buNone/>
            </a:pPr>
            <a:r>
              <a:rPr lang="en-US" dirty="0" smtClean="0"/>
              <a:t>Stakeholders</a:t>
            </a:r>
          </a:p>
          <a:p>
            <a:r>
              <a:rPr lang="en-US" dirty="0" smtClean="0"/>
              <a:t>Owner</a:t>
            </a:r>
          </a:p>
          <a:p>
            <a:r>
              <a:rPr lang="en-US" dirty="0" smtClean="0"/>
              <a:t>Designer</a:t>
            </a:r>
          </a:p>
          <a:p>
            <a:r>
              <a:rPr lang="en-US" dirty="0" smtClean="0"/>
              <a:t>Contractor</a:t>
            </a:r>
          </a:p>
          <a:p>
            <a:r>
              <a:rPr lang="en-US" dirty="0" smtClean="0"/>
              <a:t>Producer</a:t>
            </a:r>
          </a:p>
          <a:p>
            <a:r>
              <a:rPr lang="en-US" dirty="0" smtClean="0"/>
              <a:t>…</a:t>
            </a:r>
            <a:endParaRPr lang="en-US" dirty="0"/>
          </a:p>
        </p:txBody>
      </p:sp>
      <p:sp>
        <p:nvSpPr>
          <p:cNvPr id="7" name="Content Placeholder 6"/>
          <p:cNvSpPr>
            <a:spLocks noGrp="1"/>
          </p:cNvSpPr>
          <p:nvPr>
            <p:ph sz="half" idx="2"/>
          </p:nvPr>
        </p:nvSpPr>
        <p:spPr/>
        <p:txBody>
          <a:bodyPr/>
          <a:lstStyle/>
          <a:p>
            <a:r>
              <a:rPr lang="en-US" dirty="0" smtClean="0"/>
              <a:t>Quality</a:t>
            </a:r>
          </a:p>
          <a:p>
            <a:r>
              <a:rPr lang="en-US" dirty="0" smtClean="0"/>
              <a:t>Reliability</a:t>
            </a:r>
          </a:p>
          <a:p>
            <a:r>
              <a:rPr lang="en-US" dirty="0" smtClean="0"/>
              <a:t>Responsibility</a:t>
            </a:r>
          </a:p>
          <a:p>
            <a:r>
              <a:rPr lang="en-US" dirty="0" smtClean="0"/>
              <a:t>Optimize </a:t>
            </a:r>
          </a:p>
          <a:p>
            <a:r>
              <a:rPr lang="en-US" dirty="0" smtClean="0"/>
              <a:t>Innovation</a:t>
            </a:r>
          </a:p>
          <a:p>
            <a:r>
              <a:rPr lang="en-US" dirty="0" smtClean="0"/>
              <a:t>Schedule</a:t>
            </a:r>
          </a:p>
          <a:p>
            <a:r>
              <a:rPr lang="en-US" dirty="0" smtClean="0"/>
              <a:t>Cost</a:t>
            </a:r>
          </a:p>
          <a:p>
            <a:r>
              <a:rPr lang="en-US" dirty="0" smtClean="0"/>
              <a:t>Sustainability</a:t>
            </a:r>
          </a:p>
        </p:txBody>
      </p:sp>
      <p:sp>
        <p:nvSpPr>
          <p:cNvPr id="4" name="Slide Number Placeholder 3"/>
          <p:cNvSpPr>
            <a:spLocks noGrp="1"/>
          </p:cNvSpPr>
          <p:nvPr>
            <p:ph type="sldNum" sz="quarter" idx="12"/>
          </p:nvPr>
        </p:nvSpPr>
        <p:spPr/>
        <p:txBody>
          <a:bodyPr/>
          <a:lstStyle/>
          <a:p>
            <a:fld id="{14E0C439-E4C2-4612-B32E-277C9D0B6336}" type="slidenum">
              <a:rPr lang="en-US" altLang="en-US" smtClean="0"/>
              <a:pPr/>
              <a:t>16</a:t>
            </a:fld>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cap="none" dirty="0" smtClean="0"/>
              <a:t>Changing to Performance</a:t>
            </a:r>
            <a:endParaRPr lang="en-US" cap="none"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17</a:t>
            </a:fld>
            <a:endParaRPr lang="en-US" altLang="en-US"/>
          </a:p>
        </p:txBody>
      </p:sp>
    </p:spTree>
    <p:extLst>
      <p:ext uri="{BB962C8B-B14F-4D97-AF65-F5344CB8AC3E}">
        <p14:creationId xmlns="" xmlns:p14="http://schemas.microsoft.com/office/powerpoint/2010/main" val="2414320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530725"/>
          </a:xfrm>
        </p:spPr>
        <p:txBody>
          <a:bodyPr>
            <a:normAutofit fontScale="77500" lnSpcReduction="20000"/>
          </a:bodyPr>
          <a:lstStyle/>
          <a:p>
            <a:r>
              <a:rPr lang="en-US" dirty="0" smtClean="0"/>
              <a:t>Limitations on source and composition of materials</a:t>
            </a:r>
          </a:p>
          <a:p>
            <a:r>
              <a:rPr lang="en-US" dirty="0" smtClean="0"/>
              <a:t>Minimum cement factors</a:t>
            </a:r>
          </a:p>
          <a:p>
            <a:r>
              <a:rPr lang="en-US" dirty="0" smtClean="0"/>
              <a:t>Limits on amounts of Supplementary </a:t>
            </a:r>
            <a:r>
              <a:rPr lang="en-US" dirty="0" err="1" smtClean="0"/>
              <a:t>Cementitious</a:t>
            </a:r>
            <a:r>
              <a:rPr lang="en-US" dirty="0" smtClean="0"/>
              <a:t> </a:t>
            </a:r>
            <a:r>
              <a:rPr lang="en-US" dirty="0" err="1" smtClean="0"/>
              <a:t>Matls</a:t>
            </a:r>
            <a:endParaRPr lang="en-US" dirty="0" smtClean="0"/>
          </a:p>
          <a:p>
            <a:r>
              <a:rPr lang="en-US" dirty="0" smtClean="0"/>
              <a:t>Additional limitations on SCMs</a:t>
            </a:r>
          </a:p>
          <a:p>
            <a:r>
              <a:rPr lang="en-US" dirty="0" smtClean="0"/>
              <a:t>w/cm limits when durability doesn’t apply</a:t>
            </a:r>
          </a:p>
          <a:p>
            <a:r>
              <a:rPr lang="en-US" dirty="0" smtClean="0"/>
              <a:t>Aggregate grading requirements</a:t>
            </a:r>
          </a:p>
          <a:p>
            <a:r>
              <a:rPr lang="en-US" dirty="0" smtClean="0"/>
              <a:t>Requirement to use potable water (C1602 alternate)</a:t>
            </a:r>
          </a:p>
          <a:p>
            <a:r>
              <a:rPr lang="en-US" dirty="0" smtClean="0"/>
              <a:t>Other limits to composition of mixtures</a:t>
            </a:r>
          </a:p>
          <a:p>
            <a:r>
              <a:rPr lang="en-US" dirty="0" smtClean="0"/>
              <a:t>Restrictive requirements for slump or air content</a:t>
            </a:r>
          </a:p>
          <a:p>
            <a:r>
              <a:rPr lang="en-US" dirty="0" smtClean="0"/>
              <a:t>Restrictions on concrete temperature outside standards</a:t>
            </a:r>
          </a:p>
          <a:p>
            <a:endParaRPr lang="en-US" dirty="0" smtClean="0"/>
          </a:p>
          <a:p>
            <a:r>
              <a:rPr lang="en-US" dirty="0" smtClean="0"/>
              <a:t>Set requirements for concrete by application</a:t>
            </a:r>
          </a:p>
        </p:txBody>
      </p:sp>
      <p:sp>
        <p:nvSpPr>
          <p:cNvPr id="2" name="Title 1"/>
          <p:cNvSpPr>
            <a:spLocks noGrp="1"/>
          </p:cNvSpPr>
          <p:nvPr>
            <p:ph type="title"/>
          </p:nvPr>
        </p:nvSpPr>
        <p:spPr/>
        <p:txBody>
          <a:bodyPr>
            <a:normAutofit fontScale="90000"/>
          </a:bodyPr>
          <a:lstStyle/>
          <a:p>
            <a:r>
              <a:rPr lang="en-US" sz="3600" dirty="0" smtClean="0"/>
              <a:t>First Step - Minimize Prescriptive Requirements</a:t>
            </a:r>
            <a:endParaRPr lang="en-US" sz="36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Industry Survey – </a:t>
            </a:r>
            <a:br>
              <a:rPr lang="en-AU" dirty="0" smtClean="0"/>
            </a:br>
            <a:r>
              <a:rPr lang="en-AU" sz="3600" dirty="0" smtClean="0"/>
              <a:t>Most Onerous Prescriptive Requirements?</a:t>
            </a:r>
            <a:endParaRPr lang="en-GB" dirty="0"/>
          </a:p>
        </p:txBody>
      </p:sp>
      <p:sp>
        <p:nvSpPr>
          <p:cNvPr id="3" name="Content Placeholder 2"/>
          <p:cNvSpPr>
            <a:spLocks noGrp="1"/>
          </p:cNvSpPr>
          <p:nvPr>
            <p:ph idx="1"/>
          </p:nvPr>
        </p:nvSpPr>
        <p:spPr>
          <a:xfrm>
            <a:off x="372505" y="2144345"/>
            <a:ext cx="8229600" cy="3657366"/>
          </a:xfrm>
        </p:spPr>
        <p:txBody>
          <a:bodyPr/>
          <a:lstStyle/>
          <a:p>
            <a:pPr lvl="0"/>
            <a:r>
              <a:rPr lang="en-US" dirty="0" smtClean="0"/>
              <a:t>How often are these seen?</a:t>
            </a:r>
          </a:p>
          <a:p>
            <a:pPr lvl="0"/>
            <a:r>
              <a:rPr lang="en-US" dirty="0" smtClean="0"/>
              <a:t>Does it restrict optimizing mixtures?</a:t>
            </a:r>
          </a:p>
          <a:p>
            <a:pPr lvl="0"/>
            <a:r>
              <a:rPr lang="en-US" dirty="0" smtClean="0"/>
              <a:t>Does it impact cost?</a:t>
            </a:r>
          </a:p>
          <a:p>
            <a:pPr lvl="0"/>
            <a:r>
              <a:rPr lang="en-US" dirty="0" smtClean="0"/>
              <a:t>Does it improve performance?</a:t>
            </a:r>
          </a:p>
          <a:p>
            <a:pPr lvl="1"/>
            <a:r>
              <a:rPr lang="en-US" dirty="0" smtClean="0"/>
              <a:t>For the type of application</a:t>
            </a:r>
            <a:endParaRPr lang="en-US" dirty="0"/>
          </a:p>
        </p:txBody>
      </p:sp>
      <p:sp>
        <p:nvSpPr>
          <p:cNvPr id="4" name="Slide Number Placeholder 3"/>
          <p:cNvSpPr>
            <a:spLocks noGrp="1"/>
          </p:cNvSpPr>
          <p:nvPr>
            <p:ph type="sldNum" sz="quarter" idx="12"/>
          </p:nvPr>
        </p:nvSpPr>
        <p:spPr/>
        <p:txBody>
          <a:bodyPr/>
          <a:lstStyle/>
          <a:p>
            <a:fld id="{350FFBF7-9AE9-4561-A5D6-294898365E00}" type="slidenum">
              <a:rPr lang="en-GB" smtClean="0"/>
              <a:pPr/>
              <a:t>19</a:t>
            </a:fld>
            <a:endParaRPr lang="en-GB"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a:t>              </a:t>
            </a:r>
            <a:endParaRPr lang="en-US" altLang="en-US"/>
          </a:p>
        </p:txBody>
      </p:sp>
      <p:sp>
        <p:nvSpPr>
          <p:cNvPr id="14339" name="Rectangle 4"/>
          <p:cNvSpPr>
            <a:spLocks noGrp="1" noChangeArrowheads="1"/>
          </p:cNvSpPr>
          <p:nvPr>
            <p:ph idx="1"/>
          </p:nvPr>
        </p:nvSpPr>
        <p:spPr/>
        <p:txBody>
          <a:bodyPr/>
          <a:lstStyle/>
          <a:p>
            <a:pPr eaLnBrk="1" hangingPunct="1">
              <a:lnSpc>
                <a:spcPct val="80000"/>
              </a:lnSpc>
              <a:buFont typeface="Wingdings" pitchFamily="2" charset="2"/>
              <a:buNone/>
            </a:pPr>
            <a:r>
              <a:rPr lang="en-US" sz="1500" dirty="0" smtClean="0"/>
              <a:t>    </a:t>
            </a:r>
            <a:r>
              <a:rPr lang="en-US" altLang="ja-JP" sz="2000" dirty="0" smtClean="0">
                <a:ea typeface="ＭＳ Ｐゴシック" charset="-128"/>
              </a:rPr>
              <a:t>This presentation has been prepared solely for information purposes.  It is intended solely for the use of professional personnel, competent to evaluate the significance and limitations of its content, and who will accept full responsibility for the application of the material it contains.  The National Ready Mixed Concrete Association and any other organizations cooperating in the preparation of this presentation strive for accuracy but disclaim any and all responsibility for application of the stated principles or for the accuracy of the content or sources and shall not be liable for any loss or damage arising from reliance on or use of any content or principles contained in this presentation.  Unless otherwise indicated, all materials in this presentation are copyrighted to the National Ready Mixed Concrete Association.  All rights reserved.  Therefore reproduction, modification or retransmission in any form is strictly prohibited without the prior written permission of the National Ready Mixed Concrete Association.  © 2008 National Ready Mixed Concrete Association.</a:t>
            </a:r>
            <a:endParaRPr lang="en-US" sz="2000" dirty="0" smtClean="0"/>
          </a:p>
        </p:txBody>
      </p:sp>
      <p:sp>
        <p:nvSpPr>
          <p:cNvPr id="14340" name="Rectangle 2"/>
          <p:cNvSpPr>
            <a:spLocks noGrp="1" noChangeArrowheads="1"/>
          </p:cNvSpPr>
          <p:nvPr>
            <p:ph type="title"/>
          </p:nvPr>
        </p:nvSpPr>
        <p:spPr/>
        <p:txBody>
          <a:bodyPr/>
          <a:lstStyle/>
          <a:p>
            <a:pPr eaLnBrk="1" hangingPunct="1"/>
            <a:r>
              <a:rPr lang="en-US" smtClean="0"/>
              <a:t>Disclaimer</a:t>
            </a:r>
          </a:p>
        </p:txBody>
      </p:sp>
      <p:pic>
        <p:nvPicPr>
          <p:cNvPr id="5" name="Picture 4"/>
          <p:cNvPicPr>
            <a:picLocks noChangeAspect="1"/>
          </p:cNvPicPr>
          <p:nvPr/>
        </p:nvPicPr>
        <p:blipFill>
          <a:blip r:embed="rId3" cstate="print"/>
          <a:stretch>
            <a:fillRect/>
          </a:stretch>
        </p:blipFill>
        <p:spPr>
          <a:xfrm>
            <a:off x="6406573" y="5960423"/>
            <a:ext cx="673100" cy="6858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dirty="0" smtClean="0"/>
              <a:t>Rating of Prescriptive Requirements</a:t>
            </a:r>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3275110331"/>
              </p:ext>
            </p:extLst>
          </p:nvPr>
        </p:nvGraphicFramePr>
        <p:xfrm>
          <a:off x="332509" y="1023079"/>
          <a:ext cx="8478982" cy="5544343"/>
        </p:xfrm>
        <a:graphic>
          <a:graphicData uri="http://schemas.openxmlformats.org/drawingml/2006/table">
            <a:tbl>
              <a:tblPr/>
              <a:tblGrid>
                <a:gridCol w="6597252"/>
                <a:gridCol w="1881730"/>
              </a:tblGrid>
              <a:tr h="522456">
                <a:tc>
                  <a:txBody>
                    <a:bodyPr/>
                    <a:lstStyle/>
                    <a:p>
                      <a:pPr algn="l" fontAlgn="ctr"/>
                      <a:r>
                        <a:rPr lang="en-US" sz="1800" b="1" i="0" u="none" strike="noStrike" kern="1200" dirty="0">
                          <a:solidFill>
                            <a:schemeClr val="tx1"/>
                          </a:solidFill>
                          <a:latin typeface="Calibri"/>
                          <a:ea typeface="+mn-ea"/>
                          <a:cs typeface="+mn-cs"/>
                        </a:rPr>
                        <a:t>Prescriptive </a:t>
                      </a:r>
                      <a:r>
                        <a:rPr lang="en-US" sz="1800" b="1" i="0" u="none" strike="noStrike" kern="1200" dirty="0" smtClean="0">
                          <a:solidFill>
                            <a:schemeClr val="tx1"/>
                          </a:solidFill>
                          <a:latin typeface="Calibri"/>
                          <a:ea typeface="+mn-ea"/>
                          <a:cs typeface="+mn-cs"/>
                        </a:rPr>
                        <a:t>Requirements</a:t>
                      </a:r>
                      <a:endParaRPr lang="en-US" sz="1800" b="1" i="0" u="none" strike="noStrike" kern="1200" dirty="0">
                        <a:solidFill>
                          <a:schemeClr val="tx1"/>
                        </a:solidFill>
                        <a:latin typeface="Calibri"/>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latin typeface="Calibri"/>
                        </a:rPr>
                        <a:t>Avg. Rating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0714">
                <a:tc>
                  <a:txBody>
                    <a:bodyPr/>
                    <a:lstStyle/>
                    <a:p>
                      <a:pPr algn="l" fontAlgn="ctr"/>
                      <a:r>
                        <a:rPr lang="en-US" sz="1800" b="0" i="0" u="none" strike="noStrike" dirty="0">
                          <a:solidFill>
                            <a:srgbClr val="FF0000"/>
                          </a:solidFill>
                          <a:latin typeface="Calibri"/>
                        </a:rPr>
                        <a:t>Invoking maximum w/cm when not applicable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FF0000"/>
                          </a:solidFill>
                          <a:latin typeface="Calibri"/>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0288">
                <a:tc>
                  <a:txBody>
                    <a:bodyPr/>
                    <a:lstStyle/>
                    <a:p>
                      <a:pPr algn="l" fontAlgn="ctr"/>
                      <a:r>
                        <a:rPr lang="en-US" sz="1800" b="0" i="0" u="none" strike="noStrike" dirty="0">
                          <a:solidFill>
                            <a:srgbClr val="FF0000"/>
                          </a:solidFill>
                          <a:latin typeface="Calibri"/>
                        </a:rPr>
                        <a:t>Invoking a minimum content for cementitious materials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FF0000"/>
                          </a:solidFill>
                          <a:latin typeface="Calibri"/>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0288">
                <a:tc>
                  <a:txBody>
                    <a:bodyPr/>
                    <a:lstStyle/>
                    <a:p>
                      <a:pPr algn="l" fontAlgn="ctr"/>
                      <a:r>
                        <a:rPr lang="en-US" sz="1800" b="0" i="0" u="none" strike="noStrike" dirty="0">
                          <a:solidFill>
                            <a:srgbClr val="FF0000"/>
                          </a:solidFill>
                          <a:latin typeface="Calibri"/>
                        </a:rPr>
                        <a:t>Restriction on quantity of supplementary cementitious material (SCM)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FF0000"/>
                          </a:solidFill>
                          <a:latin typeface="Calibri"/>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0288">
                <a:tc>
                  <a:txBody>
                    <a:bodyPr/>
                    <a:lstStyle/>
                    <a:p>
                      <a:pPr algn="l" fontAlgn="ctr"/>
                      <a:r>
                        <a:rPr lang="en-US" sz="1800" b="0" i="0" u="none" strike="noStrike" dirty="0">
                          <a:solidFill>
                            <a:srgbClr val="FF0000"/>
                          </a:solidFill>
                          <a:latin typeface="Calibri"/>
                        </a:rPr>
                        <a:t>Restrictions on characteristics of aggregates - grading etc.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FF0000"/>
                          </a:solidFill>
                          <a:latin typeface="Calibri"/>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0288">
                <a:tc>
                  <a:txBody>
                    <a:bodyPr/>
                    <a:lstStyle/>
                    <a:p>
                      <a:pPr algn="l" fontAlgn="ctr"/>
                      <a:r>
                        <a:rPr lang="en-US" sz="1800" b="0" i="0" u="none" strike="noStrike" dirty="0">
                          <a:solidFill>
                            <a:srgbClr val="FF0000"/>
                          </a:solidFill>
                          <a:latin typeface="Calibri"/>
                        </a:rPr>
                        <a:t>Restriction on type and characteristics of SCM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FF0000"/>
                          </a:solidFill>
                          <a:latin typeface="Calibri"/>
                        </a:rPr>
                        <a:t>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9889">
                <a:tc>
                  <a:txBody>
                    <a:bodyPr/>
                    <a:lstStyle/>
                    <a:p>
                      <a:pPr algn="l" fontAlgn="ctr"/>
                      <a:r>
                        <a:rPr lang="en-US" sz="1800" b="0" i="0" u="none" strike="noStrike" dirty="0">
                          <a:solidFill>
                            <a:srgbClr val="000000"/>
                          </a:solidFill>
                          <a:latin typeface="Calibri"/>
                        </a:rPr>
                        <a:t>Restriction on </a:t>
                      </a:r>
                      <a:r>
                        <a:rPr lang="en-US" sz="1800" b="0" i="0" u="none" strike="noStrike" dirty="0" smtClean="0">
                          <a:solidFill>
                            <a:srgbClr val="000000"/>
                          </a:solidFill>
                          <a:latin typeface="Calibri"/>
                        </a:rPr>
                        <a:t>modifying approved</a:t>
                      </a:r>
                      <a:r>
                        <a:rPr lang="en-US" sz="1800" b="0" i="0" u="none" strike="noStrike" baseline="0" dirty="0" smtClean="0">
                          <a:solidFill>
                            <a:srgbClr val="000000"/>
                          </a:solidFill>
                          <a:latin typeface="Calibri"/>
                        </a:rPr>
                        <a:t> mixtures</a:t>
                      </a:r>
                      <a:endParaRPr lang="en-US" sz="18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0315">
                <a:tc>
                  <a:txBody>
                    <a:bodyPr/>
                    <a:lstStyle/>
                    <a:p>
                      <a:pPr algn="l" fontAlgn="ctr"/>
                      <a:r>
                        <a:rPr lang="en-US" sz="1800" b="0" i="0" u="none" strike="noStrike" dirty="0">
                          <a:solidFill>
                            <a:srgbClr val="000000"/>
                          </a:solidFill>
                          <a:latin typeface="Calibri"/>
                        </a:rPr>
                        <a:t>Restriction on type and source of aggregates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8290">
                <a:tc>
                  <a:txBody>
                    <a:bodyPr/>
                    <a:lstStyle/>
                    <a:p>
                      <a:pPr algn="l" fontAlgn="ctr"/>
                      <a:r>
                        <a:rPr lang="en-US" sz="1800" b="0" i="0" u="none" strike="noStrike" dirty="0">
                          <a:solidFill>
                            <a:srgbClr val="000000"/>
                          </a:solidFill>
                          <a:latin typeface="Calibri"/>
                        </a:rPr>
                        <a:t>Requirement to use potable water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0280">
                <a:tc>
                  <a:txBody>
                    <a:bodyPr/>
                    <a:lstStyle/>
                    <a:p>
                      <a:pPr algn="l" fontAlgn="ctr"/>
                      <a:r>
                        <a:rPr lang="en-US" sz="1800" b="0" i="0" u="none" strike="noStrike">
                          <a:solidFill>
                            <a:srgbClr val="000000"/>
                          </a:solidFill>
                          <a:latin typeface="Calibri"/>
                        </a:rPr>
                        <a:t>Restricting the use of a test record for submittals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935">
                <a:tc>
                  <a:txBody>
                    <a:bodyPr/>
                    <a:lstStyle/>
                    <a:p>
                      <a:pPr algn="l" fontAlgn="ctr"/>
                      <a:r>
                        <a:rPr lang="fr-FR" sz="1800" b="0" i="0" u="none" strike="noStrike" dirty="0">
                          <a:solidFill>
                            <a:srgbClr val="000000"/>
                          </a:solidFill>
                          <a:latin typeface="Calibri"/>
                        </a:rPr>
                        <a:t>Restriction on </a:t>
                      </a:r>
                      <a:r>
                        <a:rPr lang="fr-FR" sz="1800" b="0" i="0" u="none" strike="noStrike" dirty="0" smtClean="0">
                          <a:solidFill>
                            <a:srgbClr val="000000"/>
                          </a:solidFill>
                          <a:latin typeface="Calibri"/>
                        </a:rPr>
                        <a:t>alkali content for cement</a:t>
                      </a:r>
                      <a:endParaRPr lang="fr-FR" sz="18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1794">
                <a:tc>
                  <a:txBody>
                    <a:bodyPr/>
                    <a:lstStyle/>
                    <a:p>
                      <a:pPr algn="l" fontAlgn="ctr"/>
                      <a:r>
                        <a:rPr lang="en-US" sz="1800" b="0" i="0" u="none" strike="noStrike" dirty="0">
                          <a:solidFill>
                            <a:srgbClr val="000000"/>
                          </a:solidFill>
                          <a:latin typeface="Calibri"/>
                        </a:rPr>
                        <a:t>Prescriptive requirements </a:t>
                      </a:r>
                      <a:r>
                        <a:rPr lang="en-US" sz="1800" b="0" i="0" u="none" strike="noStrike" dirty="0" smtClean="0">
                          <a:solidFill>
                            <a:srgbClr val="000000"/>
                          </a:solidFill>
                          <a:latin typeface="Calibri"/>
                        </a:rPr>
                        <a:t>for sustainability</a:t>
                      </a:r>
                      <a:endParaRPr lang="en-US" sz="18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5255">
                <a:tc>
                  <a:txBody>
                    <a:bodyPr/>
                    <a:lstStyle/>
                    <a:p>
                      <a:pPr algn="l" fontAlgn="ctr"/>
                      <a:r>
                        <a:rPr lang="en-US" sz="1800" b="0" i="0" u="none" strike="noStrike" dirty="0">
                          <a:solidFill>
                            <a:srgbClr val="000000"/>
                          </a:solidFill>
                          <a:latin typeface="Calibri"/>
                        </a:rPr>
                        <a:t>Restrictions on </a:t>
                      </a:r>
                      <a:r>
                        <a:rPr lang="en-US" sz="1800" b="0" i="0" u="none" strike="noStrike" dirty="0" smtClean="0">
                          <a:solidFill>
                            <a:srgbClr val="000000"/>
                          </a:solidFill>
                          <a:latin typeface="Calibri"/>
                        </a:rPr>
                        <a:t>type </a:t>
                      </a:r>
                      <a:r>
                        <a:rPr lang="en-US" sz="1800" b="0" i="0" u="none" strike="noStrike" dirty="0">
                          <a:solidFill>
                            <a:srgbClr val="000000"/>
                          </a:solidFill>
                          <a:latin typeface="Calibri"/>
                        </a:rPr>
                        <a:t>and source of cement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0280">
                <a:tc>
                  <a:txBody>
                    <a:bodyPr/>
                    <a:lstStyle/>
                    <a:p>
                      <a:pPr algn="l" fontAlgn="ctr"/>
                      <a:r>
                        <a:rPr lang="en-US" sz="1800" b="0" i="0" u="none" strike="noStrike" dirty="0">
                          <a:solidFill>
                            <a:srgbClr val="000000"/>
                          </a:solidFill>
                          <a:latin typeface="Calibri"/>
                        </a:rPr>
                        <a:t>Restriction on use of recycled aggregates and mineral fillers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a:solidFill>
                            <a:srgbClr val="000000"/>
                          </a:solidFill>
                          <a:latin typeface="Calibri"/>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0714">
                <a:tc>
                  <a:txBody>
                    <a:bodyPr/>
                    <a:lstStyle/>
                    <a:p>
                      <a:pPr algn="l" fontAlgn="ctr"/>
                      <a:r>
                        <a:rPr lang="en-US" sz="1800" b="0" i="0" u="none" strike="noStrike" dirty="0">
                          <a:solidFill>
                            <a:srgbClr val="000000"/>
                          </a:solidFill>
                          <a:latin typeface="Calibri"/>
                        </a:rPr>
                        <a:t>Restriction on type or brands of admixtures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latin typeface="Calibri"/>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0714">
                <a:tc>
                  <a:txBody>
                    <a:bodyPr/>
                    <a:lstStyle/>
                    <a:p>
                      <a:pPr algn="l" fontAlgn="ctr"/>
                      <a:r>
                        <a:rPr lang="en-US" sz="1800" b="0" i="0" u="none" strike="noStrike" dirty="0" smtClean="0">
                          <a:solidFill>
                            <a:srgbClr val="000000"/>
                          </a:solidFill>
                          <a:latin typeface="Calibri"/>
                        </a:rPr>
                        <a:t>Prohibiting cement </a:t>
                      </a:r>
                      <a:r>
                        <a:rPr lang="en-US" sz="1800" b="0" i="0" u="none" strike="noStrike" dirty="0">
                          <a:solidFill>
                            <a:srgbClr val="000000"/>
                          </a:solidFill>
                          <a:latin typeface="Calibri"/>
                        </a:rPr>
                        <a:t>conforming to ASTM C1157 and ASTM C595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latin typeface="Calibri"/>
                        </a:rPr>
                        <a:t>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2290" name="Date Placeholder 3"/>
          <p:cNvSpPr>
            <a:spLocks noGrp="1"/>
          </p:cNvSpPr>
          <p:nvPr>
            <p:ph type="dt" sz="quarter" idx="10"/>
          </p:nvPr>
        </p:nvSpPr>
        <p:spPr/>
        <p:txBody>
          <a:bodyPr/>
          <a:lstStyle/>
          <a:p>
            <a:r>
              <a:rPr lang="en-US" smtClean="0"/>
              <a:t>              </a:t>
            </a:r>
            <a:endParaRPr lang="en-US" alt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Quantify Frequency of Top 5</a:t>
            </a:r>
            <a:endParaRPr lang="en-GB" dirty="0"/>
          </a:p>
        </p:txBody>
      </p:sp>
      <p:sp>
        <p:nvSpPr>
          <p:cNvPr id="3" name="Content Placeholder 2"/>
          <p:cNvSpPr>
            <a:spLocks noGrp="1"/>
          </p:cNvSpPr>
          <p:nvPr>
            <p:ph idx="1"/>
          </p:nvPr>
        </p:nvSpPr>
        <p:spPr>
          <a:xfrm>
            <a:off x="443552" y="1869984"/>
            <a:ext cx="8229600" cy="4530725"/>
          </a:xfrm>
        </p:spPr>
        <p:txBody>
          <a:bodyPr/>
          <a:lstStyle/>
          <a:p>
            <a:pPr lvl="0"/>
            <a:r>
              <a:rPr lang="en-US" dirty="0" smtClean="0"/>
              <a:t>Requested producers for actual specifications (past 12 months)</a:t>
            </a:r>
          </a:p>
          <a:p>
            <a:pPr lvl="1"/>
            <a:r>
              <a:rPr lang="en-US" dirty="0" smtClean="0"/>
              <a:t>Private work</a:t>
            </a:r>
          </a:p>
          <a:p>
            <a:pPr lvl="1"/>
            <a:r>
              <a:rPr lang="en-US" dirty="0" smtClean="0"/>
              <a:t>Application type</a:t>
            </a:r>
          </a:p>
          <a:p>
            <a:pPr lvl="1"/>
            <a:r>
              <a:rPr lang="en-US" dirty="0" smtClean="0"/>
              <a:t>No residential</a:t>
            </a:r>
          </a:p>
          <a:p>
            <a:pPr lvl="0"/>
            <a:r>
              <a:rPr lang="en-US" dirty="0" smtClean="0"/>
              <a:t>NRMCA staff reviewed specifications</a:t>
            </a:r>
          </a:p>
          <a:p>
            <a:pPr lvl="1"/>
            <a:r>
              <a:rPr lang="en-US" dirty="0" smtClean="0"/>
              <a:t>For just top 5 items</a:t>
            </a:r>
          </a:p>
        </p:txBody>
      </p:sp>
      <p:sp>
        <p:nvSpPr>
          <p:cNvPr id="4" name="Slide Number Placeholder 3"/>
          <p:cNvSpPr>
            <a:spLocks noGrp="1"/>
          </p:cNvSpPr>
          <p:nvPr>
            <p:ph type="sldNum" sz="quarter" idx="12"/>
          </p:nvPr>
        </p:nvSpPr>
        <p:spPr/>
        <p:txBody>
          <a:bodyPr/>
          <a:lstStyle/>
          <a:p>
            <a:fld id="{350FFBF7-9AE9-4561-A5D6-294898365E00}" type="slidenum">
              <a:rPr lang="en-GB" smtClean="0"/>
              <a:pPr/>
              <a:t>21</a:t>
            </a:fld>
            <a:endParaRPr lang="en-GB"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Review of Specifications</a:t>
            </a:r>
            <a:endParaRPr lang="en-GB" dirty="0"/>
          </a:p>
        </p:txBody>
      </p:sp>
      <p:sp>
        <p:nvSpPr>
          <p:cNvPr id="3" name="Content Placeholder 2"/>
          <p:cNvSpPr>
            <a:spLocks noGrp="1"/>
          </p:cNvSpPr>
          <p:nvPr>
            <p:ph idx="1"/>
          </p:nvPr>
        </p:nvSpPr>
        <p:spPr>
          <a:xfrm>
            <a:off x="419800" y="1193092"/>
            <a:ext cx="8229600" cy="4530725"/>
          </a:xfrm>
        </p:spPr>
        <p:txBody>
          <a:bodyPr/>
          <a:lstStyle/>
          <a:p>
            <a:pPr lvl="0"/>
            <a:r>
              <a:rPr lang="en-US" dirty="0" smtClean="0"/>
              <a:t>102 project specifications</a:t>
            </a:r>
          </a:p>
          <a:p>
            <a:pPr lvl="0"/>
            <a:r>
              <a:rPr lang="en-US" dirty="0" smtClean="0"/>
              <a:t>Types of Projects</a:t>
            </a:r>
          </a:p>
          <a:p>
            <a:pPr lvl="1"/>
            <a:r>
              <a:rPr lang="en-US" dirty="0" smtClean="0"/>
              <a:t>39% commercial buildings</a:t>
            </a:r>
          </a:p>
          <a:p>
            <a:pPr lvl="1"/>
            <a:r>
              <a:rPr lang="en-US" dirty="0" smtClean="0"/>
              <a:t>23% educational / public buildings</a:t>
            </a:r>
          </a:p>
          <a:p>
            <a:pPr lvl="1"/>
            <a:r>
              <a:rPr lang="en-US" dirty="0" smtClean="0"/>
              <a:t>18% public works</a:t>
            </a:r>
          </a:p>
          <a:p>
            <a:pPr lvl="1"/>
            <a:r>
              <a:rPr lang="en-US" dirty="0" smtClean="0"/>
              <a:t>14% environmental structures</a:t>
            </a:r>
          </a:p>
          <a:p>
            <a:pPr lvl="1"/>
            <a:r>
              <a:rPr lang="en-US" dirty="0" smtClean="0"/>
              <a:t>13% floors</a:t>
            </a:r>
          </a:p>
        </p:txBody>
      </p:sp>
      <p:sp>
        <p:nvSpPr>
          <p:cNvPr id="4" name="Slide Number Placeholder 3"/>
          <p:cNvSpPr>
            <a:spLocks noGrp="1"/>
          </p:cNvSpPr>
          <p:nvPr>
            <p:ph type="sldNum" sz="quarter" idx="12"/>
          </p:nvPr>
        </p:nvSpPr>
        <p:spPr/>
        <p:txBody>
          <a:bodyPr/>
          <a:lstStyle/>
          <a:p>
            <a:fld id="{350FFBF7-9AE9-4561-A5D6-294898365E00}" type="slidenum">
              <a:rPr lang="en-GB" smtClean="0"/>
              <a:pPr/>
              <a:t>22</a:t>
            </a:fld>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State of Prescription</a:t>
            </a:r>
            <a:endParaRPr lang="en-GB" dirty="0"/>
          </a:p>
        </p:txBody>
      </p:sp>
      <p:graphicFrame>
        <p:nvGraphicFramePr>
          <p:cNvPr id="5" name="Content Placeholder 4"/>
          <p:cNvGraphicFramePr>
            <a:graphicFrameLocks noGrp="1"/>
          </p:cNvGraphicFramePr>
          <p:nvPr>
            <p:ph idx="1"/>
          </p:nvPr>
        </p:nvGraphicFramePr>
        <p:xfrm>
          <a:off x="105786" y="1346586"/>
          <a:ext cx="8919463" cy="4062068"/>
        </p:xfrm>
        <a:graphic>
          <a:graphicData uri="http://schemas.openxmlformats.org/drawingml/2006/table">
            <a:tbl>
              <a:tblPr/>
              <a:tblGrid>
                <a:gridCol w="4496643"/>
                <a:gridCol w="1776457"/>
                <a:gridCol w="2646363"/>
              </a:tblGrid>
              <a:tr h="357762">
                <a:tc>
                  <a:txBody>
                    <a:bodyPr/>
                    <a:lstStyle/>
                    <a:p>
                      <a:pPr marL="0" marR="0" algn="ctr">
                        <a:lnSpc>
                          <a:spcPct val="115000"/>
                        </a:lnSpc>
                        <a:spcBef>
                          <a:spcPts val="0"/>
                        </a:spcBef>
                        <a:spcAft>
                          <a:spcPts val="0"/>
                        </a:spcAft>
                      </a:pPr>
                      <a:r>
                        <a:rPr lang="en-US" sz="2400" b="1" dirty="0">
                          <a:latin typeface="Calibri"/>
                          <a:ea typeface="Calibri"/>
                          <a:cs typeface="Times New Roman"/>
                        </a:rPr>
                        <a:t>Prescription</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a:latin typeface="Calibri"/>
                          <a:ea typeface="Calibri"/>
                          <a:cs typeface="Times New Roman"/>
                        </a:rPr>
                        <a:t>% of </a:t>
                      </a:r>
                      <a:r>
                        <a:rPr lang="en-US" sz="2400" b="1" dirty="0" smtClean="0">
                          <a:latin typeface="Calibri"/>
                          <a:ea typeface="Calibri"/>
                          <a:cs typeface="Times New Roman"/>
                        </a:rPr>
                        <a:t>specs</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smtClean="0">
                          <a:latin typeface="Calibri"/>
                          <a:ea typeface="Calibri"/>
                          <a:cs typeface="Times New Roman"/>
                        </a:rPr>
                        <a:t>Industry Standards</a:t>
                      </a:r>
                      <a:endParaRPr lang="en-US" sz="24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93">
                <a:tc>
                  <a:txBody>
                    <a:bodyPr/>
                    <a:lstStyle/>
                    <a:p>
                      <a:pPr marL="0" marR="0">
                        <a:lnSpc>
                          <a:spcPct val="115000"/>
                        </a:lnSpc>
                        <a:spcBef>
                          <a:spcPts val="0"/>
                        </a:spcBef>
                        <a:spcAft>
                          <a:spcPts val="0"/>
                        </a:spcAft>
                      </a:pPr>
                      <a:r>
                        <a:rPr lang="en-US" sz="2400" dirty="0">
                          <a:latin typeface="Calibri"/>
                          <a:ea typeface="Calibri"/>
                          <a:cs typeface="Times New Roman"/>
                        </a:rPr>
                        <a:t>Restriction on SCM </a:t>
                      </a:r>
                      <a:r>
                        <a:rPr lang="en-US" sz="2400" dirty="0" smtClean="0">
                          <a:latin typeface="Calibri"/>
                          <a:ea typeface="Calibri"/>
                          <a:cs typeface="Times New Roman"/>
                        </a:rPr>
                        <a:t>quantity</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Calibri"/>
                          <a:ea typeface="Calibri"/>
                          <a:cs typeface="Times New Roman"/>
                        </a:rPr>
                        <a:t>85%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400" dirty="0" smtClean="0">
                          <a:latin typeface="Calibri"/>
                          <a:ea typeface="Calibri"/>
                          <a:cs typeface="Times New Roman"/>
                        </a:rPr>
                        <a:t>Exposure</a:t>
                      </a:r>
                      <a:r>
                        <a:rPr lang="en-US" sz="2400" baseline="0" dirty="0" smtClean="0">
                          <a:latin typeface="Calibri"/>
                          <a:ea typeface="Calibri"/>
                          <a:cs typeface="Times New Roman"/>
                        </a:rPr>
                        <a:t> F3</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93">
                <a:tc>
                  <a:txBody>
                    <a:bodyPr/>
                    <a:lstStyle/>
                    <a:p>
                      <a:pPr marL="0" marR="0">
                        <a:lnSpc>
                          <a:spcPct val="115000"/>
                        </a:lnSpc>
                        <a:spcBef>
                          <a:spcPts val="0"/>
                        </a:spcBef>
                        <a:spcAft>
                          <a:spcPts val="0"/>
                        </a:spcAft>
                      </a:pPr>
                      <a:r>
                        <a:rPr lang="en-US" sz="2400" dirty="0">
                          <a:latin typeface="Calibri"/>
                          <a:ea typeface="Calibri"/>
                          <a:cs typeface="Times New Roman"/>
                        </a:rPr>
                        <a:t>Max w/cm </a:t>
                      </a:r>
                      <a:r>
                        <a:rPr lang="en-US" sz="2400" dirty="0" smtClean="0">
                          <a:latin typeface="Calibri"/>
                          <a:ea typeface="Calibri"/>
                          <a:cs typeface="Times New Roman"/>
                        </a:rPr>
                        <a:t>(when </a:t>
                      </a:r>
                      <a:r>
                        <a:rPr lang="en-US" sz="2400" dirty="0">
                          <a:latin typeface="Calibri"/>
                          <a:ea typeface="Calibri"/>
                          <a:cs typeface="Times New Roman"/>
                        </a:rPr>
                        <a:t>not </a:t>
                      </a:r>
                      <a:r>
                        <a:rPr lang="en-US" sz="2400" dirty="0" smtClean="0">
                          <a:latin typeface="Calibri"/>
                          <a:ea typeface="Calibri"/>
                          <a:cs typeface="Times New Roman"/>
                        </a:rPr>
                        <a:t>applicable)</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Calibri"/>
                          <a:ea typeface="Calibri"/>
                          <a:cs typeface="Times New Roman"/>
                        </a:rPr>
                        <a:t>73%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400" dirty="0" smtClean="0">
                          <a:latin typeface="Calibri"/>
                          <a:ea typeface="Calibri"/>
                          <a:cs typeface="Times New Roman"/>
                        </a:rPr>
                        <a:t>ACI 318 – Durability </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93">
                <a:tc>
                  <a:txBody>
                    <a:bodyPr/>
                    <a:lstStyle/>
                    <a:p>
                      <a:pPr marL="0" marR="0">
                        <a:lnSpc>
                          <a:spcPct val="115000"/>
                        </a:lnSpc>
                        <a:spcBef>
                          <a:spcPts val="0"/>
                        </a:spcBef>
                        <a:spcAft>
                          <a:spcPts val="0"/>
                        </a:spcAft>
                      </a:pPr>
                      <a:r>
                        <a:rPr lang="en-US" sz="2400" dirty="0">
                          <a:latin typeface="Calibri"/>
                          <a:ea typeface="Calibri"/>
                          <a:cs typeface="Times New Roman"/>
                        </a:rPr>
                        <a:t>Minimum </a:t>
                      </a:r>
                      <a:r>
                        <a:rPr lang="en-US" sz="2400" dirty="0" err="1">
                          <a:latin typeface="Calibri"/>
                          <a:ea typeface="Calibri"/>
                          <a:cs typeface="Times New Roman"/>
                        </a:rPr>
                        <a:t>cementitious</a:t>
                      </a:r>
                      <a:r>
                        <a:rPr lang="en-US" sz="2400" dirty="0">
                          <a:latin typeface="Calibri"/>
                          <a:ea typeface="Calibri"/>
                          <a:cs typeface="Times New Roman"/>
                        </a:rPr>
                        <a:t> content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Calibri"/>
                          <a:ea typeface="Calibri"/>
                          <a:cs typeface="Times New Roman"/>
                        </a:rPr>
                        <a:t>46%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400" dirty="0" smtClean="0">
                          <a:latin typeface="Calibri"/>
                          <a:ea typeface="Calibri"/>
                          <a:cs typeface="Times New Roman"/>
                        </a:rPr>
                        <a:t>ACI</a:t>
                      </a:r>
                      <a:r>
                        <a:rPr lang="en-US" sz="2400" baseline="0" dirty="0" smtClean="0">
                          <a:latin typeface="Calibri"/>
                          <a:ea typeface="Calibri"/>
                          <a:cs typeface="Times New Roman"/>
                        </a:rPr>
                        <a:t> 301 – floors</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93">
                <a:tc>
                  <a:txBody>
                    <a:bodyPr/>
                    <a:lstStyle/>
                    <a:p>
                      <a:pPr marL="0" marR="0">
                        <a:lnSpc>
                          <a:spcPct val="115000"/>
                        </a:lnSpc>
                        <a:spcBef>
                          <a:spcPts val="0"/>
                        </a:spcBef>
                        <a:spcAft>
                          <a:spcPts val="0"/>
                        </a:spcAft>
                      </a:pPr>
                      <a:r>
                        <a:rPr lang="en-US" sz="2400" dirty="0">
                          <a:latin typeface="Calibri"/>
                          <a:ea typeface="Calibri"/>
                          <a:cs typeface="Times New Roman"/>
                        </a:rPr>
                        <a:t>Restriction on SCM type, characteristics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Calibri"/>
                          <a:ea typeface="Calibri"/>
                          <a:cs typeface="Times New Roman"/>
                        </a:rPr>
                        <a:t>27%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400" dirty="0" smtClean="0">
                          <a:latin typeface="Calibri"/>
                          <a:ea typeface="Calibri"/>
                          <a:cs typeface="Times New Roman"/>
                        </a:rPr>
                        <a:t>None</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893">
                <a:tc>
                  <a:txBody>
                    <a:bodyPr/>
                    <a:lstStyle/>
                    <a:p>
                      <a:pPr marL="0" marR="0">
                        <a:lnSpc>
                          <a:spcPct val="115000"/>
                        </a:lnSpc>
                        <a:spcBef>
                          <a:spcPts val="0"/>
                        </a:spcBef>
                        <a:spcAft>
                          <a:spcPts val="0"/>
                        </a:spcAft>
                      </a:pPr>
                      <a:r>
                        <a:rPr lang="en-US" sz="2400" dirty="0">
                          <a:latin typeface="Calibri"/>
                          <a:ea typeface="Calibri"/>
                          <a:cs typeface="Times New Roman"/>
                        </a:rPr>
                        <a:t>Restriction on aggregate grading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Calibri"/>
                          <a:ea typeface="Calibri"/>
                          <a:cs typeface="Times New Roman"/>
                        </a:rPr>
                        <a:t>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2400" dirty="0" smtClean="0">
                          <a:latin typeface="Calibri"/>
                          <a:ea typeface="Calibri"/>
                          <a:cs typeface="Times New Roman"/>
                        </a:rPr>
                        <a:t>Suggested</a:t>
                      </a:r>
                      <a:r>
                        <a:rPr lang="en-US" sz="2400" baseline="0" dirty="0" smtClean="0">
                          <a:latin typeface="Calibri"/>
                          <a:ea typeface="Calibri"/>
                          <a:cs typeface="Times New Roman"/>
                        </a:rPr>
                        <a:t> for floors</a:t>
                      </a:r>
                      <a:endParaRPr lang="en-US" sz="2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070">
                <a:tc>
                  <a:txBody>
                    <a:bodyPr/>
                    <a:lstStyle/>
                    <a:p>
                      <a:pPr marL="0" marR="0" algn="ctr">
                        <a:lnSpc>
                          <a:spcPct val="115000"/>
                        </a:lnSpc>
                        <a:spcBef>
                          <a:spcPts val="0"/>
                        </a:spcBef>
                        <a:spcAft>
                          <a:spcPts val="0"/>
                        </a:spcAft>
                      </a:pPr>
                      <a:r>
                        <a:rPr lang="en-US" sz="2400" b="1" dirty="0">
                          <a:latin typeface="Calibri"/>
                          <a:ea typeface="Calibri"/>
                          <a:cs typeface="Times New Roman"/>
                        </a:rPr>
                        <a:t>Overall average</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a:latin typeface="Calibri"/>
                          <a:ea typeface="Calibri"/>
                          <a:cs typeface="Times New Roman"/>
                        </a:rPr>
                        <a:t>51%</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350FFBF7-9AE9-4561-A5D6-294898365E00}" type="slidenum">
              <a:rPr lang="en-GB" smtClean="0"/>
              <a:pPr/>
              <a:t>23</a:t>
            </a:fld>
            <a:endParaRPr lang="en-GB" dirty="0"/>
          </a:p>
        </p:txBody>
      </p:sp>
      <p:sp>
        <p:nvSpPr>
          <p:cNvPr id="6" name="TextBox 5"/>
          <p:cNvSpPr txBox="1"/>
          <p:nvPr/>
        </p:nvSpPr>
        <p:spPr>
          <a:xfrm>
            <a:off x="457201" y="5628290"/>
            <a:ext cx="8365432" cy="461665"/>
          </a:xfrm>
          <a:prstGeom prst="rect">
            <a:avLst/>
          </a:prstGeom>
          <a:noFill/>
        </p:spPr>
        <p:txBody>
          <a:bodyPr wrap="none" rtlCol="0">
            <a:spAutoFit/>
          </a:bodyPr>
          <a:lstStyle/>
          <a:p>
            <a:r>
              <a:rPr lang="en-US" sz="2400" dirty="0" smtClean="0">
                <a:solidFill>
                  <a:srgbClr val="FF0000"/>
                </a:solidFill>
              </a:rPr>
              <a:t>If ACI standards are followed – these would not be an issue!</a:t>
            </a:r>
            <a:endParaRPr 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117021" y="4349312"/>
            <a:ext cx="2758966" cy="1610053"/>
          </a:xfrm>
        </p:spPr>
        <p:txBody>
          <a:bodyPr/>
          <a:lstStyle/>
          <a:p>
            <a:pPr marL="0" indent="0">
              <a:buNone/>
            </a:pPr>
            <a:r>
              <a:rPr lang="en-US" dirty="0" smtClean="0"/>
              <a:t>ACI Concrete International, August 2015</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24</a:t>
            </a:fld>
            <a:endParaRPr lang="en-US" altLang="en-US"/>
          </a:p>
        </p:txBody>
      </p:sp>
      <p:pic>
        <p:nvPicPr>
          <p:cNvPr id="43010" name="Picture 2"/>
          <p:cNvPicPr>
            <a:picLocks noChangeAspect="1" noChangeArrowheads="1"/>
          </p:cNvPicPr>
          <p:nvPr/>
        </p:nvPicPr>
        <p:blipFill>
          <a:blip r:embed="rId3" cstate="print"/>
          <a:srcRect/>
          <a:stretch>
            <a:fillRect/>
          </a:stretch>
        </p:blipFill>
        <p:spPr bwMode="auto">
          <a:xfrm>
            <a:off x="388678" y="166255"/>
            <a:ext cx="5181600" cy="65246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Specification in Practice</a:t>
            </a:r>
            <a:endParaRPr lang="en-US" dirty="0"/>
          </a:p>
        </p:txBody>
      </p:sp>
      <p:sp>
        <p:nvSpPr>
          <p:cNvPr id="3" name="Content Placeholder 2"/>
          <p:cNvSpPr>
            <a:spLocks noGrp="1"/>
          </p:cNvSpPr>
          <p:nvPr>
            <p:ph idx="1"/>
          </p:nvPr>
        </p:nvSpPr>
        <p:spPr>
          <a:xfrm>
            <a:off x="457199" y="1417638"/>
            <a:ext cx="5329452" cy="4530725"/>
          </a:xfrm>
        </p:spPr>
        <p:txBody>
          <a:bodyPr/>
          <a:lstStyle/>
          <a:p>
            <a:r>
              <a:rPr lang="en-US" sz="2400" dirty="0" smtClean="0"/>
              <a:t>State the prescriptive requirement</a:t>
            </a:r>
          </a:p>
          <a:p>
            <a:r>
              <a:rPr lang="en-US" sz="2400" dirty="0" smtClean="0"/>
              <a:t>Is this in industry standards?</a:t>
            </a:r>
          </a:p>
          <a:p>
            <a:r>
              <a:rPr lang="en-US" sz="2400" dirty="0" smtClean="0"/>
              <a:t>Basis for this? Real or perceived?</a:t>
            </a:r>
          </a:p>
          <a:p>
            <a:r>
              <a:rPr lang="en-US" sz="2400" dirty="0" smtClean="0"/>
              <a:t>Implications</a:t>
            </a:r>
          </a:p>
          <a:p>
            <a:r>
              <a:rPr lang="en-US" sz="2400" dirty="0" smtClean="0"/>
              <a:t>Suggested alternative</a:t>
            </a:r>
          </a:p>
          <a:p>
            <a:r>
              <a:rPr lang="en-US" sz="2400" dirty="0" smtClean="0"/>
              <a:t>Benefit of the alternative </a:t>
            </a:r>
            <a:endParaRPr lang="en-US" sz="2400" dirty="0"/>
          </a:p>
        </p:txBody>
      </p:sp>
      <p:sp>
        <p:nvSpPr>
          <p:cNvPr id="4" name="Date Placeholder 3"/>
          <p:cNvSpPr>
            <a:spLocks noGrp="1"/>
          </p:cNvSpPr>
          <p:nvPr>
            <p:ph type="dt" sz="half" idx="10"/>
          </p:nvPr>
        </p:nvSpPr>
        <p:spPr/>
        <p:txBody>
          <a:bodyPr/>
          <a:lstStyle/>
          <a:p>
            <a:pPr>
              <a:defRPr/>
            </a:pPr>
            <a:r>
              <a:rPr lang="en-US" smtClean="0"/>
              <a:t>              </a:t>
            </a:r>
            <a:endParaRPr lang="en-US" altLang="en-US"/>
          </a:p>
        </p:txBody>
      </p:sp>
      <p:pic>
        <p:nvPicPr>
          <p:cNvPr id="239618" name="Picture 2"/>
          <p:cNvPicPr>
            <a:picLocks noChangeAspect="1" noChangeArrowheads="1"/>
          </p:cNvPicPr>
          <p:nvPr/>
        </p:nvPicPr>
        <p:blipFill>
          <a:blip r:embed="rId3" cstate="print"/>
          <a:srcRect/>
          <a:stretch>
            <a:fillRect/>
          </a:stretch>
        </p:blipFill>
        <p:spPr bwMode="auto">
          <a:xfrm>
            <a:off x="5584208" y="998560"/>
            <a:ext cx="3505200" cy="4891467"/>
          </a:xfrm>
          <a:prstGeom prst="rect">
            <a:avLst/>
          </a:prstGeom>
          <a:noFill/>
          <a:ln w="9525">
            <a:solidFill>
              <a:schemeClr val="tx1"/>
            </a:solidFill>
            <a:miter lim="800000"/>
            <a:headEnd/>
            <a:tailEnd/>
          </a:ln>
        </p:spPr>
      </p:pic>
      <p:sp>
        <p:nvSpPr>
          <p:cNvPr id="6" name="TextBox 5"/>
          <p:cNvSpPr txBox="1"/>
          <p:nvPr/>
        </p:nvSpPr>
        <p:spPr>
          <a:xfrm>
            <a:off x="191068" y="4490114"/>
            <a:ext cx="5691116" cy="584775"/>
          </a:xfrm>
          <a:prstGeom prst="rect">
            <a:avLst/>
          </a:prstGeom>
          <a:noFill/>
        </p:spPr>
        <p:txBody>
          <a:bodyPr wrap="square" rtlCol="0">
            <a:spAutoFit/>
          </a:bodyPr>
          <a:lstStyle/>
          <a:p>
            <a:r>
              <a:rPr lang="en-US" sz="3200" dirty="0" smtClean="0">
                <a:solidFill>
                  <a:srgbClr val="0070C0"/>
                </a:solidFill>
              </a:rPr>
              <a:t>http://www.nrmca.org/p2p</a:t>
            </a:r>
            <a:endParaRPr lang="en-US" sz="3200" dirty="0">
              <a:solidFill>
                <a:srgbClr val="0070C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 Limits on SCM Quantity</a:t>
            </a:r>
            <a:endParaRPr lang="en-US" dirty="0"/>
          </a:p>
        </p:txBody>
      </p:sp>
      <p:sp>
        <p:nvSpPr>
          <p:cNvPr id="3" name="Content Placeholder 2"/>
          <p:cNvSpPr>
            <a:spLocks noGrp="1"/>
          </p:cNvSpPr>
          <p:nvPr>
            <p:ph idx="1"/>
          </p:nvPr>
        </p:nvSpPr>
        <p:spPr>
          <a:xfrm>
            <a:off x="528452" y="1543050"/>
            <a:ext cx="8229600" cy="4530725"/>
          </a:xfrm>
        </p:spPr>
        <p:txBody>
          <a:bodyPr/>
          <a:lstStyle/>
          <a:p>
            <a:pPr>
              <a:buNone/>
            </a:pPr>
            <a:r>
              <a:rPr lang="en-US" dirty="0" smtClean="0">
                <a:solidFill>
                  <a:srgbClr val="006400"/>
                </a:solidFill>
              </a:rPr>
              <a:t>Typical Clause</a:t>
            </a:r>
          </a:p>
          <a:p>
            <a:r>
              <a:rPr lang="en-US" dirty="0" smtClean="0"/>
              <a:t>Max Limits on Cementitious Materials: </a:t>
            </a:r>
          </a:p>
          <a:p>
            <a:pPr lvl="1"/>
            <a:r>
              <a:rPr lang="en-US" dirty="0" smtClean="0"/>
              <a:t>1. Fly Ash: 25 percent.</a:t>
            </a:r>
          </a:p>
          <a:p>
            <a:pPr lvl="1"/>
            <a:r>
              <a:rPr lang="en-US" dirty="0" smtClean="0"/>
              <a:t>2. Combined Fly Ash and </a:t>
            </a:r>
            <a:r>
              <a:rPr lang="en-US" dirty="0" err="1" smtClean="0"/>
              <a:t>Pozzolan</a:t>
            </a:r>
            <a:r>
              <a:rPr lang="en-US" dirty="0" smtClean="0"/>
              <a:t>: 25 percent.</a:t>
            </a:r>
          </a:p>
          <a:p>
            <a:pPr lvl="1"/>
            <a:r>
              <a:rPr lang="en-US" dirty="0" smtClean="0"/>
              <a:t>3. Slag cement: 50 percent.</a:t>
            </a:r>
          </a:p>
          <a:p>
            <a:pPr lvl="1"/>
            <a:r>
              <a:rPr lang="en-US" dirty="0" smtClean="0"/>
              <a:t>4. Silica Fume: 10 percent…</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26</a:t>
            </a:fld>
            <a:endParaRPr lang="en-US" altLang="en-US"/>
          </a:p>
        </p:txBody>
      </p:sp>
      <p:sp>
        <p:nvSpPr>
          <p:cNvPr id="5" name="TextBox 4"/>
          <p:cNvSpPr txBox="1"/>
          <p:nvPr/>
        </p:nvSpPr>
        <p:spPr>
          <a:xfrm>
            <a:off x="4997669" y="1104406"/>
            <a:ext cx="4146331" cy="553998"/>
          </a:xfrm>
          <a:prstGeom prst="rect">
            <a:avLst/>
          </a:prstGeom>
          <a:noFill/>
        </p:spPr>
        <p:txBody>
          <a:bodyPr wrap="square" rtlCol="0">
            <a:spAutoFit/>
          </a:bodyPr>
          <a:lstStyle/>
          <a:p>
            <a:r>
              <a:rPr lang="en-US" sz="3000" dirty="0" smtClean="0">
                <a:solidFill>
                  <a:srgbClr val="FF0000"/>
                </a:solidFill>
              </a:rPr>
              <a:t>Seen in 85% of specs</a:t>
            </a:r>
            <a:endParaRPr lang="en-US" sz="3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Industry Average Use of SCM</a:t>
            </a:r>
            <a:endParaRPr lang="en-GB" dirty="0"/>
          </a:p>
        </p:txBody>
      </p:sp>
      <p:sp>
        <p:nvSpPr>
          <p:cNvPr id="3" name="Content Placeholder 2"/>
          <p:cNvSpPr>
            <a:spLocks noGrp="1"/>
          </p:cNvSpPr>
          <p:nvPr>
            <p:ph idx="1"/>
          </p:nvPr>
        </p:nvSpPr>
        <p:spPr>
          <a:xfrm>
            <a:off x="443552" y="1106322"/>
            <a:ext cx="8229600" cy="4530725"/>
          </a:xfrm>
        </p:spPr>
        <p:txBody>
          <a:bodyPr/>
          <a:lstStyle/>
          <a:p>
            <a:r>
              <a:rPr lang="en-US" sz="2800" dirty="0" smtClean="0"/>
              <a:t>Overall industry average (lb/yd</a:t>
            </a:r>
            <a:r>
              <a:rPr lang="en-US" sz="2800" baseline="30000" dirty="0" smtClean="0"/>
              <a:t>3</a:t>
            </a:r>
            <a:r>
              <a:rPr lang="en-US" sz="2800" dirty="0" smtClean="0"/>
              <a:t>)</a:t>
            </a:r>
          </a:p>
          <a:p>
            <a:pPr lvl="1"/>
            <a:r>
              <a:rPr lang="en-US" sz="2400" dirty="0" smtClean="0"/>
              <a:t>Cement =  457</a:t>
            </a:r>
          </a:p>
          <a:p>
            <a:pPr lvl="1"/>
            <a:r>
              <a:rPr lang="en-US" sz="2400" dirty="0" smtClean="0"/>
              <a:t>Fly ash = 83</a:t>
            </a:r>
          </a:p>
          <a:p>
            <a:pPr lvl="1"/>
            <a:r>
              <a:rPr lang="en-US" sz="2400" dirty="0" smtClean="0"/>
              <a:t>Slag cement = 18</a:t>
            </a:r>
          </a:p>
          <a:p>
            <a:pPr lvl="1"/>
            <a:r>
              <a:rPr lang="en-US" sz="2400" dirty="0" smtClean="0"/>
              <a:t>Silica fume = 0.2</a:t>
            </a:r>
          </a:p>
          <a:p>
            <a:pPr lvl="1"/>
            <a:r>
              <a:rPr lang="en-US" sz="2400" dirty="0" smtClean="0"/>
              <a:t>Blended cement = 2.7</a:t>
            </a:r>
          </a:p>
          <a:p>
            <a:r>
              <a:rPr lang="en-US" sz="2800" dirty="0" smtClean="0"/>
              <a:t>Based on annual consumption of materials</a:t>
            </a:r>
          </a:p>
          <a:p>
            <a:endParaRPr lang="en-US" sz="2800" dirty="0" smtClean="0"/>
          </a:p>
          <a:p>
            <a:r>
              <a:rPr lang="en-US" sz="2800" dirty="0" smtClean="0"/>
              <a:t>Increased use curtailed because of limits on SCM quantities in specifications</a:t>
            </a:r>
            <a:endParaRPr lang="en-US" sz="2800" dirty="0"/>
          </a:p>
        </p:txBody>
      </p:sp>
      <p:sp>
        <p:nvSpPr>
          <p:cNvPr id="4" name="Slide Number Placeholder 3"/>
          <p:cNvSpPr>
            <a:spLocks noGrp="1"/>
          </p:cNvSpPr>
          <p:nvPr>
            <p:ph type="sldNum" sz="quarter" idx="12"/>
          </p:nvPr>
        </p:nvSpPr>
        <p:spPr/>
        <p:txBody>
          <a:bodyPr/>
          <a:lstStyle/>
          <a:p>
            <a:fld id="{350FFBF7-9AE9-4561-A5D6-294898365E00}" type="slidenum">
              <a:rPr lang="en-GB" smtClean="0"/>
              <a:pPr/>
              <a:t>27</a:t>
            </a:fld>
            <a:endParaRPr lang="en-GB" dirty="0"/>
          </a:p>
        </p:txBody>
      </p:sp>
      <p:sp>
        <p:nvSpPr>
          <p:cNvPr id="6" name="TextBox 5"/>
          <p:cNvSpPr txBox="1"/>
          <p:nvPr/>
        </p:nvSpPr>
        <p:spPr>
          <a:xfrm>
            <a:off x="5118262" y="2660070"/>
            <a:ext cx="2850080" cy="492443"/>
          </a:xfrm>
          <a:prstGeom prst="rect">
            <a:avLst/>
          </a:prstGeom>
          <a:noFill/>
          <a:ln>
            <a:solidFill>
              <a:srgbClr val="FF0000"/>
            </a:solidFill>
          </a:ln>
        </p:spPr>
        <p:txBody>
          <a:bodyPr wrap="square" rtlCol="0">
            <a:spAutoFit/>
          </a:bodyPr>
          <a:lstStyle/>
          <a:p>
            <a:r>
              <a:rPr lang="en-US" sz="2600" b="1" dirty="0" smtClean="0"/>
              <a:t>18%</a:t>
            </a:r>
            <a:endParaRPr lang="en-US" sz="2600" b="1" dirty="0"/>
          </a:p>
        </p:txBody>
      </p:sp>
      <p:graphicFrame>
        <p:nvGraphicFramePr>
          <p:cNvPr id="7" name="Object 6"/>
          <p:cNvGraphicFramePr>
            <a:graphicFrameLocks noChangeAspect="1"/>
          </p:cNvGraphicFramePr>
          <p:nvPr/>
        </p:nvGraphicFramePr>
        <p:xfrm>
          <a:off x="4521200" y="3333750"/>
          <a:ext cx="101600" cy="190500"/>
        </p:xfrm>
        <a:graphic>
          <a:graphicData uri="http://schemas.openxmlformats.org/presentationml/2006/ole">
            <p:oleObj spid="_x0000_s57346" name="Equation" r:id="rId4" imgW="101520" imgH="190440" progId="Equation.3">
              <p:embed/>
            </p:oleObj>
          </a:graphicData>
        </a:graphic>
      </p:graphicFrame>
      <p:sp>
        <p:nvSpPr>
          <p:cNvPr id="8" name="Right Brace 7"/>
          <p:cNvSpPr/>
          <p:nvPr/>
        </p:nvSpPr>
        <p:spPr>
          <a:xfrm>
            <a:off x="4108862" y="2066306"/>
            <a:ext cx="807522" cy="1662546"/>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0000"/>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 Limits on SCM Quantity</a:t>
            </a:r>
            <a:endParaRPr lang="en-US" dirty="0"/>
          </a:p>
        </p:txBody>
      </p:sp>
      <p:sp>
        <p:nvSpPr>
          <p:cNvPr id="3" name="Content Placeholder 2"/>
          <p:cNvSpPr>
            <a:spLocks noGrp="1"/>
          </p:cNvSpPr>
          <p:nvPr>
            <p:ph idx="1"/>
          </p:nvPr>
        </p:nvSpPr>
        <p:spPr>
          <a:xfrm>
            <a:off x="178126" y="1281793"/>
            <a:ext cx="8811496" cy="4530725"/>
          </a:xfrm>
        </p:spPr>
        <p:txBody>
          <a:bodyPr/>
          <a:lstStyle/>
          <a:p>
            <a:pPr>
              <a:buNone/>
            </a:pPr>
            <a:r>
              <a:rPr lang="en-US" dirty="0" smtClean="0">
                <a:solidFill>
                  <a:srgbClr val="006400"/>
                </a:solidFill>
              </a:rPr>
              <a:t>ACI 318</a:t>
            </a:r>
          </a:p>
          <a:p>
            <a:r>
              <a:rPr lang="en-US" sz="2400" dirty="0" smtClean="0"/>
              <a:t>Exposure Class F3–</a:t>
            </a:r>
            <a:r>
              <a:rPr lang="en-US" sz="2400" i="1" dirty="0" smtClean="0"/>
              <a:t>Concrete exposed to freezing-and-thawing cycles with frequent exposure to water, deicing chemicals</a:t>
            </a:r>
            <a:endParaRPr lang="en-US" sz="2400"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28</a:t>
            </a:fld>
            <a:endParaRPr lang="en-US" altLang="en-US"/>
          </a:p>
        </p:txBody>
      </p:sp>
      <p:graphicFrame>
        <p:nvGraphicFramePr>
          <p:cNvPr id="5" name="Table 4"/>
          <p:cNvGraphicFramePr>
            <a:graphicFrameLocks noGrp="1"/>
          </p:cNvGraphicFramePr>
          <p:nvPr>
            <p:extLst>
              <p:ext uri="{D42A27DB-BD31-4B8C-83A1-F6EECF244321}">
                <p14:modId xmlns="" xmlns:p14="http://schemas.microsoft.com/office/powerpoint/2010/main" val="2181694609"/>
              </p:ext>
            </p:extLst>
          </p:nvPr>
        </p:nvGraphicFramePr>
        <p:xfrm>
          <a:off x="403761" y="2979874"/>
          <a:ext cx="8597735" cy="3121173"/>
        </p:xfrm>
        <a:graphic>
          <a:graphicData uri="http://schemas.openxmlformats.org/drawingml/2006/table">
            <a:tbl>
              <a:tblPr/>
              <a:tblGrid>
                <a:gridCol w="5343896"/>
                <a:gridCol w="3253839"/>
              </a:tblGrid>
              <a:tr h="879842">
                <a:tc>
                  <a:txBody>
                    <a:bodyPr/>
                    <a:lstStyle/>
                    <a:p>
                      <a:pPr marL="0" marR="0" algn="ctr">
                        <a:lnSpc>
                          <a:spcPct val="115000"/>
                        </a:lnSpc>
                        <a:spcBef>
                          <a:spcPts val="0"/>
                        </a:spcBef>
                        <a:spcAft>
                          <a:spcPts val="0"/>
                        </a:spcAft>
                      </a:pPr>
                      <a:r>
                        <a:rPr lang="en-US" sz="1800" b="1" dirty="0">
                          <a:latin typeface="Calibri"/>
                          <a:ea typeface="Calibri"/>
                          <a:cs typeface="Times New Roman"/>
                        </a:rPr>
                        <a:t>Cementitious Materials</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Calibri"/>
                          <a:ea typeface="Calibri"/>
                          <a:cs typeface="Times New Roman"/>
                        </a:rPr>
                        <a:t>Maximum Percent of Total Cementitious Materials by Mass</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561">
                <a:tc>
                  <a:txBody>
                    <a:bodyPr/>
                    <a:lstStyle/>
                    <a:p>
                      <a:pPr marL="0" marR="0">
                        <a:lnSpc>
                          <a:spcPct val="115000"/>
                        </a:lnSpc>
                        <a:spcBef>
                          <a:spcPts val="0"/>
                        </a:spcBef>
                        <a:spcAft>
                          <a:spcPts val="0"/>
                        </a:spcAft>
                      </a:pPr>
                      <a:r>
                        <a:rPr lang="en-US" sz="1800" dirty="0">
                          <a:latin typeface="Calibri"/>
                          <a:ea typeface="Calibri"/>
                          <a:cs typeface="Times New Roman"/>
                        </a:rPr>
                        <a:t>Fly ash or other </a:t>
                      </a:r>
                      <a:r>
                        <a:rPr lang="en-US" sz="1800" dirty="0" err="1">
                          <a:latin typeface="Calibri"/>
                          <a:ea typeface="Calibri"/>
                          <a:cs typeface="Times New Roman"/>
                        </a:rPr>
                        <a:t>pozzolans</a:t>
                      </a:r>
                      <a:r>
                        <a:rPr lang="en-US" sz="1800" dirty="0">
                          <a:latin typeface="Calibri"/>
                          <a:ea typeface="Calibri"/>
                          <a:cs typeface="Times New Roman"/>
                        </a:rPr>
                        <a:t> conforming to ASTM C618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278">
                <a:tc>
                  <a:txBody>
                    <a:bodyPr/>
                    <a:lstStyle/>
                    <a:p>
                      <a:pPr marL="0" marR="0">
                        <a:lnSpc>
                          <a:spcPct val="115000"/>
                        </a:lnSpc>
                        <a:spcBef>
                          <a:spcPts val="0"/>
                        </a:spcBef>
                        <a:spcAft>
                          <a:spcPts val="0"/>
                        </a:spcAft>
                      </a:pPr>
                      <a:r>
                        <a:rPr lang="en-US" sz="1800" dirty="0">
                          <a:latin typeface="Calibri"/>
                          <a:ea typeface="Calibri"/>
                          <a:cs typeface="Times New Roman"/>
                        </a:rPr>
                        <a:t>Slag cement conforming to ASTM C989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278">
                <a:tc>
                  <a:txBody>
                    <a:bodyPr/>
                    <a:lstStyle/>
                    <a:p>
                      <a:pPr marL="0" marR="0">
                        <a:lnSpc>
                          <a:spcPct val="115000"/>
                        </a:lnSpc>
                        <a:spcBef>
                          <a:spcPts val="0"/>
                        </a:spcBef>
                        <a:spcAft>
                          <a:spcPts val="0"/>
                        </a:spcAft>
                      </a:pPr>
                      <a:r>
                        <a:rPr lang="en-US" sz="1800">
                          <a:latin typeface="Calibri"/>
                          <a:ea typeface="Calibri"/>
                          <a:cs typeface="Times New Roman"/>
                        </a:rPr>
                        <a:t>Silica fume conforming to ASTM C1240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a:latin typeface="Calibri"/>
                          <a:ea typeface="Calibri"/>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278">
                <a:tc>
                  <a:txBody>
                    <a:bodyPr/>
                    <a:lstStyle/>
                    <a:p>
                      <a:pPr marL="0" marR="0">
                        <a:lnSpc>
                          <a:spcPct val="115000"/>
                        </a:lnSpc>
                        <a:spcBef>
                          <a:spcPts val="0"/>
                        </a:spcBef>
                        <a:spcAft>
                          <a:spcPts val="0"/>
                        </a:spcAft>
                      </a:pPr>
                      <a:r>
                        <a:rPr lang="en-US" sz="1800">
                          <a:latin typeface="Calibri"/>
                          <a:ea typeface="Calibri"/>
                          <a:cs typeface="Times New Roman"/>
                        </a:rPr>
                        <a:t>Total of fly ash or other pozzolans and silica fume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561">
                <a:tc>
                  <a:txBody>
                    <a:bodyPr/>
                    <a:lstStyle/>
                    <a:p>
                      <a:pPr marL="0" marR="0">
                        <a:lnSpc>
                          <a:spcPct val="115000"/>
                        </a:lnSpc>
                        <a:spcBef>
                          <a:spcPts val="0"/>
                        </a:spcBef>
                        <a:spcAft>
                          <a:spcPts val="0"/>
                        </a:spcAft>
                      </a:pPr>
                      <a:r>
                        <a:rPr lang="en-US" sz="1800">
                          <a:latin typeface="Calibri"/>
                          <a:ea typeface="Calibri"/>
                          <a:cs typeface="Times New Roman"/>
                        </a:rPr>
                        <a:t>Total of fly ash or other pozzolans, slag cement and silica fume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dirty="0">
                          <a:latin typeface="Calibri"/>
                          <a:ea typeface="Calibri"/>
                          <a:cs typeface="Times New Roman"/>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 Limits on SCM Quantity</a:t>
            </a:r>
            <a:endParaRPr lang="en-US" dirty="0"/>
          </a:p>
        </p:txBody>
      </p:sp>
      <p:sp>
        <p:nvSpPr>
          <p:cNvPr id="3" name="Content Placeholder 2"/>
          <p:cNvSpPr>
            <a:spLocks noGrp="1"/>
          </p:cNvSpPr>
          <p:nvPr>
            <p:ph idx="1"/>
          </p:nvPr>
        </p:nvSpPr>
        <p:spPr>
          <a:xfrm>
            <a:off x="457200" y="1327356"/>
            <a:ext cx="8229600" cy="4746420"/>
          </a:xfrm>
        </p:spPr>
        <p:txBody>
          <a:bodyPr/>
          <a:lstStyle/>
          <a:p>
            <a:pPr>
              <a:buNone/>
            </a:pPr>
            <a:r>
              <a:rPr lang="en-US" dirty="0" smtClean="0"/>
              <a:t>Misapplication of ACI requirement</a:t>
            </a:r>
          </a:p>
          <a:p>
            <a:pPr>
              <a:buNone/>
            </a:pPr>
            <a:r>
              <a:rPr lang="en-US" dirty="0" smtClean="0">
                <a:solidFill>
                  <a:srgbClr val="006400"/>
                </a:solidFill>
              </a:rPr>
              <a:t>Possible Basis</a:t>
            </a:r>
          </a:p>
          <a:p>
            <a:r>
              <a:rPr lang="en-US" dirty="0" smtClean="0"/>
              <a:t>Implicit attempt to control </a:t>
            </a:r>
          </a:p>
          <a:p>
            <a:pPr lvl="1"/>
            <a:r>
              <a:rPr lang="en-US" dirty="0"/>
              <a:t>early age strength</a:t>
            </a:r>
          </a:p>
          <a:p>
            <a:pPr lvl="1"/>
            <a:r>
              <a:rPr lang="en-US" dirty="0" smtClean="0"/>
              <a:t>setting time </a:t>
            </a:r>
          </a:p>
          <a:p>
            <a:pPr lvl="2"/>
            <a:r>
              <a:rPr lang="en-US" sz="2800" dirty="0" smtClean="0"/>
              <a:t>Mixtures with same fly ash content from different sources vary considerably in setting time, strength </a:t>
            </a:r>
            <a:r>
              <a:rPr lang="en-US" sz="1100" dirty="0" smtClean="0"/>
              <a:t>(Malhotra 1994)</a:t>
            </a:r>
            <a:endParaRPr lang="en-US" sz="2800"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29</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8" name="Rectangle 6"/>
          <p:cNvSpPr>
            <a:spLocks noGrp="1" noChangeArrowheads="1"/>
          </p:cNvSpPr>
          <p:nvPr>
            <p:ph type="title"/>
          </p:nvPr>
        </p:nvSpPr>
        <p:spPr/>
        <p:txBody>
          <a:bodyPr/>
          <a:lstStyle/>
          <a:p>
            <a:r>
              <a:rPr lang="en-US"/>
              <a:t>2  Announcement</a:t>
            </a:r>
          </a:p>
        </p:txBody>
      </p:sp>
      <p:sp>
        <p:nvSpPr>
          <p:cNvPr id="658439" name="Rectangle 7"/>
          <p:cNvSpPr>
            <a:spLocks noGrp="1" noChangeArrowheads="1"/>
          </p:cNvSpPr>
          <p:nvPr>
            <p:ph type="body" idx="1"/>
          </p:nvPr>
        </p:nvSpPr>
        <p:spPr>
          <a:xfrm>
            <a:off x="421574" y="1541814"/>
            <a:ext cx="7908925" cy="4144963"/>
          </a:xfrm>
        </p:spPr>
        <p:txBody>
          <a:bodyPr/>
          <a:lstStyle/>
          <a:p>
            <a:r>
              <a:rPr lang="en-US" sz="3200" dirty="0" smtClean="0">
                <a:solidFill>
                  <a:schemeClr val="tx1">
                    <a:lumMod val="65000"/>
                    <a:lumOff val="35000"/>
                  </a:schemeClr>
                </a:solidFill>
                <a:cs typeface="65 Helvetica Medium"/>
              </a:rPr>
              <a:t>This course is registered with </a:t>
            </a:r>
            <a:r>
              <a:rPr lang="en-US" sz="3200" dirty="0" smtClean="0">
                <a:solidFill>
                  <a:srgbClr val="FF0000"/>
                </a:solidFill>
                <a:cs typeface="Helvetica Neue"/>
              </a:rPr>
              <a:t>AIA CES</a:t>
            </a:r>
            <a:r>
              <a:rPr lang="en-US" sz="3200" dirty="0" smtClean="0">
                <a:solidFill>
                  <a:schemeClr val="tx1">
                    <a:lumMod val="65000"/>
                    <a:lumOff val="35000"/>
                  </a:schemeClr>
                </a:solidFill>
                <a:cs typeface="65 Helvetica Medium"/>
              </a:rPr>
              <a:t> for continuing professional education. As such, it does not include content that may be deemed or construed to be an approval or endorsement by the AIA of any material of construction or any method or manner of handling, using, distributing, or dealing in any material or product</a:t>
            </a:r>
            <a:endParaRPr lang="en-US" dirty="0"/>
          </a:p>
        </p:txBody>
      </p:sp>
      <p:pic>
        <p:nvPicPr>
          <p:cNvPr id="4" name="Picture 3"/>
          <p:cNvPicPr>
            <a:picLocks noChangeAspect="1"/>
          </p:cNvPicPr>
          <p:nvPr/>
        </p:nvPicPr>
        <p:blipFill>
          <a:blip r:embed="rId3" cstate="print"/>
          <a:stretch>
            <a:fillRect/>
          </a:stretch>
        </p:blipFill>
        <p:spPr>
          <a:xfrm>
            <a:off x="6335321" y="5946569"/>
            <a:ext cx="673100" cy="68580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 Limits on SCM Quantity</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30</a:t>
            </a:fld>
            <a:endParaRPr lang="en-US" altLang="en-US"/>
          </a:p>
        </p:txBody>
      </p:sp>
      <p:sp>
        <p:nvSpPr>
          <p:cNvPr id="6" name="Content Placeholder 2"/>
          <p:cNvSpPr txBox="1">
            <a:spLocks/>
          </p:cNvSpPr>
          <p:nvPr/>
        </p:nvSpPr>
        <p:spPr bwMode="auto">
          <a:xfrm>
            <a:off x="536028" y="1275025"/>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defRPr/>
            </a:pPr>
            <a:r>
              <a:rPr kumimoji="0" lang="en-US" sz="3000" b="0" i="0" u="none" strike="noStrike" kern="0" cap="none" spc="0" normalizeH="0" baseline="0" noProof="0" dirty="0" smtClean="0">
                <a:ln>
                  <a:noFill/>
                </a:ln>
                <a:solidFill>
                  <a:srgbClr val="006400"/>
                </a:solidFill>
                <a:effectLst/>
                <a:uLnTx/>
                <a:uFillTx/>
                <a:latin typeface="+mn-lt"/>
                <a:ea typeface="+mn-ea"/>
                <a:cs typeface="+mn-cs"/>
              </a:rPr>
              <a:t>Restrictions Caused</a:t>
            </a:r>
          </a:p>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defRPr/>
            </a:pPr>
            <a:r>
              <a:rPr kumimoji="0" lang="en-US" sz="3000" b="0" i="0" u="none" strike="noStrike" kern="0" cap="none" spc="0" normalizeH="0" baseline="0" noProof="0" dirty="0" smtClean="0">
                <a:ln>
                  <a:noFill/>
                </a:ln>
                <a:solidFill>
                  <a:schemeClr val="tx1"/>
                </a:solidFill>
                <a:effectLst/>
                <a:uLnTx/>
                <a:uFillTx/>
                <a:latin typeface="+mn-lt"/>
                <a:ea typeface="+mn-ea"/>
                <a:cs typeface="+mn-cs"/>
              </a:rPr>
              <a:t>Quantity of SCM may be inadequate for later-age durability problems</a:t>
            </a:r>
          </a:p>
          <a:p>
            <a:pPr marL="669925" marR="0" lvl="1" indent="-325438" algn="l" defTabSz="914400" rtl="0" eaLnBrk="0" fontAlgn="base" latinLnBrk="0" hangingPunct="0">
              <a:lnSpc>
                <a:spcPct val="100000"/>
              </a:lnSpc>
              <a:spcBef>
                <a:spcPct val="20000"/>
              </a:spcBef>
              <a:spcAft>
                <a:spcPct val="0"/>
              </a:spcAft>
              <a:buClr>
                <a:schemeClr val="accent2"/>
              </a:buClr>
              <a:buSzPct val="60000"/>
              <a:buFont typeface="Wingdings" pitchFamily="2" charset="2"/>
              <a:buChar char="q"/>
              <a:tabLst/>
              <a:defRPr/>
            </a:pPr>
            <a:r>
              <a:rPr kumimoji="0" lang="en-US" sz="2600" b="0" i="0" u="none" strike="noStrike" kern="0" cap="none" spc="0" normalizeH="0" baseline="0" noProof="0" dirty="0" smtClean="0">
                <a:ln>
                  <a:noFill/>
                </a:ln>
                <a:solidFill>
                  <a:schemeClr val="tx1"/>
                </a:solidFill>
                <a:effectLst/>
                <a:uLnTx/>
                <a:uFillTx/>
                <a:latin typeface="+mn-lt"/>
                <a:cs typeface="+mn-cs"/>
              </a:rPr>
              <a:t>ASR</a:t>
            </a:r>
          </a:p>
          <a:p>
            <a:pPr marL="669925" marR="0" lvl="1" indent="-325438" algn="l" defTabSz="914400" rtl="0" eaLnBrk="0" fontAlgn="base" latinLnBrk="0" hangingPunct="0">
              <a:lnSpc>
                <a:spcPct val="100000"/>
              </a:lnSpc>
              <a:spcBef>
                <a:spcPct val="20000"/>
              </a:spcBef>
              <a:spcAft>
                <a:spcPct val="0"/>
              </a:spcAft>
              <a:buClr>
                <a:schemeClr val="accent2"/>
              </a:buClr>
              <a:buSzPct val="60000"/>
              <a:buFont typeface="Wingdings" pitchFamily="2" charset="2"/>
              <a:buChar char="q"/>
              <a:tabLst/>
              <a:defRPr/>
            </a:pPr>
            <a:r>
              <a:rPr kumimoji="0" lang="en-US" sz="2600" b="0" i="0" u="none" strike="noStrike" kern="0" cap="none" spc="0" normalizeH="0" baseline="0" noProof="0" dirty="0" smtClean="0">
                <a:ln>
                  <a:noFill/>
                </a:ln>
                <a:solidFill>
                  <a:schemeClr val="tx1"/>
                </a:solidFill>
                <a:effectLst/>
                <a:uLnTx/>
                <a:uFillTx/>
                <a:latin typeface="+mn-lt"/>
                <a:cs typeface="+mn-cs"/>
              </a:rPr>
              <a:t>Sulfate resistance</a:t>
            </a:r>
          </a:p>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defRPr/>
            </a:pPr>
            <a:r>
              <a:rPr kumimoji="0" lang="en-US" sz="3000" b="0" i="0" u="none" strike="noStrike" kern="0" cap="none" spc="0" normalizeH="0" baseline="0" noProof="0" dirty="0" smtClean="0">
                <a:ln>
                  <a:noFill/>
                </a:ln>
                <a:solidFill>
                  <a:schemeClr val="tx1"/>
                </a:solidFill>
                <a:effectLst/>
                <a:uLnTx/>
                <a:uFillTx/>
                <a:latin typeface="+mn-lt"/>
                <a:ea typeface="+mn-ea"/>
                <a:cs typeface="+mn-cs"/>
              </a:rPr>
              <a:t>Reduces ability to impact permeability</a:t>
            </a:r>
          </a:p>
          <a:p>
            <a:pPr marL="669925" marR="0" lvl="1" indent="-325438" algn="l" defTabSz="914400" rtl="0" eaLnBrk="0" fontAlgn="base" latinLnBrk="0" hangingPunct="0">
              <a:lnSpc>
                <a:spcPct val="100000"/>
              </a:lnSpc>
              <a:spcBef>
                <a:spcPct val="20000"/>
              </a:spcBef>
              <a:spcAft>
                <a:spcPct val="0"/>
              </a:spcAft>
              <a:buClr>
                <a:schemeClr val="accent2"/>
              </a:buClr>
              <a:buSzPct val="60000"/>
              <a:buFont typeface="Wingdings" pitchFamily="2" charset="2"/>
              <a:buChar char="q"/>
              <a:tabLst/>
              <a:defRPr/>
            </a:pPr>
            <a:r>
              <a:rPr kumimoji="0" lang="en-US" sz="2600" b="0" i="0" u="none" strike="noStrike" kern="0" cap="none" spc="0" normalizeH="0" baseline="0" noProof="0" dirty="0" smtClean="0">
                <a:ln>
                  <a:noFill/>
                </a:ln>
                <a:solidFill>
                  <a:schemeClr val="tx1"/>
                </a:solidFill>
                <a:effectLst/>
                <a:uLnTx/>
                <a:uFillTx/>
                <a:latin typeface="+mn-lt"/>
                <a:cs typeface="+mn-cs"/>
              </a:rPr>
              <a:t>Corrosion of reinforcing steel</a:t>
            </a:r>
          </a:p>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defRPr/>
            </a:pPr>
            <a:r>
              <a:rPr kumimoji="0" lang="en-US" sz="3000" b="0" i="0" u="none" strike="noStrike" kern="0" cap="none" spc="0" normalizeH="0" baseline="0" noProof="0" dirty="0" smtClean="0">
                <a:ln>
                  <a:noFill/>
                </a:ln>
                <a:solidFill>
                  <a:schemeClr val="tx1"/>
                </a:solidFill>
                <a:effectLst/>
                <a:uLnTx/>
                <a:uFillTx/>
                <a:latin typeface="+mn-lt"/>
                <a:ea typeface="+mn-ea"/>
                <a:cs typeface="+mn-cs"/>
              </a:rPr>
              <a:t>Temperature control in mass concrete</a:t>
            </a:r>
          </a:p>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defRPr/>
            </a:pPr>
            <a:r>
              <a:rPr kumimoji="0" lang="en-US" sz="3000" b="0" i="0" u="none" strike="noStrike" kern="0" cap="none" spc="0" normalizeH="0" baseline="0" noProof="0" dirty="0" smtClean="0">
                <a:ln>
                  <a:noFill/>
                </a:ln>
                <a:solidFill>
                  <a:schemeClr val="tx1"/>
                </a:solidFill>
                <a:effectLst/>
                <a:uLnTx/>
                <a:uFillTx/>
                <a:latin typeface="+mn-lt"/>
                <a:ea typeface="+mn-ea"/>
                <a:cs typeface="+mn-cs"/>
              </a:rPr>
              <a:t>Later-age strength and durability is curtailed</a:t>
            </a:r>
          </a:p>
          <a:p>
            <a:pPr marL="342900" marR="0" lvl="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defRPr/>
            </a:pP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 Limits on SCM Quantity</a:t>
            </a:r>
            <a:endParaRPr lang="en-US" dirty="0"/>
          </a:p>
        </p:txBody>
      </p:sp>
      <p:sp>
        <p:nvSpPr>
          <p:cNvPr id="3" name="Content Placeholder 2"/>
          <p:cNvSpPr>
            <a:spLocks noGrp="1"/>
          </p:cNvSpPr>
          <p:nvPr>
            <p:ph idx="1"/>
          </p:nvPr>
        </p:nvSpPr>
        <p:spPr>
          <a:xfrm>
            <a:off x="469076" y="1210541"/>
            <a:ext cx="8229600" cy="4530725"/>
          </a:xfrm>
        </p:spPr>
        <p:txBody>
          <a:bodyPr/>
          <a:lstStyle/>
          <a:p>
            <a:pPr>
              <a:buNone/>
            </a:pPr>
            <a:r>
              <a:rPr lang="en-US" dirty="0" smtClean="0">
                <a:solidFill>
                  <a:srgbClr val="006400"/>
                </a:solidFill>
              </a:rPr>
              <a:t>What if more SCM is needed for durability?</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31</a:t>
            </a:fld>
            <a:endParaRPr lang="en-US" altLang="en-US"/>
          </a:p>
        </p:txBody>
      </p:sp>
      <p:pic>
        <p:nvPicPr>
          <p:cNvPr id="5" name="Picture 1"/>
          <p:cNvPicPr>
            <a:picLocks noChangeAspect="1" noChangeArrowheads="1"/>
          </p:cNvPicPr>
          <p:nvPr/>
        </p:nvPicPr>
        <p:blipFill>
          <a:blip r:embed="rId3" cstate="print"/>
          <a:srcRect/>
          <a:stretch>
            <a:fillRect/>
          </a:stretch>
        </p:blipFill>
        <p:spPr bwMode="auto">
          <a:xfrm>
            <a:off x="1127621" y="1806842"/>
            <a:ext cx="7207370" cy="428519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 Limits on SCM Quantity</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Suggested Alternative</a:t>
            </a:r>
          </a:p>
          <a:p>
            <a:r>
              <a:rPr lang="en-US" dirty="0" smtClean="0"/>
              <a:t>State SCM limits only for members assigned to Exposure Class F3</a:t>
            </a:r>
          </a:p>
          <a:p>
            <a:r>
              <a:rPr lang="en-US" dirty="0" smtClean="0"/>
              <a:t>State early age strength requirements as applicable</a:t>
            </a:r>
          </a:p>
          <a:p>
            <a:r>
              <a:rPr lang="en-US" dirty="0" smtClean="0"/>
              <a:t>Setting time can be addressed between contractor and concrete producer</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32</a:t>
            </a:fld>
            <a:endParaRPr lang="en-US"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 Limits on SCM Quantity</a:t>
            </a:r>
            <a:endParaRPr lang="en-US" dirty="0"/>
          </a:p>
        </p:txBody>
      </p:sp>
      <p:sp>
        <p:nvSpPr>
          <p:cNvPr id="3" name="Content Placeholder 2"/>
          <p:cNvSpPr>
            <a:spLocks noGrp="1"/>
          </p:cNvSpPr>
          <p:nvPr>
            <p:ph idx="1"/>
          </p:nvPr>
        </p:nvSpPr>
        <p:spPr>
          <a:xfrm>
            <a:off x="409902" y="1269149"/>
            <a:ext cx="8686800" cy="4530725"/>
          </a:xfrm>
        </p:spPr>
        <p:txBody>
          <a:bodyPr/>
          <a:lstStyle/>
          <a:p>
            <a:pPr>
              <a:buNone/>
            </a:pPr>
            <a:r>
              <a:rPr lang="en-US" dirty="0" smtClean="0">
                <a:solidFill>
                  <a:srgbClr val="006400"/>
                </a:solidFill>
              </a:rPr>
              <a:t>Benefits Due to the Suggested Alternatives</a:t>
            </a:r>
          </a:p>
          <a:p>
            <a:pPr lvl="0"/>
            <a:r>
              <a:rPr lang="en-US" dirty="0" smtClean="0"/>
              <a:t>Assured resistance to ASR and sulfate attack</a:t>
            </a:r>
          </a:p>
          <a:p>
            <a:pPr lvl="1"/>
            <a:r>
              <a:rPr lang="en-US" dirty="0" smtClean="0"/>
              <a:t>With performance testing</a:t>
            </a:r>
          </a:p>
          <a:p>
            <a:pPr lvl="0"/>
            <a:r>
              <a:rPr lang="en-US" dirty="0" smtClean="0"/>
              <a:t>Desired set time times and early age strengths can be evaluated by testing</a:t>
            </a:r>
          </a:p>
          <a:p>
            <a:r>
              <a:rPr lang="en-US" dirty="0" smtClean="0"/>
              <a:t>Enhanced durability to chloride induced corrosion</a:t>
            </a:r>
          </a:p>
          <a:p>
            <a:pPr lvl="0"/>
            <a:r>
              <a:rPr lang="en-US" dirty="0" smtClean="0"/>
              <a:t>Continued improvement in later age properties</a:t>
            </a:r>
          </a:p>
          <a:p>
            <a:pPr lvl="0"/>
            <a:r>
              <a:rPr lang="en-US" dirty="0" smtClean="0"/>
              <a:t>Supports sustainability</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33</a:t>
            </a:fld>
            <a:endParaRPr lang="en-US"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dirty="0" smtClean="0"/>
              <a:t>#1 – Limits on SCM Quantity</a:t>
            </a:r>
            <a:endParaRPr lang="en-US" dirty="0"/>
          </a:p>
        </p:txBody>
      </p:sp>
      <p:sp>
        <p:nvSpPr>
          <p:cNvPr id="936963" name="Rectangle 3"/>
          <p:cNvSpPr>
            <a:spLocks noGrp="1" noChangeArrowheads="1"/>
          </p:cNvSpPr>
          <p:nvPr>
            <p:ph idx="1"/>
          </p:nvPr>
        </p:nvSpPr>
        <p:spPr>
          <a:xfrm>
            <a:off x="451017" y="1120591"/>
            <a:ext cx="8431967" cy="4530725"/>
          </a:xfrm>
        </p:spPr>
        <p:txBody>
          <a:bodyPr/>
          <a:lstStyle/>
          <a:p>
            <a:pPr>
              <a:buNone/>
            </a:pPr>
            <a:r>
              <a:rPr lang="en-US" dirty="0" smtClean="0">
                <a:solidFill>
                  <a:srgbClr val="006400"/>
                </a:solidFill>
              </a:rPr>
              <a:t>Example of Innovation Possible</a:t>
            </a:r>
            <a:endParaRPr lang="en-US" dirty="0" smtClean="0"/>
          </a:p>
          <a:p>
            <a:pPr>
              <a:buNone/>
            </a:pPr>
            <a:r>
              <a:rPr lang="en-US" sz="2400" dirty="0" smtClean="0">
                <a:solidFill>
                  <a:schemeClr val="tx1"/>
                </a:solidFill>
                <a:latin typeface="+mn-lt"/>
                <a:ea typeface="+mn-ea"/>
                <a:cs typeface="+mn-cs"/>
              </a:rPr>
              <a:t>I-35W bridge, MN – Concrete International, Feb 2009</a:t>
            </a:r>
          </a:p>
        </p:txBody>
      </p:sp>
      <p:sp>
        <p:nvSpPr>
          <p:cNvPr id="4" name="Date Placeholder 3"/>
          <p:cNvSpPr>
            <a:spLocks noGrp="1"/>
          </p:cNvSpPr>
          <p:nvPr>
            <p:ph type="dt" sz="half" idx="10"/>
          </p:nvPr>
        </p:nvSpPr>
        <p:spPr/>
        <p:txBody>
          <a:bodyPr/>
          <a:lstStyle/>
          <a:p>
            <a:r>
              <a:rPr lang="en-US"/>
              <a:t>              </a:t>
            </a:r>
            <a:endParaRPr lang="en-US" altLang="en-US"/>
          </a:p>
        </p:txBody>
      </p:sp>
      <p:graphicFrame>
        <p:nvGraphicFramePr>
          <p:cNvPr id="5" name="Table 4"/>
          <p:cNvGraphicFramePr>
            <a:graphicFrameLocks noGrp="1"/>
          </p:cNvGraphicFramePr>
          <p:nvPr>
            <p:extLst>
              <p:ext uri="{D42A27DB-BD31-4B8C-83A1-F6EECF244321}">
                <p14:modId xmlns="" xmlns:p14="http://schemas.microsoft.com/office/powerpoint/2010/main" val="282603327"/>
              </p:ext>
            </p:extLst>
          </p:nvPr>
        </p:nvGraphicFramePr>
        <p:xfrm>
          <a:off x="190003" y="2339094"/>
          <a:ext cx="8865506" cy="3705155"/>
        </p:xfrm>
        <a:graphic>
          <a:graphicData uri="http://schemas.openxmlformats.org/drawingml/2006/table">
            <a:tbl>
              <a:tblPr firstRow="1" bandRow="1">
                <a:tableStyleId>{5C22544A-7EE6-4342-B048-85BDC9FD1C3A}</a:tableStyleId>
              </a:tblPr>
              <a:tblGrid>
                <a:gridCol w="1369307"/>
                <a:gridCol w="1199392"/>
                <a:gridCol w="959515"/>
                <a:gridCol w="1109438"/>
                <a:gridCol w="914535"/>
                <a:gridCol w="1109438"/>
                <a:gridCol w="1139423"/>
                <a:gridCol w="1064458"/>
              </a:tblGrid>
              <a:tr h="898212">
                <a:tc>
                  <a:txBody>
                    <a:bodyPr/>
                    <a:lstStyle/>
                    <a:p>
                      <a:pPr algn="ctr"/>
                      <a:r>
                        <a:rPr lang="en-US" sz="2200" dirty="0" smtClean="0"/>
                        <a:t>Member</a:t>
                      </a:r>
                      <a:endParaRPr lang="en-US" sz="2200" dirty="0"/>
                    </a:p>
                  </a:txBody>
                  <a:tcPr/>
                </a:tc>
                <a:tc>
                  <a:txBody>
                    <a:bodyPr/>
                    <a:lstStyle/>
                    <a:p>
                      <a:pPr algn="ctr"/>
                      <a:r>
                        <a:rPr lang="en-US" sz="2200" baseline="0" dirty="0" smtClean="0"/>
                        <a:t>psi</a:t>
                      </a:r>
                      <a:endParaRPr lang="en-US" sz="2200" dirty="0"/>
                    </a:p>
                  </a:txBody>
                  <a:tcPr/>
                </a:tc>
                <a:tc>
                  <a:txBody>
                    <a:bodyPr/>
                    <a:lstStyle/>
                    <a:p>
                      <a:pPr algn="ctr"/>
                      <a:r>
                        <a:rPr lang="en-US" sz="2200" dirty="0" smtClean="0"/>
                        <a:t>w/cm</a:t>
                      </a:r>
                      <a:endParaRPr lang="en-US" sz="2200" dirty="0"/>
                    </a:p>
                  </a:txBody>
                  <a:tcPr/>
                </a:tc>
                <a:tc>
                  <a:txBody>
                    <a:bodyPr/>
                    <a:lstStyle/>
                    <a:p>
                      <a:pPr algn="ctr"/>
                      <a:r>
                        <a:rPr lang="en-US" sz="2200" baseline="0" dirty="0" smtClean="0"/>
                        <a:t>CM, lb/yd</a:t>
                      </a:r>
                      <a:r>
                        <a:rPr lang="en-US" sz="2200" baseline="30000" dirty="0" smtClean="0"/>
                        <a:t>3</a:t>
                      </a:r>
                      <a:endParaRPr lang="en-US" sz="2200" baseline="30000" dirty="0"/>
                    </a:p>
                  </a:txBody>
                  <a:tcPr/>
                </a:tc>
                <a:tc>
                  <a:txBody>
                    <a:bodyPr/>
                    <a:lstStyle/>
                    <a:p>
                      <a:pPr algn="ctr"/>
                      <a:r>
                        <a:rPr lang="en-US" sz="2000" dirty="0" smtClean="0"/>
                        <a:t>PC, %</a:t>
                      </a:r>
                      <a:endParaRPr lang="en-US" sz="2000" dirty="0"/>
                    </a:p>
                  </a:txBody>
                  <a:tcPr/>
                </a:tc>
                <a:tc>
                  <a:txBody>
                    <a:bodyPr/>
                    <a:lstStyle/>
                    <a:p>
                      <a:pPr algn="ctr"/>
                      <a:r>
                        <a:rPr lang="en-US" sz="2000" dirty="0" smtClean="0"/>
                        <a:t>FA, %</a:t>
                      </a:r>
                      <a:endParaRPr lang="en-US" sz="2000" dirty="0"/>
                    </a:p>
                  </a:txBody>
                  <a:tcPr/>
                </a:tc>
                <a:tc>
                  <a:txBody>
                    <a:bodyPr/>
                    <a:lstStyle/>
                    <a:p>
                      <a:pPr algn="ctr"/>
                      <a:r>
                        <a:rPr lang="en-US" sz="2000" dirty="0" smtClean="0"/>
                        <a:t>SL, %</a:t>
                      </a:r>
                      <a:endParaRPr lang="en-US" sz="2000" dirty="0"/>
                    </a:p>
                  </a:txBody>
                  <a:tcPr/>
                </a:tc>
                <a:tc>
                  <a:txBody>
                    <a:bodyPr/>
                    <a:lstStyle/>
                    <a:p>
                      <a:pPr algn="ctr"/>
                      <a:r>
                        <a:rPr lang="en-US" sz="2000" dirty="0" smtClean="0"/>
                        <a:t>SF, %</a:t>
                      </a:r>
                      <a:endParaRPr lang="en-US" sz="2000" dirty="0"/>
                    </a:p>
                  </a:txBody>
                  <a:tcPr/>
                </a:tc>
              </a:tr>
              <a:tr h="812356">
                <a:tc>
                  <a:txBody>
                    <a:bodyPr/>
                    <a:lstStyle/>
                    <a:p>
                      <a:pPr algn="ctr"/>
                      <a:r>
                        <a:rPr lang="en-US" sz="2200" dirty="0" smtClean="0"/>
                        <a:t>Super structure</a:t>
                      </a:r>
                      <a:endParaRPr lang="en-US" sz="2200" dirty="0"/>
                    </a:p>
                  </a:txBody>
                  <a:tcPr anchor="ctr"/>
                </a:tc>
                <a:tc>
                  <a:txBody>
                    <a:bodyPr/>
                    <a:lstStyle/>
                    <a:p>
                      <a:pPr algn="ctr"/>
                      <a:r>
                        <a:rPr lang="en-US" sz="2200" dirty="0" smtClean="0"/>
                        <a:t>6500</a:t>
                      </a:r>
                      <a:endParaRPr lang="en-US" sz="2200" dirty="0"/>
                    </a:p>
                  </a:txBody>
                  <a:tcPr anchor="ctr"/>
                </a:tc>
                <a:tc>
                  <a:txBody>
                    <a:bodyPr/>
                    <a:lstStyle/>
                    <a:p>
                      <a:pPr algn="ctr"/>
                      <a:r>
                        <a:rPr lang="en-US" sz="2200" dirty="0" smtClean="0"/>
                        <a:t>0.35</a:t>
                      </a:r>
                      <a:endParaRPr lang="en-US" sz="2200" dirty="0"/>
                    </a:p>
                  </a:txBody>
                  <a:tcPr anchor="ctr"/>
                </a:tc>
                <a:tc>
                  <a:txBody>
                    <a:bodyPr/>
                    <a:lstStyle/>
                    <a:p>
                      <a:pPr algn="ctr"/>
                      <a:r>
                        <a:rPr lang="en-US" sz="2200" dirty="0" smtClean="0"/>
                        <a:t>700</a:t>
                      </a:r>
                      <a:endParaRPr lang="en-US" sz="2200" dirty="0"/>
                    </a:p>
                  </a:txBody>
                  <a:tcPr anchor="ctr"/>
                </a:tc>
                <a:tc>
                  <a:txBody>
                    <a:bodyPr/>
                    <a:lstStyle/>
                    <a:p>
                      <a:pPr algn="ctr"/>
                      <a:r>
                        <a:rPr lang="en-US" sz="2200" dirty="0" smtClean="0"/>
                        <a:t>71</a:t>
                      </a:r>
                      <a:endParaRPr lang="en-US" sz="2200" dirty="0"/>
                    </a:p>
                  </a:txBody>
                  <a:tcPr anchor="ctr"/>
                </a:tc>
                <a:tc>
                  <a:txBody>
                    <a:bodyPr/>
                    <a:lstStyle/>
                    <a:p>
                      <a:pPr algn="ctr"/>
                      <a:r>
                        <a:rPr lang="en-US" sz="2200" dirty="0" smtClean="0"/>
                        <a:t>25</a:t>
                      </a:r>
                      <a:endParaRPr lang="en-US" sz="2200" dirty="0"/>
                    </a:p>
                  </a:txBody>
                  <a:tcPr anchor="ctr"/>
                </a:tc>
                <a:tc>
                  <a:txBody>
                    <a:bodyPr/>
                    <a:lstStyle/>
                    <a:p>
                      <a:pPr algn="ctr"/>
                      <a:r>
                        <a:rPr lang="en-US" sz="2200" dirty="0" smtClean="0"/>
                        <a:t>-</a:t>
                      </a:r>
                      <a:endParaRPr lang="en-US" sz="2200" dirty="0"/>
                    </a:p>
                  </a:txBody>
                  <a:tcPr anchor="ctr"/>
                </a:tc>
                <a:tc>
                  <a:txBody>
                    <a:bodyPr/>
                    <a:lstStyle/>
                    <a:p>
                      <a:pPr algn="ctr"/>
                      <a:r>
                        <a:rPr lang="en-US" sz="2200" dirty="0" smtClean="0"/>
                        <a:t>4</a:t>
                      </a:r>
                      <a:endParaRPr lang="en-US" sz="2200" dirty="0"/>
                    </a:p>
                  </a:txBody>
                  <a:tcPr anchor="ctr"/>
                </a:tc>
              </a:tr>
              <a:tr h="576929">
                <a:tc>
                  <a:txBody>
                    <a:bodyPr/>
                    <a:lstStyle/>
                    <a:p>
                      <a:pPr algn="ctr"/>
                      <a:r>
                        <a:rPr lang="en-US" sz="2200" dirty="0" smtClean="0"/>
                        <a:t>Piers</a:t>
                      </a:r>
                      <a:endParaRPr lang="en-US" sz="2200" dirty="0"/>
                    </a:p>
                  </a:txBody>
                  <a:tcPr anchor="ctr"/>
                </a:tc>
                <a:tc>
                  <a:txBody>
                    <a:bodyPr/>
                    <a:lstStyle/>
                    <a:p>
                      <a:pPr algn="ctr"/>
                      <a:r>
                        <a:rPr lang="en-US" sz="2200" dirty="0" smtClean="0"/>
                        <a:t>4000</a:t>
                      </a:r>
                      <a:endParaRPr lang="en-US" sz="2200" dirty="0"/>
                    </a:p>
                  </a:txBody>
                  <a:tcPr anchor="ctr"/>
                </a:tc>
                <a:tc>
                  <a:txBody>
                    <a:bodyPr/>
                    <a:lstStyle/>
                    <a:p>
                      <a:pPr algn="ctr"/>
                      <a:r>
                        <a:rPr lang="en-US" sz="2200" dirty="0" smtClean="0"/>
                        <a:t>0.45</a:t>
                      </a:r>
                      <a:endParaRPr lang="en-US" sz="2200" dirty="0"/>
                    </a:p>
                  </a:txBody>
                  <a:tcPr anchor="ctr"/>
                </a:tc>
                <a:tc>
                  <a:txBody>
                    <a:bodyPr/>
                    <a:lstStyle/>
                    <a:p>
                      <a:pPr algn="ctr"/>
                      <a:r>
                        <a:rPr lang="en-US" sz="2200" dirty="0" smtClean="0"/>
                        <a:t>575</a:t>
                      </a:r>
                      <a:endParaRPr lang="en-US" sz="2200" dirty="0"/>
                    </a:p>
                  </a:txBody>
                  <a:tcPr anchor="ctr"/>
                </a:tc>
                <a:tc>
                  <a:txBody>
                    <a:bodyPr/>
                    <a:lstStyle/>
                    <a:p>
                      <a:pPr algn="ctr"/>
                      <a:r>
                        <a:rPr lang="en-US" sz="2200" dirty="0" smtClean="0"/>
                        <a:t>15</a:t>
                      </a:r>
                      <a:endParaRPr lang="en-US" sz="2200" dirty="0"/>
                    </a:p>
                  </a:txBody>
                  <a:tcPr anchor="ctr"/>
                </a:tc>
                <a:tc>
                  <a:txBody>
                    <a:bodyPr/>
                    <a:lstStyle/>
                    <a:p>
                      <a:pPr algn="ctr"/>
                      <a:r>
                        <a:rPr lang="en-US" sz="2200" dirty="0" smtClean="0"/>
                        <a:t>18</a:t>
                      </a:r>
                      <a:endParaRPr lang="en-US" sz="2200" dirty="0"/>
                    </a:p>
                  </a:txBody>
                  <a:tcPr anchor="ctr"/>
                </a:tc>
                <a:tc>
                  <a:txBody>
                    <a:bodyPr/>
                    <a:lstStyle/>
                    <a:p>
                      <a:pPr algn="ctr"/>
                      <a:r>
                        <a:rPr lang="en-US" sz="2200" dirty="0" smtClean="0"/>
                        <a:t>67</a:t>
                      </a:r>
                      <a:endParaRPr lang="en-US" sz="2200" dirty="0"/>
                    </a:p>
                  </a:txBody>
                  <a:tcPr anchor="ctr"/>
                </a:tc>
                <a:tc>
                  <a:txBody>
                    <a:bodyPr/>
                    <a:lstStyle/>
                    <a:p>
                      <a:pPr algn="ctr"/>
                      <a:r>
                        <a:rPr lang="en-US" sz="2200" dirty="0" smtClean="0"/>
                        <a:t>-</a:t>
                      </a:r>
                      <a:endParaRPr lang="en-US" sz="2200" dirty="0"/>
                    </a:p>
                  </a:txBody>
                  <a:tcPr anchor="ctr"/>
                </a:tc>
              </a:tr>
              <a:tr h="641268">
                <a:tc>
                  <a:txBody>
                    <a:bodyPr/>
                    <a:lstStyle/>
                    <a:p>
                      <a:pPr algn="ctr"/>
                      <a:r>
                        <a:rPr lang="en-US" sz="2200" dirty="0" smtClean="0"/>
                        <a:t>Footings</a:t>
                      </a:r>
                      <a:endParaRPr lang="en-US" sz="2200" dirty="0"/>
                    </a:p>
                  </a:txBody>
                  <a:tcPr anchor="ctr"/>
                </a:tc>
                <a:tc>
                  <a:txBody>
                    <a:bodyPr/>
                    <a:lstStyle/>
                    <a:p>
                      <a:pPr algn="ctr"/>
                      <a:r>
                        <a:rPr lang="en-US" sz="2200" dirty="0" smtClean="0"/>
                        <a:t>5500</a:t>
                      </a:r>
                      <a:endParaRPr lang="en-US" sz="2200" dirty="0"/>
                    </a:p>
                  </a:txBody>
                  <a:tcPr anchor="ctr"/>
                </a:tc>
                <a:tc>
                  <a:txBody>
                    <a:bodyPr/>
                    <a:lstStyle/>
                    <a:p>
                      <a:pPr algn="ctr"/>
                      <a:r>
                        <a:rPr lang="en-US" sz="2200" dirty="0" smtClean="0"/>
                        <a:t>0.45</a:t>
                      </a:r>
                      <a:endParaRPr lang="en-US" sz="2200" dirty="0"/>
                    </a:p>
                  </a:txBody>
                  <a:tcPr anchor="ctr"/>
                </a:tc>
                <a:tc>
                  <a:txBody>
                    <a:bodyPr/>
                    <a:lstStyle/>
                    <a:p>
                      <a:pPr algn="ctr"/>
                      <a:r>
                        <a:rPr lang="en-US" sz="2200" dirty="0" smtClean="0"/>
                        <a:t>&lt;600</a:t>
                      </a:r>
                      <a:endParaRPr lang="en-US" sz="2200" dirty="0"/>
                    </a:p>
                  </a:txBody>
                  <a:tcPr anchor="ctr"/>
                </a:tc>
                <a:tc>
                  <a:txBody>
                    <a:bodyPr/>
                    <a:lstStyle/>
                    <a:p>
                      <a:pPr algn="ctr"/>
                      <a:r>
                        <a:rPr lang="en-US" sz="2200" dirty="0" smtClean="0"/>
                        <a:t>40</a:t>
                      </a:r>
                      <a:endParaRPr lang="en-US" sz="2200" dirty="0"/>
                    </a:p>
                  </a:txBody>
                  <a:tcPr anchor="ctr"/>
                </a:tc>
                <a:tc>
                  <a:txBody>
                    <a:bodyPr/>
                    <a:lstStyle/>
                    <a:p>
                      <a:pPr algn="ctr"/>
                      <a:r>
                        <a:rPr lang="en-US" sz="2200" dirty="0" smtClean="0"/>
                        <a:t>18</a:t>
                      </a:r>
                      <a:endParaRPr lang="en-US" sz="2200" dirty="0"/>
                    </a:p>
                  </a:txBody>
                  <a:tcPr anchor="ctr"/>
                </a:tc>
                <a:tc>
                  <a:txBody>
                    <a:bodyPr/>
                    <a:lstStyle/>
                    <a:p>
                      <a:pPr algn="ctr"/>
                      <a:r>
                        <a:rPr lang="en-US" sz="2200" dirty="0" smtClean="0"/>
                        <a:t>42</a:t>
                      </a:r>
                      <a:endParaRPr lang="en-US" sz="2200" dirty="0"/>
                    </a:p>
                  </a:txBody>
                  <a:tcPr anchor="ctr"/>
                </a:tc>
                <a:tc>
                  <a:txBody>
                    <a:bodyPr/>
                    <a:lstStyle/>
                    <a:p>
                      <a:pPr algn="ctr"/>
                      <a:r>
                        <a:rPr lang="en-US" sz="2200" dirty="0" smtClean="0"/>
                        <a:t>-</a:t>
                      </a:r>
                      <a:endParaRPr lang="en-US" sz="2200" dirty="0"/>
                    </a:p>
                  </a:txBody>
                  <a:tcPr anchor="ctr"/>
                </a:tc>
              </a:tr>
              <a:tr h="776390">
                <a:tc>
                  <a:txBody>
                    <a:bodyPr/>
                    <a:lstStyle/>
                    <a:p>
                      <a:pPr algn="ctr"/>
                      <a:r>
                        <a:rPr lang="en-US" sz="2200" dirty="0" smtClean="0"/>
                        <a:t>Drilled Shafts</a:t>
                      </a:r>
                      <a:endParaRPr lang="en-US" sz="2200" dirty="0"/>
                    </a:p>
                  </a:txBody>
                  <a:tcPr anchor="ctr"/>
                </a:tc>
                <a:tc>
                  <a:txBody>
                    <a:bodyPr/>
                    <a:lstStyle/>
                    <a:p>
                      <a:pPr algn="ctr"/>
                      <a:r>
                        <a:rPr lang="en-US" sz="2200" dirty="0" smtClean="0"/>
                        <a:t>5000</a:t>
                      </a:r>
                      <a:endParaRPr lang="en-US" sz="2200" dirty="0"/>
                    </a:p>
                  </a:txBody>
                  <a:tcPr anchor="ctr"/>
                </a:tc>
                <a:tc>
                  <a:txBody>
                    <a:bodyPr/>
                    <a:lstStyle/>
                    <a:p>
                      <a:pPr algn="ctr"/>
                      <a:r>
                        <a:rPr lang="en-US" sz="2200" dirty="0" smtClean="0"/>
                        <a:t>0.38</a:t>
                      </a:r>
                      <a:endParaRPr lang="en-US" sz="2200" dirty="0"/>
                    </a:p>
                  </a:txBody>
                  <a:tcPr anchor="ctr"/>
                </a:tc>
                <a:tc>
                  <a:txBody>
                    <a:bodyPr/>
                    <a:lstStyle/>
                    <a:p>
                      <a:pPr algn="ctr"/>
                      <a:r>
                        <a:rPr lang="en-US" sz="2200" dirty="0" smtClean="0"/>
                        <a:t>&lt;600</a:t>
                      </a:r>
                      <a:endParaRPr lang="en-US" sz="2200" dirty="0"/>
                    </a:p>
                  </a:txBody>
                  <a:tcPr anchor="ctr"/>
                </a:tc>
                <a:tc>
                  <a:txBody>
                    <a:bodyPr/>
                    <a:lstStyle/>
                    <a:p>
                      <a:pPr algn="ctr"/>
                      <a:r>
                        <a:rPr lang="en-US" sz="2200" dirty="0" smtClean="0"/>
                        <a:t>40</a:t>
                      </a:r>
                      <a:endParaRPr lang="en-US" sz="2200" dirty="0"/>
                    </a:p>
                  </a:txBody>
                  <a:tcPr anchor="ctr"/>
                </a:tc>
                <a:tc>
                  <a:txBody>
                    <a:bodyPr/>
                    <a:lstStyle/>
                    <a:p>
                      <a:pPr algn="ctr"/>
                      <a:r>
                        <a:rPr lang="en-US" sz="2200" dirty="0" smtClean="0"/>
                        <a:t>18</a:t>
                      </a:r>
                      <a:endParaRPr lang="en-US" sz="2200" dirty="0"/>
                    </a:p>
                  </a:txBody>
                  <a:tcPr anchor="ctr"/>
                </a:tc>
                <a:tc>
                  <a:txBody>
                    <a:bodyPr/>
                    <a:lstStyle/>
                    <a:p>
                      <a:pPr algn="ctr"/>
                      <a:r>
                        <a:rPr lang="en-US" sz="2200" dirty="0" smtClean="0"/>
                        <a:t>42</a:t>
                      </a:r>
                      <a:endParaRPr lang="en-US" sz="2200" dirty="0"/>
                    </a:p>
                  </a:txBody>
                  <a:tcPr anchor="ctr"/>
                </a:tc>
                <a:tc>
                  <a:txBody>
                    <a:bodyPr/>
                    <a:lstStyle/>
                    <a:p>
                      <a:pPr algn="ctr"/>
                      <a:r>
                        <a:rPr lang="en-US" sz="2200" dirty="0" smtClean="0"/>
                        <a:t>-</a:t>
                      </a:r>
                      <a:endParaRPr lang="en-US" sz="2200" dirty="0"/>
                    </a:p>
                  </a:txBody>
                  <a:tcPr anchor="ctr"/>
                </a:tc>
              </a:tr>
            </a:tbl>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dirty="0" smtClean="0"/>
              <a:t>#1 – Limits on SCM Quantity</a:t>
            </a:r>
          </a:p>
        </p:txBody>
      </p:sp>
      <p:sp>
        <p:nvSpPr>
          <p:cNvPr id="38915" name="Rectangle 3"/>
          <p:cNvSpPr>
            <a:spLocks noGrp="1" noChangeArrowheads="1"/>
          </p:cNvSpPr>
          <p:nvPr>
            <p:ph idx="1"/>
          </p:nvPr>
        </p:nvSpPr>
        <p:spPr>
          <a:xfrm>
            <a:off x="457200" y="1268413"/>
            <a:ext cx="8431213" cy="4530725"/>
          </a:xfrm>
        </p:spPr>
        <p:txBody>
          <a:bodyPr/>
          <a:lstStyle/>
          <a:p>
            <a:pPr eaLnBrk="1" hangingPunct="1">
              <a:buFont typeface="Wingdings" pitchFamily="2" charset="2"/>
              <a:buNone/>
            </a:pPr>
            <a:r>
              <a:rPr lang="en-US" sz="2400" dirty="0" smtClean="0"/>
              <a:t>I-35W bridge, MN – Concrete International, Feb 2009</a:t>
            </a:r>
          </a:p>
        </p:txBody>
      </p:sp>
      <p:sp>
        <p:nvSpPr>
          <p:cNvPr id="4" name="Date Placeholder 3"/>
          <p:cNvSpPr>
            <a:spLocks noGrp="1"/>
          </p:cNvSpPr>
          <p:nvPr>
            <p:ph type="dt" sz="quarter" idx="10"/>
          </p:nvPr>
        </p:nvSpPr>
        <p:spPr/>
        <p:txBody>
          <a:bodyPr/>
          <a:lstStyle/>
          <a:p>
            <a:pPr>
              <a:defRPr/>
            </a:pPr>
            <a:r>
              <a:rPr lang="en-US"/>
              <a:t>              </a:t>
            </a:r>
            <a:endParaRPr lang="en-US" altLang="en-US"/>
          </a:p>
        </p:txBody>
      </p:sp>
      <p:graphicFrame>
        <p:nvGraphicFramePr>
          <p:cNvPr id="5" name="Table 4"/>
          <p:cNvGraphicFramePr>
            <a:graphicFrameLocks noGrp="1"/>
          </p:cNvGraphicFramePr>
          <p:nvPr/>
        </p:nvGraphicFramePr>
        <p:xfrm>
          <a:off x="144463" y="1787525"/>
          <a:ext cx="8795888" cy="4196211"/>
        </p:xfrm>
        <a:graphic>
          <a:graphicData uri="http://schemas.openxmlformats.org/drawingml/2006/table">
            <a:tbl>
              <a:tblPr firstRow="1" bandRow="1">
                <a:tableStyleId>{5C22544A-7EE6-4342-B048-85BDC9FD1C3A}</a:tableStyleId>
              </a:tblPr>
              <a:tblGrid>
                <a:gridCol w="1393093"/>
                <a:gridCol w="7402795"/>
              </a:tblGrid>
              <a:tr h="519742">
                <a:tc>
                  <a:txBody>
                    <a:bodyPr/>
                    <a:lstStyle/>
                    <a:p>
                      <a:pPr algn="ctr"/>
                      <a:r>
                        <a:rPr lang="en-US" sz="2400" dirty="0" smtClean="0"/>
                        <a:t>Member</a:t>
                      </a:r>
                      <a:endParaRPr lang="en-US" sz="2400" dirty="0"/>
                    </a:p>
                  </a:txBody>
                  <a:tcPr/>
                </a:tc>
                <a:tc>
                  <a:txBody>
                    <a:bodyPr/>
                    <a:lstStyle/>
                    <a:p>
                      <a:pPr algn="ctr"/>
                      <a:r>
                        <a:rPr lang="en-US" sz="2400" dirty="0" smtClean="0"/>
                        <a:t>Performance Achieved</a:t>
                      </a:r>
                      <a:endParaRPr lang="en-US" sz="2400" dirty="0"/>
                    </a:p>
                  </a:txBody>
                  <a:tcPr/>
                </a:tc>
              </a:tr>
              <a:tr h="841829">
                <a:tc>
                  <a:txBody>
                    <a:bodyPr/>
                    <a:lstStyle/>
                    <a:p>
                      <a:pPr algn="ctr"/>
                      <a:r>
                        <a:rPr lang="en-US" sz="2400" dirty="0" smtClean="0"/>
                        <a:t>Super structure</a:t>
                      </a:r>
                      <a:endParaRPr lang="en-US" sz="2400" dirty="0"/>
                    </a:p>
                  </a:txBody>
                  <a:tcPr/>
                </a:tc>
                <a:tc>
                  <a:txBody>
                    <a:bodyPr/>
                    <a:lstStyle/>
                    <a:p>
                      <a:pPr algn="l"/>
                      <a:r>
                        <a:rPr lang="en-US" sz="2400" dirty="0" smtClean="0"/>
                        <a:t>Air entrained; PT; Strength &gt;</a:t>
                      </a:r>
                      <a:r>
                        <a:rPr lang="en-US" sz="2400" baseline="0" dirty="0" smtClean="0"/>
                        <a:t> 8000 psi; RCP &lt;250 Coulombs (90 d); shrinkage &lt;0.04% (56d drying)</a:t>
                      </a:r>
                      <a:endParaRPr lang="en-US" sz="2400" dirty="0"/>
                    </a:p>
                  </a:txBody>
                  <a:tcPr/>
                </a:tc>
              </a:tr>
              <a:tr h="820486">
                <a:tc>
                  <a:txBody>
                    <a:bodyPr/>
                    <a:lstStyle/>
                    <a:p>
                      <a:pPr algn="ctr"/>
                      <a:r>
                        <a:rPr lang="en-US" sz="2400" dirty="0" smtClean="0"/>
                        <a:t>Piers</a:t>
                      </a:r>
                      <a:endParaRPr lang="en-US" sz="2400" dirty="0"/>
                    </a:p>
                  </a:txBody>
                  <a:tcPr/>
                </a:tc>
                <a:tc>
                  <a:txBody>
                    <a:bodyPr/>
                    <a:lstStyle/>
                    <a:p>
                      <a:pPr algn="l"/>
                      <a:r>
                        <a:rPr lang="en-US" sz="2400" dirty="0" smtClean="0"/>
                        <a:t>Conventional slump; thermal control for 3 d; </a:t>
                      </a:r>
                    </a:p>
                    <a:p>
                      <a:pPr algn="l"/>
                      <a:r>
                        <a:rPr lang="en-US" sz="2400" dirty="0" smtClean="0"/>
                        <a:t>strength &gt; specified; RCP 500 coulombs</a:t>
                      </a:r>
                      <a:r>
                        <a:rPr lang="en-US" sz="2400" baseline="0" dirty="0" smtClean="0"/>
                        <a:t> (90 d)</a:t>
                      </a:r>
                      <a:endParaRPr lang="en-US" sz="2400" dirty="0"/>
                    </a:p>
                  </a:txBody>
                  <a:tcPr/>
                </a:tc>
              </a:tr>
              <a:tr h="820486">
                <a:tc>
                  <a:txBody>
                    <a:bodyPr/>
                    <a:lstStyle/>
                    <a:p>
                      <a:pPr algn="ctr"/>
                      <a:r>
                        <a:rPr lang="en-US" sz="2400" dirty="0" smtClean="0"/>
                        <a:t>Footings</a:t>
                      </a:r>
                      <a:endParaRPr lang="en-US" sz="2400" dirty="0"/>
                    </a:p>
                  </a:txBody>
                  <a:tcPr/>
                </a:tc>
                <a:tc>
                  <a:txBody>
                    <a:bodyPr/>
                    <a:lstStyle/>
                    <a:p>
                      <a:pPr algn="l"/>
                      <a:r>
                        <a:rPr lang="en-US" sz="2400" dirty="0" smtClean="0"/>
                        <a:t>Similar to drilled shaft</a:t>
                      </a:r>
                      <a:r>
                        <a:rPr lang="en-US" sz="2400" baseline="0" dirty="0" smtClean="0"/>
                        <a:t> mix; conventional slump; shrinkage = 0.04% (28d drying)</a:t>
                      </a:r>
                      <a:endParaRPr lang="en-US" sz="2400" dirty="0"/>
                    </a:p>
                  </a:txBody>
                  <a:tcPr/>
                </a:tc>
              </a:tr>
              <a:tr h="895679">
                <a:tc>
                  <a:txBody>
                    <a:bodyPr/>
                    <a:lstStyle/>
                    <a:p>
                      <a:pPr algn="ctr"/>
                      <a:r>
                        <a:rPr lang="en-US" sz="2400" dirty="0" smtClean="0"/>
                        <a:t>Drilled Shafts</a:t>
                      </a:r>
                      <a:endParaRPr lang="en-US" sz="2400" dirty="0"/>
                    </a:p>
                  </a:txBody>
                  <a:tcPr/>
                </a:tc>
                <a:tc>
                  <a:txBody>
                    <a:bodyPr/>
                    <a:lstStyle/>
                    <a:p>
                      <a:pPr algn="l"/>
                      <a:r>
                        <a:rPr lang="en-US" sz="2400" dirty="0" smtClean="0"/>
                        <a:t>Strength</a:t>
                      </a:r>
                      <a:r>
                        <a:rPr lang="en-US" sz="2400" baseline="0" dirty="0" smtClean="0"/>
                        <a:t> &gt; 10,000 psi (cores); RCP 750 coulombs (28d)</a:t>
                      </a:r>
                    </a:p>
                    <a:p>
                      <a:pPr algn="l"/>
                      <a:r>
                        <a:rPr lang="en-US" sz="2400" baseline="0" dirty="0" smtClean="0"/>
                        <a:t>Low heat considerations (mass concrete); SCC mix</a:t>
                      </a:r>
                      <a:endParaRPr lang="en-US" sz="2400" dirty="0"/>
                    </a:p>
                  </a:txBody>
                  <a:tcPr/>
                </a:tc>
              </a:tr>
            </a:tbl>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528452" y="1543050"/>
            <a:ext cx="8229600" cy="4530725"/>
          </a:xfrm>
        </p:spPr>
        <p:txBody>
          <a:bodyPr/>
          <a:lstStyle/>
          <a:p>
            <a:pPr>
              <a:buNone/>
            </a:pPr>
            <a:r>
              <a:rPr lang="en-US" dirty="0" smtClean="0">
                <a:solidFill>
                  <a:srgbClr val="006400"/>
                </a:solidFill>
              </a:rPr>
              <a:t>Typical Clause</a:t>
            </a:r>
          </a:p>
          <a:p>
            <a:r>
              <a:rPr lang="en-US" dirty="0" smtClean="0"/>
              <a:t>The maximum w/cm ratio for all concrete on this project shall be 0.XX</a:t>
            </a:r>
          </a:p>
          <a:p>
            <a:r>
              <a:rPr lang="en-US" dirty="0" smtClean="0"/>
              <a:t>Compressive strength for different members in the structure shall be as indicated on the drawings</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36</a:t>
            </a:fld>
            <a:endParaRPr lang="en-US" altLang="en-US" dirty="0"/>
          </a:p>
        </p:txBody>
      </p:sp>
      <p:sp>
        <p:nvSpPr>
          <p:cNvPr id="5" name="TextBox 4"/>
          <p:cNvSpPr txBox="1"/>
          <p:nvPr/>
        </p:nvSpPr>
        <p:spPr>
          <a:xfrm>
            <a:off x="4966138" y="1104406"/>
            <a:ext cx="4177862" cy="553998"/>
          </a:xfrm>
          <a:prstGeom prst="rect">
            <a:avLst/>
          </a:prstGeom>
          <a:noFill/>
        </p:spPr>
        <p:txBody>
          <a:bodyPr wrap="square" rtlCol="0">
            <a:spAutoFit/>
          </a:bodyPr>
          <a:lstStyle/>
          <a:p>
            <a:r>
              <a:rPr lang="en-US" sz="3000" dirty="0" smtClean="0">
                <a:solidFill>
                  <a:srgbClr val="FF0000"/>
                </a:solidFill>
              </a:rPr>
              <a:t>Seen in 73% of specs</a:t>
            </a:r>
            <a:endParaRPr lang="en-US" sz="3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362607" y="1092634"/>
            <a:ext cx="8781393" cy="4530725"/>
          </a:xfrm>
        </p:spPr>
        <p:txBody>
          <a:bodyPr/>
          <a:lstStyle/>
          <a:p>
            <a:pPr>
              <a:buNone/>
            </a:pPr>
            <a:r>
              <a:rPr lang="en-US" dirty="0" smtClean="0">
                <a:solidFill>
                  <a:srgbClr val="006400"/>
                </a:solidFill>
              </a:rPr>
              <a:t>ACI 318</a:t>
            </a:r>
          </a:p>
          <a:p>
            <a:r>
              <a:rPr lang="en-US" dirty="0" smtClean="0"/>
              <a:t>Max w/cm and min strength required with assigned durability exposure class (permeability)</a:t>
            </a:r>
          </a:p>
          <a:p>
            <a:r>
              <a:rPr lang="en-US" dirty="0" smtClean="0"/>
              <a:t>w/cm and strength stated as a pair - consistent</a:t>
            </a:r>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37</a:t>
            </a:fld>
            <a:endParaRPr lang="en-US" altLang="en-US"/>
          </a:p>
        </p:txBody>
      </p:sp>
      <p:graphicFrame>
        <p:nvGraphicFramePr>
          <p:cNvPr id="5" name="Table 4"/>
          <p:cNvGraphicFramePr>
            <a:graphicFrameLocks noGrp="1"/>
          </p:cNvGraphicFramePr>
          <p:nvPr>
            <p:extLst>
              <p:ext uri="{D42A27DB-BD31-4B8C-83A1-F6EECF244321}">
                <p14:modId xmlns="" xmlns:p14="http://schemas.microsoft.com/office/powerpoint/2010/main" val="3873696746"/>
              </p:ext>
            </p:extLst>
          </p:nvPr>
        </p:nvGraphicFramePr>
        <p:xfrm>
          <a:off x="890501" y="3198863"/>
          <a:ext cx="7362997" cy="2134585"/>
        </p:xfrm>
        <a:graphic>
          <a:graphicData uri="http://schemas.openxmlformats.org/drawingml/2006/table">
            <a:tbl>
              <a:tblPr/>
              <a:tblGrid>
                <a:gridCol w="3800400"/>
                <a:gridCol w="1507343"/>
                <a:gridCol w="2055254"/>
              </a:tblGrid>
              <a:tr h="452089">
                <a:tc>
                  <a:txBody>
                    <a:bodyPr/>
                    <a:lstStyle/>
                    <a:p>
                      <a:pPr marL="0" marR="0" algn="ctr">
                        <a:lnSpc>
                          <a:spcPct val="115000"/>
                        </a:lnSpc>
                        <a:spcBef>
                          <a:spcPts val="0"/>
                        </a:spcBef>
                        <a:spcAft>
                          <a:spcPts val="0"/>
                        </a:spcAft>
                      </a:pPr>
                      <a:r>
                        <a:rPr lang="en-US" sz="2400" b="1" dirty="0" smtClean="0">
                          <a:latin typeface="Calibri"/>
                          <a:ea typeface="Calibri"/>
                          <a:cs typeface="Times New Roman"/>
                        </a:rPr>
                        <a:t>Exposure Class</a:t>
                      </a:r>
                      <a:endParaRPr lang="en-US" sz="24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smtClean="0">
                          <a:latin typeface="Calibri"/>
                          <a:ea typeface="Calibri"/>
                          <a:cs typeface="Times New Roman"/>
                        </a:rPr>
                        <a:t>Max w/cm</a:t>
                      </a:r>
                      <a:endParaRPr lang="en-US" sz="24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smtClean="0">
                          <a:latin typeface="Calibri"/>
                          <a:ea typeface="Calibri"/>
                          <a:cs typeface="Times New Roman"/>
                        </a:rPr>
                        <a:t>Min </a:t>
                      </a:r>
                      <a:r>
                        <a:rPr lang="en-US" sz="2400" b="1" dirty="0" err="1" smtClean="0">
                          <a:latin typeface="Calibri"/>
                          <a:ea typeface="Calibri"/>
                          <a:cs typeface="Times New Roman"/>
                        </a:rPr>
                        <a:t>ƒ´</a:t>
                      </a:r>
                      <a:r>
                        <a:rPr lang="en-US" sz="2400" b="1" baseline="-25000" dirty="0" err="1" smtClean="0">
                          <a:latin typeface="Calibri"/>
                          <a:ea typeface="Calibri"/>
                          <a:cs typeface="Times New Roman"/>
                        </a:rPr>
                        <a:t>c</a:t>
                      </a:r>
                      <a:r>
                        <a:rPr lang="en-US" sz="2400" b="1" baseline="0" dirty="0" smtClean="0">
                          <a:latin typeface="Calibri"/>
                          <a:ea typeface="Calibri"/>
                          <a:cs typeface="Times New Roman"/>
                        </a:rPr>
                        <a:t>, psi</a:t>
                      </a:r>
                      <a:endParaRPr lang="en-US" sz="2400" b="1" baseline="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20">
                <a:tc>
                  <a:txBody>
                    <a:bodyPr/>
                    <a:lstStyle/>
                    <a:p>
                      <a:pPr marL="0" marR="0">
                        <a:lnSpc>
                          <a:spcPct val="115000"/>
                        </a:lnSpc>
                        <a:spcBef>
                          <a:spcPts val="0"/>
                        </a:spcBef>
                        <a:spcAft>
                          <a:spcPts val="0"/>
                        </a:spcAft>
                      </a:pPr>
                      <a:r>
                        <a:rPr lang="en-US" sz="2400" dirty="0" smtClean="0">
                          <a:latin typeface="Calibri"/>
                          <a:ea typeface="Calibri"/>
                          <a:cs typeface="Times New Roman"/>
                        </a:rPr>
                        <a:t>F1</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0.55</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3500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20">
                <a:tc>
                  <a:txBody>
                    <a:bodyPr/>
                    <a:lstStyle/>
                    <a:p>
                      <a:pPr marL="0" marR="0">
                        <a:lnSpc>
                          <a:spcPct val="115000"/>
                        </a:lnSpc>
                        <a:spcBef>
                          <a:spcPts val="0"/>
                        </a:spcBef>
                        <a:spcAft>
                          <a:spcPts val="0"/>
                        </a:spcAft>
                      </a:pPr>
                      <a:r>
                        <a:rPr lang="en-US" sz="2400" dirty="0" smtClean="0">
                          <a:latin typeface="Calibri"/>
                          <a:ea typeface="Calibri"/>
                          <a:cs typeface="Times New Roman"/>
                        </a:rPr>
                        <a:t>W1, S1</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0.50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4000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2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dirty="0" smtClean="0">
                          <a:latin typeface="Calibri"/>
                          <a:ea typeface="Calibri"/>
                          <a:cs typeface="Times New Roman"/>
                        </a:rPr>
                        <a:t>F2,</a:t>
                      </a:r>
                      <a:r>
                        <a:rPr lang="en-US" sz="2400" baseline="0" dirty="0" smtClean="0">
                          <a:latin typeface="Calibri"/>
                          <a:ea typeface="Calibri"/>
                          <a:cs typeface="Times New Roman"/>
                        </a:rPr>
                        <a:t> </a:t>
                      </a:r>
                      <a:r>
                        <a:rPr lang="en-US" sz="2400" dirty="0" smtClean="0">
                          <a:latin typeface="Calibri"/>
                          <a:ea typeface="Calibri"/>
                          <a:cs typeface="Times New Roman"/>
                        </a:rPr>
                        <a:t>F3 (plain concrete), S2, S3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0.45</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4500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20">
                <a:tc>
                  <a:txBody>
                    <a:bodyPr/>
                    <a:lstStyle/>
                    <a:p>
                      <a:pPr marL="0" marR="0">
                        <a:lnSpc>
                          <a:spcPct val="115000"/>
                        </a:lnSpc>
                        <a:spcBef>
                          <a:spcPts val="0"/>
                        </a:spcBef>
                        <a:spcAft>
                          <a:spcPts val="0"/>
                        </a:spcAft>
                      </a:pPr>
                      <a:r>
                        <a:rPr lang="en-US" sz="2400" dirty="0" smtClean="0">
                          <a:latin typeface="Calibri"/>
                          <a:ea typeface="Calibri"/>
                          <a:cs typeface="Times New Roman"/>
                        </a:rPr>
                        <a:t>F3 (structural), C2</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0.40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5000</a:t>
                      </a:r>
                      <a:endParaRPr lang="en-US"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457199" y="1329300"/>
            <a:ext cx="8532421" cy="4530725"/>
          </a:xfrm>
        </p:spPr>
        <p:txBody>
          <a:bodyPr/>
          <a:lstStyle/>
          <a:p>
            <a:pPr eaLnBrk="1" hangingPunct="1">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38</a:t>
            </a:fld>
            <a:endParaRPr lang="en-US" altLang="en-US"/>
          </a:p>
        </p:txBody>
      </p:sp>
      <p:pic>
        <p:nvPicPr>
          <p:cNvPr id="54274" name="Picture 2" descr="Inline image 1"/>
          <p:cNvPicPr>
            <a:picLocks noChangeAspect="1" noChangeArrowheads="1"/>
          </p:cNvPicPr>
          <p:nvPr/>
        </p:nvPicPr>
        <p:blipFill>
          <a:blip r:embed="rId3" cstate="print"/>
          <a:srcRect/>
          <a:stretch>
            <a:fillRect/>
          </a:stretch>
        </p:blipFill>
        <p:spPr bwMode="auto">
          <a:xfrm>
            <a:off x="1947800" y="958355"/>
            <a:ext cx="5034891" cy="58400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457199" y="1329300"/>
            <a:ext cx="8532421" cy="4530725"/>
          </a:xfrm>
        </p:spPr>
        <p:txBody>
          <a:bodyPr/>
          <a:lstStyle/>
          <a:p>
            <a:pPr>
              <a:buNone/>
            </a:pPr>
            <a:r>
              <a:rPr lang="en-US" dirty="0" smtClean="0"/>
              <a:t>Misapplication of industry standards</a:t>
            </a:r>
          </a:p>
          <a:p>
            <a:pPr>
              <a:buNone/>
            </a:pPr>
            <a:r>
              <a:rPr lang="en-US" dirty="0" smtClean="0">
                <a:solidFill>
                  <a:srgbClr val="006400"/>
                </a:solidFill>
              </a:rPr>
              <a:t>Possible basis</a:t>
            </a:r>
          </a:p>
          <a:p>
            <a:r>
              <a:rPr lang="en-US" dirty="0" smtClean="0"/>
              <a:t>Low w/cm is always good quality concrete</a:t>
            </a:r>
          </a:p>
          <a:p>
            <a:pPr lvl="1"/>
            <a:r>
              <a:rPr lang="en-US" dirty="0" smtClean="0"/>
              <a:t>Lower the better!</a:t>
            </a:r>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39</a:t>
            </a:fld>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6" name="Rectangle 4"/>
          <p:cNvSpPr>
            <a:spLocks noGrp="1" noChangeArrowheads="1"/>
          </p:cNvSpPr>
          <p:nvPr>
            <p:ph type="title"/>
          </p:nvPr>
        </p:nvSpPr>
        <p:spPr/>
        <p:txBody>
          <a:bodyPr/>
          <a:lstStyle/>
          <a:p>
            <a:r>
              <a:rPr lang="en-US"/>
              <a:t>3  Introduction</a:t>
            </a:r>
          </a:p>
        </p:txBody>
      </p:sp>
      <p:sp>
        <p:nvSpPr>
          <p:cNvPr id="653317" name="Rectangle 5"/>
          <p:cNvSpPr>
            <a:spLocks noGrp="1" noChangeArrowheads="1"/>
          </p:cNvSpPr>
          <p:nvPr>
            <p:ph type="body" idx="1"/>
          </p:nvPr>
        </p:nvSpPr>
        <p:spPr/>
        <p:txBody>
          <a:bodyPr/>
          <a:lstStyle/>
          <a:p>
            <a:r>
              <a:rPr lang="en-US"/>
              <a:t>Length of Presentation: 1 Hour</a:t>
            </a:r>
          </a:p>
          <a:p>
            <a:r>
              <a:rPr lang="en-US"/>
              <a:t>Architects Earn 1 LU</a:t>
            </a:r>
          </a:p>
          <a:p>
            <a:r>
              <a:rPr lang="en-US"/>
              <a:t>Engineers Earn 1 PDH</a:t>
            </a:r>
          </a:p>
          <a:p>
            <a:r>
              <a:rPr lang="en-US"/>
              <a:t>NRMCA is an AIA/CES Registered Provider</a:t>
            </a:r>
          </a:p>
          <a:p>
            <a:r>
              <a:rPr lang="en-US"/>
              <a:t>Records kept on file with NRMCA and AIA/CES Records for AIA members.</a:t>
            </a:r>
          </a:p>
        </p:txBody>
      </p:sp>
      <p:pic>
        <p:nvPicPr>
          <p:cNvPr id="4" name="Picture 3"/>
          <p:cNvPicPr>
            <a:picLocks noChangeAspect="1"/>
          </p:cNvPicPr>
          <p:nvPr/>
        </p:nvPicPr>
        <p:blipFill>
          <a:blip r:embed="rId3" cstate="print"/>
          <a:stretch>
            <a:fillRect/>
          </a:stretch>
        </p:blipFill>
        <p:spPr>
          <a:xfrm>
            <a:off x="6430323" y="6007924"/>
            <a:ext cx="673100" cy="685800"/>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457199" y="1329300"/>
            <a:ext cx="8532421" cy="4530725"/>
          </a:xfrm>
        </p:spPr>
        <p:txBody>
          <a:bodyPr/>
          <a:lstStyle/>
          <a:p>
            <a:pPr eaLnBrk="1" hangingPunct="1">
              <a:buNone/>
            </a:pPr>
            <a:r>
              <a:rPr lang="en-US" dirty="0" smtClean="0"/>
              <a:t>No. 8 aggregate non-air topping mix (interior)</a:t>
            </a:r>
          </a:p>
          <a:p>
            <a:pPr lvl="1" eaLnBrk="1" hangingPunct="1"/>
            <a:r>
              <a:rPr lang="en-US" dirty="0" smtClean="0"/>
              <a:t>w/cm = 0.40; 4000 psi</a:t>
            </a:r>
          </a:p>
          <a:p>
            <a:pPr lvl="1" eaLnBrk="1" hangingPunct="1"/>
            <a:r>
              <a:rPr lang="en-US" dirty="0" smtClean="0"/>
              <a:t>Mixture required 290 </a:t>
            </a:r>
            <a:r>
              <a:rPr lang="en-US" dirty="0" err="1" smtClean="0"/>
              <a:t>lb</a:t>
            </a:r>
            <a:r>
              <a:rPr lang="en-US" dirty="0" smtClean="0"/>
              <a:t>/yd</a:t>
            </a:r>
            <a:r>
              <a:rPr lang="en-US" baseline="30000" dirty="0" smtClean="0"/>
              <a:t>3 </a:t>
            </a:r>
            <a:r>
              <a:rPr lang="en-US" dirty="0" smtClean="0"/>
              <a:t>of water</a:t>
            </a:r>
          </a:p>
          <a:p>
            <a:pPr lvl="1" eaLnBrk="1" hangingPunct="1"/>
            <a:r>
              <a:rPr lang="en-US" dirty="0" smtClean="0"/>
              <a:t>Total CM = 725 lb/yd</a:t>
            </a:r>
            <a:r>
              <a:rPr lang="en-US" baseline="30000" dirty="0" smtClean="0"/>
              <a:t>3 </a:t>
            </a:r>
            <a:endParaRPr lang="en-US" dirty="0" smtClean="0"/>
          </a:p>
          <a:p>
            <a:pPr eaLnBrk="1" hangingPunct="1">
              <a:buNone/>
            </a:pPr>
            <a:r>
              <a:rPr lang="en-US" dirty="0" smtClean="0"/>
              <a:t>Mixture very susceptible to cracking</a:t>
            </a:r>
          </a:p>
          <a:p>
            <a:pPr eaLnBrk="1" hangingPunct="1">
              <a:buNone/>
            </a:pPr>
            <a:endParaRPr lang="en-US" dirty="0" smtClean="0"/>
          </a:p>
          <a:p>
            <a:pPr eaLnBrk="1" hangingPunct="1">
              <a:buNone/>
            </a:pPr>
            <a:r>
              <a:rPr lang="en-US" dirty="0" smtClean="0"/>
              <a:t>Application did not require 0.40 restriction</a:t>
            </a:r>
          </a:p>
          <a:p>
            <a:pPr lvl="1" eaLnBrk="1" hangingPunct="1"/>
            <a:r>
              <a:rPr lang="en-US" dirty="0" smtClean="0"/>
              <a:t>With w/cm=0.50, Total CM=580 lb/yd</a:t>
            </a:r>
            <a:r>
              <a:rPr lang="en-US" baseline="30000" dirty="0" smtClean="0"/>
              <a:t>3 </a:t>
            </a:r>
          </a:p>
          <a:p>
            <a:pPr lvl="1" eaLnBrk="1" hangingPunct="1"/>
            <a:r>
              <a:rPr lang="en-US" dirty="0" smtClean="0"/>
              <a:t>Cracking would be considerably reduced</a:t>
            </a:r>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40</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Avg. Strength vs. w/cm</a:t>
            </a:r>
            <a:endParaRPr lang="en-US" dirty="0"/>
          </a:p>
        </p:txBody>
      </p:sp>
      <p:graphicFrame>
        <p:nvGraphicFramePr>
          <p:cNvPr id="4" name="Content Placeholder 3"/>
          <p:cNvGraphicFramePr>
            <a:graphicFrameLocks noGrp="1"/>
          </p:cNvGraphicFramePr>
          <p:nvPr>
            <p:ph sz="half" idx="1"/>
            <p:extLst>
              <p:ext uri="{D42A27DB-BD31-4B8C-83A1-F6EECF244321}">
                <p14:modId xmlns="" xmlns:p14="http://schemas.microsoft.com/office/powerpoint/2010/main" val="3869420345"/>
              </p:ext>
            </p:extLst>
          </p:nvPr>
        </p:nvGraphicFramePr>
        <p:xfrm>
          <a:off x="304800" y="1581150"/>
          <a:ext cx="4038600" cy="2680141"/>
        </p:xfrm>
        <a:graphic>
          <a:graphicData uri="http://schemas.openxmlformats.org/drawingml/2006/table">
            <a:tbl>
              <a:tblPr firstRow="1" bandRow="1">
                <a:tableStyleId>{5C22544A-7EE6-4342-B048-85BDC9FD1C3A}</a:tableStyleId>
              </a:tblPr>
              <a:tblGrid>
                <a:gridCol w="1346200"/>
                <a:gridCol w="1346200"/>
                <a:gridCol w="1346200"/>
              </a:tblGrid>
              <a:tr h="876157">
                <a:tc>
                  <a:txBody>
                    <a:bodyPr/>
                    <a:lstStyle/>
                    <a:p>
                      <a:pPr algn="ctr" fontAlgn="b"/>
                      <a:r>
                        <a:rPr lang="en-US" sz="2800" b="0" i="0" u="none" strike="noStrike" dirty="0" smtClean="0">
                          <a:solidFill>
                            <a:schemeClr val="bg1"/>
                          </a:solidFill>
                          <a:latin typeface="Calibri"/>
                        </a:rPr>
                        <a:t>w/cm</a:t>
                      </a:r>
                    </a:p>
                  </a:txBody>
                  <a:tcPr marL="0" marR="0" marT="0" marB="0" anchor="ctr"/>
                </a:tc>
                <a:tc>
                  <a:txBody>
                    <a:bodyPr/>
                    <a:lstStyle/>
                    <a:p>
                      <a:pPr algn="ctr" fontAlgn="b"/>
                      <a:r>
                        <a:rPr lang="en-US" sz="2800" b="0" i="0" u="none" strike="noStrike" dirty="0" smtClean="0">
                          <a:solidFill>
                            <a:schemeClr val="bg1"/>
                          </a:solidFill>
                          <a:latin typeface="Calibri"/>
                        </a:rPr>
                        <a:t>Non air</a:t>
                      </a:r>
                      <a:endParaRPr lang="en-US" sz="2800" b="0" i="0" u="none" strike="noStrike" dirty="0">
                        <a:solidFill>
                          <a:schemeClr val="bg1"/>
                        </a:solidFill>
                        <a:latin typeface="Calibri"/>
                      </a:endParaRPr>
                    </a:p>
                  </a:txBody>
                  <a:tcPr marL="0" marR="0" marT="0" marB="0" anchor="ctr"/>
                </a:tc>
                <a:tc>
                  <a:txBody>
                    <a:bodyPr/>
                    <a:lstStyle/>
                    <a:p>
                      <a:pPr algn="ctr" fontAlgn="b"/>
                      <a:r>
                        <a:rPr lang="en-US" sz="2800" b="0" i="0" u="none" strike="noStrike" dirty="0" smtClean="0">
                          <a:solidFill>
                            <a:schemeClr val="bg1"/>
                          </a:solidFill>
                          <a:latin typeface="Calibri"/>
                        </a:rPr>
                        <a:t>Air</a:t>
                      </a:r>
                      <a:endParaRPr lang="en-US" sz="2800" b="0" i="0" u="none" strike="noStrike" dirty="0">
                        <a:solidFill>
                          <a:schemeClr val="bg1"/>
                        </a:solidFill>
                        <a:latin typeface="Calibri"/>
                      </a:endParaRPr>
                    </a:p>
                  </a:txBody>
                  <a:tcPr marL="0" marR="0" marT="0" marB="0" anchor="ctr"/>
                </a:tc>
              </a:tr>
              <a:tr h="450996">
                <a:tc>
                  <a:txBody>
                    <a:bodyPr/>
                    <a:lstStyle/>
                    <a:p>
                      <a:pPr algn="ctr" fontAlgn="b"/>
                      <a:r>
                        <a:rPr lang="en-US" sz="2400" b="0" i="0" u="none" strike="noStrike" dirty="0">
                          <a:solidFill>
                            <a:srgbClr val="000000"/>
                          </a:solidFill>
                          <a:latin typeface="Calibri"/>
                        </a:rPr>
                        <a:t>0.40</a:t>
                      </a:r>
                    </a:p>
                  </a:txBody>
                  <a:tcPr marL="0" marR="0" marT="0" marB="0" anchor="b"/>
                </a:tc>
                <a:tc>
                  <a:txBody>
                    <a:bodyPr/>
                    <a:lstStyle/>
                    <a:p>
                      <a:pPr algn="ctr" fontAlgn="b"/>
                      <a:r>
                        <a:rPr lang="en-US" sz="2400" b="0" i="0" u="none" strike="noStrike" dirty="0" smtClean="0">
                          <a:solidFill>
                            <a:srgbClr val="000000"/>
                          </a:solidFill>
                          <a:latin typeface="Calibri"/>
                        </a:rPr>
                        <a:t>6900</a:t>
                      </a:r>
                      <a:endParaRPr lang="en-US" sz="2400" b="0" i="0" u="none" strike="noStrike" dirty="0">
                        <a:solidFill>
                          <a:srgbClr val="000000"/>
                        </a:solidFill>
                        <a:latin typeface="Calibri"/>
                      </a:endParaRPr>
                    </a:p>
                  </a:txBody>
                  <a:tcPr marL="0" marR="0" marT="0" marB="0" anchor="b"/>
                </a:tc>
                <a:tc>
                  <a:txBody>
                    <a:bodyPr/>
                    <a:lstStyle/>
                    <a:p>
                      <a:pPr algn="ctr" fontAlgn="b"/>
                      <a:r>
                        <a:rPr lang="en-US" sz="2400" b="0" i="0" u="none" strike="noStrike" dirty="0" smtClean="0">
                          <a:solidFill>
                            <a:srgbClr val="000000"/>
                          </a:solidFill>
                          <a:latin typeface="Calibri"/>
                        </a:rPr>
                        <a:t>6200</a:t>
                      </a:r>
                      <a:endParaRPr lang="en-US" sz="2400" b="0" i="0" u="none" strike="noStrike" dirty="0">
                        <a:solidFill>
                          <a:srgbClr val="000000"/>
                        </a:solidFill>
                        <a:latin typeface="Calibri"/>
                      </a:endParaRPr>
                    </a:p>
                  </a:txBody>
                  <a:tcPr marL="0" marR="0" marT="0" marB="0" anchor="b"/>
                </a:tc>
              </a:tr>
              <a:tr h="450996">
                <a:tc>
                  <a:txBody>
                    <a:bodyPr/>
                    <a:lstStyle/>
                    <a:p>
                      <a:pPr algn="ctr" fontAlgn="b"/>
                      <a:r>
                        <a:rPr lang="en-US" sz="2400" b="0" i="0" u="none" strike="noStrike" dirty="0">
                          <a:solidFill>
                            <a:srgbClr val="000000"/>
                          </a:solidFill>
                          <a:latin typeface="Calibri"/>
                        </a:rPr>
                        <a:t>0.45</a:t>
                      </a:r>
                    </a:p>
                  </a:txBody>
                  <a:tcPr marL="0" marR="0" marT="0" marB="0" anchor="b"/>
                </a:tc>
                <a:tc>
                  <a:txBody>
                    <a:bodyPr/>
                    <a:lstStyle/>
                    <a:p>
                      <a:pPr algn="ctr" fontAlgn="b"/>
                      <a:r>
                        <a:rPr lang="en-US" sz="2400" b="0" i="0" u="none" strike="noStrike" dirty="0" smtClean="0">
                          <a:solidFill>
                            <a:srgbClr val="000000"/>
                          </a:solidFill>
                          <a:latin typeface="Calibri"/>
                        </a:rPr>
                        <a:t>6000</a:t>
                      </a:r>
                      <a:endParaRPr lang="en-US" sz="2400" b="0" i="0" u="none" strike="noStrike" dirty="0">
                        <a:solidFill>
                          <a:srgbClr val="000000"/>
                        </a:solidFill>
                        <a:latin typeface="Calibri"/>
                      </a:endParaRPr>
                    </a:p>
                  </a:txBody>
                  <a:tcPr marL="0" marR="0" marT="0" marB="0" anchor="b"/>
                </a:tc>
                <a:tc>
                  <a:txBody>
                    <a:bodyPr/>
                    <a:lstStyle/>
                    <a:p>
                      <a:pPr algn="ctr" fontAlgn="b"/>
                      <a:r>
                        <a:rPr lang="en-US" sz="2400" b="0" i="0" u="none" strike="noStrike" dirty="0" smtClean="0">
                          <a:solidFill>
                            <a:srgbClr val="000000"/>
                          </a:solidFill>
                          <a:latin typeface="Calibri"/>
                        </a:rPr>
                        <a:t>5400</a:t>
                      </a:r>
                      <a:endParaRPr lang="en-US" sz="2400" b="0" i="0" u="none" strike="noStrike" dirty="0">
                        <a:solidFill>
                          <a:srgbClr val="000000"/>
                        </a:solidFill>
                        <a:latin typeface="Calibri"/>
                      </a:endParaRPr>
                    </a:p>
                  </a:txBody>
                  <a:tcPr marL="0" marR="0" marT="0" marB="0" anchor="b"/>
                </a:tc>
              </a:tr>
              <a:tr h="450996">
                <a:tc>
                  <a:txBody>
                    <a:bodyPr/>
                    <a:lstStyle/>
                    <a:p>
                      <a:pPr algn="ctr" fontAlgn="b"/>
                      <a:r>
                        <a:rPr lang="en-US" sz="2400" b="0" i="0" u="none" strike="noStrike">
                          <a:solidFill>
                            <a:srgbClr val="000000"/>
                          </a:solidFill>
                          <a:latin typeface="Calibri"/>
                        </a:rPr>
                        <a:t>0.50</a:t>
                      </a:r>
                    </a:p>
                  </a:txBody>
                  <a:tcPr marL="0" marR="0" marT="0" marB="0" anchor="b"/>
                </a:tc>
                <a:tc>
                  <a:txBody>
                    <a:bodyPr/>
                    <a:lstStyle/>
                    <a:p>
                      <a:pPr algn="ctr" fontAlgn="b"/>
                      <a:r>
                        <a:rPr lang="en-US" sz="2400" b="0" i="0" u="none" strike="noStrike" dirty="0" smtClean="0">
                          <a:solidFill>
                            <a:srgbClr val="000000"/>
                          </a:solidFill>
                          <a:latin typeface="Calibri"/>
                        </a:rPr>
                        <a:t>5200</a:t>
                      </a:r>
                      <a:endParaRPr lang="en-US" sz="2400" b="0" i="0" u="none" strike="noStrike" dirty="0">
                        <a:solidFill>
                          <a:srgbClr val="000000"/>
                        </a:solidFill>
                        <a:latin typeface="Calibri"/>
                      </a:endParaRPr>
                    </a:p>
                  </a:txBody>
                  <a:tcPr marL="0" marR="0" marT="0" marB="0" anchor="b"/>
                </a:tc>
                <a:tc>
                  <a:txBody>
                    <a:bodyPr/>
                    <a:lstStyle/>
                    <a:p>
                      <a:pPr algn="ctr" fontAlgn="b"/>
                      <a:r>
                        <a:rPr lang="en-US" sz="2400" b="0" i="0" u="none" strike="noStrike" dirty="0" smtClean="0">
                          <a:solidFill>
                            <a:srgbClr val="000000"/>
                          </a:solidFill>
                          <a:latin typeface="Calibri"/>
                        </a:rPr>
                        <a:t>4700</a:t>
                      </a:r>
                      <a:endParaRPr lang="en-US" sz="2400" b="0" i="0" u="none" strike="noStrike" dirty="0">
                        <a:solidFill>
                          <a:srgbClr val="000000"/>
                        </a:solidFill>
                        <a:latin typeface="Calibri"/>
                      </a:endParaRPr>
                    </a:p>
                  </a:txBody>
                  <a:tcPr marL="0" marR="0" marT="0" marB="0" anchor="b"/>
                </a:tc>
              </a:tr>
              <a:tr h="450996">
                <a:tc>
                  <a:txBody>
                    <a:bodyPr/>
                    <a:lstStyle/>
                    <a:p>
                      <a:pPr algn="ctr" fontAlgn="b"/>
                      <a:r>
                        <a:rPr lang="en-US" sz="2400" b="0" i="0" u="none" strike="noStrike">
                          <a:solidFill>
                            <a:srgbClr val="000000"/>
                          </a:solidFill>
                          <a:latin typeface="Calibri"/>
                        </a:rPr>
                        <a:t>0.55</a:t>
                      </a:r>
                    </a:p>
                  </a:txBody>
                  <a:tcPr marL="0" marR="0" marT="0" marB="0" anchor="b"/>
                </a:tc>
                <a:tc>
                  <a:txBody>
                    <a:bodyPr/>
                    <a:lstStyle/>
                    <a:p>
                      <a:pPr algn="ctr" fontAlgn="b"/>
                      <a:r>
                        <a:rPr lang="en-US" sz="2400" b="0" i="0" u="none" strike="noStrike" dirty="0" smtClean="0">
                          <a:solidFill>
                            <a:srgbClr val="000000"/>
                          </a:solidFill>
                          <a:latin typeface="Calibri"/>
                        </a:rPr>
                        <a:t>4500</a:t>
                      </a:r>
                      <a:endParaRPr lang="en-US" sz="2400" b="0" i="0" u="none" strike="noStrike" dirty="0">
                        <a:solidFill>
                          <a:srgbClr val="000000"/>
                        </a:solidFill>
                        <a:latin typeface="Calibri"/>
                      </a:endParaRPr>
                    </a:p>
                  </a:txBody>
                  <a:tcPr marL="0" marR="0" marT="0" marB="0" anchor="b"/>
                </a:tc>
                <a:tc>
                  <a:txBody>
                    <a:bodyPr/>
                    <a:lstStyle/>
                    <a:p>
                      <a:pPr algn="ctr" fontAlgn="b"/>
                      <a:r>
                        <a:rPr lang="en-US" sz="2400" b="0" i="0" u="none" strike="noStrike" dirty="0" smtClean="0">
                          <a:solidFill>
                            <a:srgbClr val="000000"/>
                          </a:solidFill>
                          <a:latin typeface="Calibri"/>
                        </a:rPr>
                        <a:t>4000</a:t>
                      </a:r>
                      <a:endParaRPr lang="en-US" sz="2400" b="0" i="0" u="none" strike="noStrike" dirty="0">
                        <a:solidFill>
                          <a:srgbClr val="000000"/>
                        </a:solidFill>
                        <a:latin typeface="Calibri"/>
                      </a:endParaRPr>
                    </a:p>
                  </a:txBody>
                  <a:tcPr marL="0" marR="0" marT="0" marB="0" anchor="b"/>
                </a:tc>
              </a:tr>
            </a:tbl>
          </a:graphicData>
        </a:graphic>
      </p:graphicFrame>
      <p:sp>
        <p:nvSpPr>
          <p:cNvPr id="11" name="Content Placeholder 10"/>
          <p:cNvSpPr>
            <a:spLocks noGrp="1"/>
          </p:cNvSpPr>
          <p:nvPr>
            <p:ph sz="half" idx="2"/>
          </p:nvPr>
        </p:nvSpPr>
        <p:spPr>
          <a:xfrm>
            <a:off x="4414345" y="1227730"/>
            <a:ext cx="4729655" cy="4530725"/>
          </a:xfrm>
        </p:spPr>
        <p:txBody>
          <a:bodyPr/>
          <a:lstStyle/>
          <a:p>
            <a:r>
              <a:rPr lang="en-US" sz="3000" dirty="0" smtClean="0"/>
              <a:t>Design for 3500 psi</a:t>
            </a:r>
          </a:p>
          <a:p>
            <a:r>
              <a:rPr lang="en-US" sz="3000" dirty="0" smtClean="0"/>
              <a:t>If w/c is specified (0.40)</a:t>
            </a:r>
          </a:p>
          <a:p>
            <a:r>
              <a:rPr lang="en-US" sz="3000" dirty="0" smtClean="0"/>
              <a:t>Actual strength vs. Design strength</a:t>
            </a:r>
          </a:p>
          <a:p>
            <a:r>
              <a:rPr lang="en-US" sz="3000" dirty="0" smtClean="0"/>
              <a:t>Strength acceptance criteria will not assure required concrete is being furnished</a:t>
            </a:r>
          </a:p>
          <a:p>
            <a:endParaRPr lang="en-US" sz="3000" dirty="0" smtClean="0"/>
          </a:p>
          <a:p>
            <a:endParaRPr lang="en-US" sz="3000" dirty="0" smtClean="0"/>
          </a:p>
          <a:p>
            <a:endParaRPr lang="en-US" sz="3000" dirty="0"/>
          </a:p>
        </p:txBody>
      </p:sp>
      <p:sp>
        <p:nvSpPr>
          <p:cNvPr id="5" name="TextBox 4"/>
          <p:cNvSpPr txBox="1"/>
          <p:nvPr/>
        </p:nvSpPr>
        <p:spPr>
          <a:xfrm>
            <a:off x="481217" y="4261292"/>
            <a:ext cx="3390736" cy="369332"/>
          </a:xfrm>
          <a:prstGeom prst="rect">
            <a:avLst/>
          </a:prstGeom>
          <a:noFill/>
        </p:spPr>
        <p:txBody>
          <a:bodyPr wrap="none" rtlCol="0">
            <a:spAutoFit/>
          </a:bodyPr>
          <a:lstStyle/>
          <a:p>
            <a:r>
              <a:rPr lang="en-US" dirty="0" smtClean="0"/>
              <a:t>Source: NRMCA Survey (2014)</a:t>
            </a:r>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394135" y="1180432"/>
            <a:ext cx="8686801" cy="4530725"/>
          </a:xfrm>
        </p:spPr>
        <p:txBody>
          <a:bodyPr/>
          <a:lstStyle/>
          <a:p>
            <a:pPr>
              <a:buNone/>
            </a:pPr>
            <a:r>
              <a:rPr lang="en-US" dirty="0" smtClean="0">
                <a:solidFill>
                  <a:srgbClr val="006400"/>
                </a:solidFill>
              </a:rPr>
              <a:t>Restrictions Caused</a:t>
            </a:r>
          </a:p>
          <a:p>
            <a:r>
              <a:rPr lang="en-US" dirty="0" smtClean="0"/>
              <a:t>Workability can be adversely impacted</a:t>
            </a:r>
          </a:p>
          <a:p>
            <a:pPr lvl="0"/>
            <a:r>
              <a:rPr lang="en-US" dirty="0" smtClean="0"/>
              <a:t>If specified strength is low, including w/cm</a:t>
            </a:r>
          </a:p>
          <a:p>
            <a:pPr lvl="1"/>
            <a:r>
              <a:rPr lang="en-US" dirty="0" smtClean="0"/>
              <a:t>Increases strength – acceptance criteria do not work</a:t>
            </a:r>
          </a:p>
          <a:p>
            <a:pPr lvl="1"/>
            <a:r>
              <a:rPr lang="en-US" dirty="0" smtClean="0"/>
              <a:t>Increases paste volume – and associated problems</a:t>
            </a:r>
          </a:p>
          <a:p>
            <a:pPr lvl="1"/>
            <a:r>
              <a:rPr lang="en-US" dirty="0" smtClean="0"/>
              <a:t>Concrete not optimized for member as designed</a:t>
            </a:r>
          </a:p>
          <a:p>
            <a:endParaRPr lang="en-US" dirty="0" smtClean="0"/>
          </a:p>
          <a:p>
            <a:r>
              <a:rPr lang="en-US" dirty="0" smtClean="0"/>
              <a:t>Specifying w/cm less than 0.40 can impact workability, and increase potential for cracking</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42</a:t>
            </a:fld>
            <a:endParaRPr lang="en-US" alt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457199" y="1543050"/>
            <a:ext cx="8468437" cy="4530725"/>
          </a:xfrm>
        </p:spPr>
        <p:txBody>
          <a:bodyPr/>
          <a:lstStyle/>
          <a:p>
            <a:pPr>
              <a:buNone/>
            </a:pPr>
            <a:r>
              <a:rPr lang="en-US" dirty="0" smtClean="0">
                <a:solidFill>
                  <a:srgbClr val="006400"/>
                </a:solidFill>
              </a:rPr>
              <a:t>Suggested Alternative</a:t>
            </a:r>
          </a:p>
          <a:p>
            <a:r>
              <a:rPr lang="en-US" dirty="0" smtClean="0"/>
              <a:t>Specify w/cm and companion strength when applicable to exposure conditions (ACI 318)</a:t>
            </a:r>
          </a:p>
          <a:p>
            <a:pPr lvl="1"/>
            <a:r>
              <a:rPr lang="en-US" dirty="0" smtClean="0"/>
              <a:t>Do not specify w/cm when not applicable – such as for interior members</a:t>
            </a:r>
          </a:p>
          <a:p>
            <a:r>
              <a:rPr lang="en-US" dirty="0" smtClean="0"/>
              <a:t>Avoid disconnect between strength and w/cm</a:t>
            </a:r>
          </a:p>
          <a:p>
            <a:pPr lvl="1"/>
            <a:r>
              <a:rPr lang="en-US" dirty="0" err="1" smtClean="0"/>
              <a:t>Eg</a:t>
            </a:r>
            <a:r>
              <a:rPr lang="en-US" dirty="0" smtClean="0"/>
              <a:t>. 3000 psi and 0.40</a:t>
            </a:r>
          </a:p>
          <a:p>
            <a:r>
              <a:rPr lang="en-US" dirty="0" smtClean="0"/>
              <a:t>Avoid specifying w/cm considerably below 0.40</a:t>
            </a:r>
          </a:p>
          <a:p>
            <a:pPr lvl="1"/>
            <a:r>
              <a:rPr lang="en-US" dirty="0" smtClean="0"/>
              <a:t>Consider alternative performance based tests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43</a:t>
            </a:fld>
            <a:endParaRPr lang="en-US"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 Max w/cm (when not applicable)</a:t>
            </a:r>
            <a:endParaRPr lang="en-US" dirty="0"/>
          </a:p>
        </p:txBody>
      </p:sp>
      <p:sp>
        <p:nvSpPr>
          <p:cNvPr id="3" name="Content Placeholder 2"/>
          <p:cNvSpPr>
            <a:spLocks noGrp="1"/>
          </p:cNvSpPr>
          <p:nvPr>
            <p:ph idx="1"/>
          </p:nvPr>
        </p:nvSpPr>
        <p:spPr>
          <a:xfrm>
            <a:off x="457200" y="1432688"/>
            <a:ext cx="8229600" cy="4530725"/>
          </a:xfrm>
        </p:spPr>
        <p:txBody>
          <a:bodyPr/>
          <a:lstStyle/>
          <a:p>
            <a:pPr>
              <a:buNone/>
            </a:pPr>
            <a:r>
              <a:rPr lang="en-US" dirty="0" smtClean="0">
                <a:solidFill>
                  <a:srgbClr val="006400"/>
                </a:solidFill>
              </a:rPr>
              <a:t>Benefits Due to the Suggested Alternative</a:t>
            </a:r>
          </a:p>
          <a:p>
            <a:r>
              <a:rPr lang="en-US" dirty="0" smtClean="0"/>
              <a:t>Concrete applicable and optimized to specific application</a:t>
            </a:r>
          </a:p>
          <a:p>
            <a:r>
              <a:rPr lang="en-US" dirty="0" smtClean="0"/>
              <a:t>Reduces potential constructability problems when a low w/cm is specified</a:t>
            </a:r>
          </a:p>
          <a:p>
            <a:r>
              <a:rPr lang="en-US" dirty="0" smtClean="0"/>
              <a:t>Ensures w/cm requirements can be enforced by the strength acceptance criteria </a:t>
            </a:r>
          </a:p>
          <a:p>
            <a:r>
              <a:rPr lang="en-US" dirty="0" smtClean="0"/>
              <a:t>Improved sustainability</a:t>
            </a:r>
          </a:p>
          <a:p>
            <a:pPr lvl="0"/>
            <a:endParaRPr lang="en-US" sz="2400" dirty="0" smtClean="0"/>
          </a:p>
          <a:p>
            <a:endParaRPr lang="en-US" sz="24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44</a:t>
            </a:fld>
            <a:endParaRPr lang="en-US"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8" name="Rectangle 8"/>
          <p:cNvSpPr>
            <a:spLocks noGrp="1" noChangeArrowheads="1"/>
          </p:cNvSpPr>
          <p:nvPr>
            <p:ph type="title"/>
          </p:nvPr>
        </p:nvSpPr>
        <p:spPr>
          <a:xfrm>
            <a:off x="457200" y="182277"/>
            <a:ext cx="8229600" cy="1139825"/>
          </a:xfrm>
        </p:spPr>
        <p:txBody>
          <a:bodyPr/>
          <a:lstStyle/>
          <a:p>
            <a:r>
              <a:rPr lang="en-US" dirty="0"/>
              <a:t>Performance </a:t>
            </a:r>
            <a:r>
              <a:rPr lang="en-US" dirty="0" smtClean="0"/>
              <a:t>Alternative </a:t>
            </a:r>
            <a:br>
              <a:rPr lang="en-US" dirty="0" smtClean="0"/>
            </a:br>
            <a:r>
              <a:rPr lang="en-US" sz="3200" dirty="0" smtClean="0"/>
              <a:t>Bridge decks, marine structures, parking garages</a:t>
            </a:r>
            <a:endParaRPr lang="en-US" sz="3200" dirty="0"/>
          </a:p>
        </p:txBody>
      </p:sp>
      <p:sp>
        <p:nvSpPr>
          <p:cNvPr id="506889" name="Rectangle 9"/>
          <p:cNvSpPr>
            <a:spLocks noGrp="1" noChangeArrowheads="1"/>
          </p:cNvSpPr>
          <p:nvPr>
            <p:ph type="body" idx="1"/>
          </p:nvPr>
        </p:nvSpPr>
        <p:spPr>
          <a:xfrm>
            <a:off x="397239" y="1586095"/>
            <a:ext cx="8229600" cy="4530725"/>
          </a:xfrm>
        </p:spPr>
        <p:txBody>
          <a:bodyPr/>
          <a:lstStyle/>
          <a:p>
            <a:r>
              <a:rPr lang="en-US" dirty="0" smtClean="0"/>
              <a:t>Low permeability concrete</a:t>
            </a:r>
          </a:p>
          <a:p>
            <a:r>
              <a:rPr lang="en-US" dirty="0" smtClean="0"/>
              <a:t>Reduced potential for cracking</a:t>
            </a:r>
          </a:p>
          <a:p>
            <a:pPr>
              <a:buNone/>
            </a:pPr>
            <a:endParaRPr lang="en-US" dirty="0" smtClean="0"/>
          </a:p>
        </p:txBody>
      </p:sp>
      <p:graphicFrame>
        <p:nvGraphicFramePr>
          <p:cNvPr id="4" name="Table 3"/>
          <p:cNvGraphicFramePr>
            <a:graphicFrameLocks noGrp="1"/>
          </p:cNvGraphicFramePr>
          <p:nvPr/>
        </p:nvGraphicFramePr>
        <p:xfrm>
          <a:off x="193237" y="2925187"/>
          <a:ext cx="8817413" cy="3487849"/>
        </p:xfrm>
        <a:graphic>
          <a:graphicData uri="http://schemas.openxmlformats.org/drawingml/2006/table">
            <a:tbl>
              <a:tblPr firstRow="1" bandRow="1">
                <a:tableStyleId>{5C22544A-7EE6-4342-B048-85BDC9FD1C3A}</a:tableStyleId>
              </a:tblPr>
              <a:tblGrid>
                <a:gridCol w="2413785"/>
                <a:gridCol w="6403628"/>
              </a:tblGrid>
              <a:tr h="470329">
                <a:tc>
                  <a:txBody>
                    <a:bodyPr/>
                    <a:lstStyle/>
                    <a:p>
                      <a:pPr algn="ctr"/>
                      <a:r>
                        <a:rPr lang="en-US" sz="2400" dirty="0" smtClean="0">
                          <a:solidFill>
                            <a:schemeClr val="bg2">
                              <a:lumMod val="50000"/>
                            </a:schemeClr>
                          </a:solidFill>
                        </a:rPr>
                        <a:t>Prescription</a:t>
                      </a:r>
                      <a:endParaRPr lang="en-US" sz="2400" dirty="0">
                        <a:solidFill>
                          <a:schemeClr val="bg2">
                            <a:lumMod val="50000"/>
                          </a:schemeClr>
                        </a:solidFill>
                      </a:endParaRPr>
                    </a:p>
                  </a:txBody>
                  <a:tcPr/>
                </a:tc>
                <a:tc>
                  <a:txBody>
                    <a:bodyPr/>
                    <a:lstStyle/>
                    <a:p>
                      <a:pPr algn="ctr"/>
                      <a:r>
                        <a:rPr lang="en-US" sz="2400" dirty="0" smtClean="0">
                          <a:solidFill>
                            <a:schemeClr val="bg2">
                              <a:lumMod val="50000"/>
                            </a:schemeClr>
                          </a:solidFill>
                        </a:rPr>
                        <a:t>Performance Alternative</a:t>
                      </a:r>
                      <a:endParaRPr lang="en-US" sz="2400" dirty="0">
                        <a:solidFill>
                          <a:schemeClr val="bg2">
                            <a:lumMod val="50000"/>
                          </a:schemeClr>
                        </a:solidFill>
                      </a:endParaRPr>
                    </a:p>
                  </a:txBody>
                  <a:tcPr/>
                </a:tc>
              </a:tr>
              <a:tr h="1356904">
                <a:tc>
                  <a:txBody>
                    <a:bodyPr/>
                    <a:lstStyle/>
                    <a:p>
                      <a:pPr algn="l"/>
                      <a:r>
                        <a:rPr lang="en-US" sz="2400" dirty="0" smtClean="0"/>
                        <a:t>Low w/cm </a:t>
                      </a:r>
                    </a:p>
                    <a:p>
                      <a:pPr algn="l"/>
                      <a:endParaRPr lang="en-US" sz="2400" dirty="0" smtClean="0"/>
                    </a:p>
                    <a:p>
                      <a:pPr algn="l"/>
                      <a:r>
                        <a:rPr lang="en-US" sz="2400" dirty="0" smtClean="0"/>
                        <a:t>Minimum CM content </a:t>
                      </a:r>
                    </a:p>
                    <a:p>
                      <a:pPr algn="l"/>
                      <a:endParaRPr lang="en-US" sz="2400" dirty="0" smtClean="0"/>
                    </a:p>
                    <a:p>
                      <a:pPr algn="l"/>
                      <a:endParaRPr lang="en-US" sz="2400" dirty="0" smtClean="0"/>
                    </a:p>
                    <a:p>
                      <a:pPr algn="l"/>
                      <a:r>
                        <a:rPr lang="en-US" sz="2400" dirty="0" smtClean="0"/>
                        <a:t>SCM types/dosages </a:t>
                      </a:r>
                      <a:endParaRPr lang="en-US" sz="2400" dirty="0">
                        <a:solidFill>
                          <a:schemeClr val="bg2">
                            <a:lumMod val="50000"/>
                          </a:schemeClr>
                        </a:solidFill>
                      </a:endParaRPr>
                    </a:p>
                  </a:txBody>
                  <a:tcPr/>
                </a:tc>
                <a:tc>
                  <a:txBody>
                    <a:bodyPr/>
                    <a:lstStyle/>
                    <a:p>
                      <a:pPr algn="l"/>
                      <a:r>
                        <a:rPr lang="en-US" sz="2400" dirty="0" smtClean="0"/>
                        <a:t>Strength</a:t>
                      </a:r>
                      <a:r>
                        <a:rPr lang="en-US" sz="2400" baseline="0" dirty="0" smtClean="0"/>
                        <a:t> and concomitant w/cm</a:t>
                      </a:r>
                    </a:p>
                    <a:p>
                      <a:pPr algn="l"/>
                      <a:r>
                        <a:rPr lang="en-US" sz="2400" dirty="0" smtClean="0"/>
                        <a:t> </a:t>
                      </a:r>
                    </a:p>
                    <a:p>
                      <a:pPr algn="l"/>
                      <a:r>
                        <a:rPr lang="en-US" sz="2400" dirty="0" smtClean="0"/>
                        <a:t>ASTM C1202</a:t>
                      </a:r>
                      <a:r>
                        <a:rPr lang="en-US" sz="2400" baseline="0" dirty="0" smtClean="0"/>
                        <a:t>–</a:t>
                      </a:r>
                      <a:r>
                        <a:rPr lang="en-US" sz="2400" dirty="0" smtClean="0"/>
                        <a:t>1500 coulombs or Resistivity (AASHTO</a:t>
                      </a:r>
                      <a:r>
                        <a:rPr lang="en-US" sz="2400" baseline="0" dirty="0" smtClean="0"/>
                        <a:t> T 358-15)</a:t>
                      </a:r>
                      <a:r>
                        <a:rPr lang="en-US" sz="2400" dirty="0" smtClean="0"/>
                        <a:t>  </a:t>
                      </a:r>
                      <a:r>
                        <a:rPr lang="en-US" sz="2000" dirty="0" smtClean="0"/>
                        <a:t>(standard cure 56 days OR accelerated cure 28 days)</a:t>
                      </a:r>
                    </a:p>
                    <a:p>
                      <a:pPr algn="l"/>
                      <a:endParaRPr lang="en-US" sz="2400" dirty="0" smtClean="0"/>
                    </a:p>
                    <a:p>
                      <a:pPr algn="l"/>
                      <a:r>
                        <a:rPr lang="en-US" sz="2400" dirty="0" smtClean="0"/>
                        <a:t>ASTM C157 - 0.05% </a:t>
                      </a:r>
                    </a:p>
                    <a:p>
                      <a:pPr algn="l"/>
                      <a:r>
                        <a:rPr lang="en-US" sz="2000" dirty="0" smtClean="0"/>
                        <a:t>(7 day</a:t>
                      </a:r>
                      <a:r>
                        <a:rPr lang="en-US" sz="2000" baseline="0" dirty="0" smtClean="0"/>
                        <a:t> cure; </a:t>
                      </a:r>
                      <a:r>
                        <a:rPr lang="en-US" sz="2000" dirty="0" smtClean="0"/>
                        <a:t>28 days drying)</a:t>
                      </a:r>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8" name="Rectangle 8"/>
          <p:cNvSpPr>
            <a:spLocks noGrp="1" noChangeArrowheads="1"/>
          </p:cNvSpPr>
          <p:nvPr>
            <p:ph type="title"/>
          </p:nvPr>
        </p:nvSpPr>
        <p:spPr>
          <a:xfrm>
            <a:off x="457200" y="182277"/>
            <a:ext cx="8686800" cy="1139825"/>
          </a:xfrm>
        </p:spPr>
        <p:txBody>
          <a:bodyPr/>
          <a:lstStyle/>
          <a:p>
            <a:r>
              <a:rPr lang="en-US" dirty="0" smtClean="0"/>
              <a:t>WA DOT Bridge Deck Spec </a:t>
            </a:r>
            <a:br>
              <a:rPr lang="en-US" dirty="0" smtClean="0"/>
            </a:br>
            <a:r>
              <a:rPr lang="en-US" sz="2400" dirty="0" smtClean="0">
                <a:solidFill>
                  <a:srgbClr val="FF0000"/>
                </a:solidFill>
              </a:rPr>
              <a:t>(source: WA-RD 845.1 June 2015)</a:t>
            </a:r>
            <a:endParaRPr lang="en-US" sz="2400" dirty="0">
              <a:solidFill>
                <a:srgbClr val="FF0000"/>
              </a:solidFill>
            </a:endParaRPr>
          </a:p>
        </p:txBody>
      </p:sp>
      <p:sp>
        <p:nvSpPr>
          <p:cNvPr id="5" name="Content Placeholder 4"/>
          <p:cNvSpPr>
            <a:spLocks noGrp="1"/>
          </p:cNvSpPr>
          <p:nvPr>
            <p:ph idx="1"/>
          </p:nvPr>
        </p:nvSpPr>
        <p:spPr/>
        <p:txBody>
          <a:bodyPr/>
          <a:lstStyle/>
          <a:p>
            <a:endParaRPr lang="en-US" dirty="0"/>
          </a:p>
        </p:txBody>
      </p:sp>
      <p:pic>
        <p:nvPicPr>
          <p:cNvPr id="1844226" name="Picture 2"/>
          <p:cNvPicPr>
            <a:picLocks noChangeAspect="1" noChangeArrowheads="1"/>
          </p:cNvPicPr>
          <p:nvPr/>
        </p:nvPicPr>
        <p:blipFill>
          <a:blip r:embed="rId3" cstate="print"/>
          <a:srcRect/>
          <a:stretch>
            <a:fillRect/>
          </a:stretch>
        </p:blipFill>
        <p:spPr bwMode="auto">
          <a:xfrm>
            <a:off x="278846" y="1182414"/>
            <a:ext cx="8797510" cy="570711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a:xfrm>
            <a:off x="528452" y="1543050"/>
            <a:ext cx="8229600" cy="4530725"/>
          </a:xfrm>
        </p:spPr>
        <p:txBody>
          <a:bodyPr/>
          <a:lstStyle/>
          <a:p>
            <a:pPr>
              <a:buNone/>
            </a:pPr>
            <a:r>
              <a:rPr lang="en-US" dirty="0" smtClean="0">
                <a:solidFill>
                  <a:srgbClr val="006400"/>
                </a:solidFill>
              </a:rPr>
              <a:t>Typical Clause</a:t>
            </a:r>
          </a:p>
          <a:p>
            <a:r>
              <a:rPr lang="en-US" dirty="0" smtClean="0"/>
              <a:t>Concrete for XXX members shall comply with the following:</a:t>
            </a:r>
          </a:p>
          <a:p>
            <a:pPr lvl="1"/>
            <a:r>
              <a:rPr lang="en-US" dirty="0" smtClean="0"/>
              <a:t>Minimum cementitious content of xxx lb/yd</a:t>
            </a:r>
            <a:r>
              <a:rPr lang="en-US" baseline="30000" dirty="0" smtClean="0"/>
              <a:t>3</a:t>
            </a:r>
            <a:r>
              <a:rPr lang="en-US" dirty="0" smtClean="0"/>
              <a:t>  </a:t>
            </a:r>
          </a:p>
          <a:p>
            <a:pPr lvl="1"/>
            <a:r>
              <a:rPr lang="en-US" dirty="0" smtClean="0"/>
              <a:t>…</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47</a:t>
            </a:fld>
            <a:endParaRPr lang="en-US" altLang="en-US"/>
          </a:p>
        </p:txBody>
      </p:sp>
      <p:sp>
        <p:nvSpPr>
          <p:cNvPr id="5" name="TextBox 4"/>
          <p:cNvSpPr txBox="1"/>
          <p:nvPr/>
        </p:nvSpPr>
        <p:spPr>
          <a:xfrm>
            <a:off x="4934607" y="1104406"/>
            <a:ext cx="4209393" cy="553998"/>
          </a:xfrm>
          <a:prstGeom prst="rect">
            <a:avLst/>
          </a:prstGeom>
          <a:noFill/>
        </p:spPr>
        <p:txBody>
          <a:bodyPr wrap="square" rtlCol="0">
            <a:spAutoFit/>
          </a:bodyPr>
          <a:lstStyle/>
          <a:p>
            <a:r>
              <a:rPr lang="en-US" sz="3000" dirty="0" smtClean="0">
                <a:solidFill>
                  <a:srgbClr val="FF0000"/>
                </a:solidFill>
              </a:rPr>
              <a:t>Seen in 46% of specs</a:t>
            </a:r>
            <a:endParaRPr lang="en-US" sz="30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a:xfrm>
            <a:off x="421778" y="1137186"/>
            <a:ext cx="8674924" cy="4530725"/>
          </a:xfrm>
        </p:spPr>
        <p:txBody>
          <a:bodyPr/>
          <a:lstStyle/>
          <a:p>
            <a:pPr>
              <a:buNone/>
            </a:pPr>
            <a:r>
              <a:rPr lang="en-US" dirty="0" smtClean="0">
                <a:solidFill>
                  <a:srgbClr val="006400"/>
                </a:solidFill>
              </a:rPr>
              <a:t>Industry Standards</a:t>
            </a:r>
          </a:p>
          <a:p>
            <a:r>
              <a:rPr lang="en-US" sz="2800" dirty="0" smtClean="0"/>
              <a:t>No requirement in ACI 318</a:t>
            </a:r>
          </a:p>
          <a:p>
            <a:r>
              <a:rPr lang="en-US" sz="2800" dirty="0" smtClean="0"/>
              <a:t>Some cases in ACI 350 (Environmental Structures)</a:t>
            </a:r>
          </a:p>
          <a:p>
            <a:r>
              <a:rPr lang="en-US" sz="2800" dirty="0" smtClean="0"/>
              <a:t>ACI 301 for floors – finish-ability</a:t>
            </a:r>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48</a:t>
            </a:fld>
            <a:endParaRPr lang="en-US" altLang="en-US"/>
          </a:p>
        </p:txBody>
      </p:sp>
      <p:graphicFrame>
        <p:nvGraphicFramePr>
          <p:cNvPr id="6" name="Table 5"/>
          <p:cNvGraphicFramePr>
            <a:graphicFrameLocks noGrp="1"/>
          </p:cNvGraphicFramePr>
          <p:nvPr/>
        </p:nvGraphicFramePr>
        <p:xfrm>
          <a:off x="1716972" y="3504941"/>
          <a:ext cx="5438900" cy="1950405"/>
        </p:xfrm>
        <a:graphic>
          <a:graphicData uri="http://schemas.openxmlformats.org/drawingml/2006/table">
            <a:tbl>
              <a:tblPr/>
              <a:tblGrid>
                <a:gridCol w="2719450"/>
                <a:gridCol w="2719450"/>
              </a:tblGrid>
              <a:tr h="611665">
                <a:tc>
                  <a:txBody>
                    <a:bodyPr/>
                    <a:lstStyle/>
                    <a:p>
                      <a:pPr marL="0" marR="0" algn="ctr">
                        <a:lnSpc>
                          <a:spcPct val="100000"/>
                        </a:lnSpc>
                        <a:spcBef>
                          <a:spcPts val="0"/>
                        </a:spcBef>
                        <a:spcAft>
                          <a:spcPts val="0"/>
                        </a:spcAft>
                      </a:pPr>
                      <a:r>
                        <a:rPr lang="en-US" sz="1800" b="1" dirty="0">
                          <a:solidFill>
                            <a:srgbClr val="000000"/>
                          </a:solidFill>
                          <a:latin typeface="Calibri"/>
                          <a:ea typeface="Times New Roman"/>
                          <a:cs typeface="Calibri"/>
                        </a:rPr>
                        <a:t>Nominal maximum size</a:t>
                      </a:r>
                      <a:br>
                        <a:rPr lang="en-US" sz="1800" b="1" dirty="0">
                          <a:solidFill>
                            <a:srgbClr val="000000"/>
                          </a:solidFill>
                          <a:latin typeface="Calibri"/>
                          <a:ea typeface="Times New Roman"/>
                          <a:cs typeface="Calibri"/>
                        </a:rPr>
                      </a:br>
                      <a:r>
                        <a:rPr lang="en-US" sz="1800" b="1" dirty="0">
                          <a:solidFill>
                            <a:srgbClr val="000000"/>
                          </a:solidFill>
                          <a:latin typeface="Calibri"/>
                          <a:ea typeface="Times New Roman"/>
                          <a:cs typeface="Calibri"/>
                        </a:rPr>
                        <a:t>of aggregate, in.</a:t>
                      </a:r>
                      <a:endParaRPr lang="en-US" sz="1600" dirty="0">
                        <a:solidFill>
                          <a:srgbClr val="000000"/>
                        </a:solidFill>
                        <a:latin typeface="Times"/>
                        <a:ea typeface="Times New Roman"/>
                        <a:cs typeface="Times"/>
                      </a:endParaRPr>
                    </a:p>
                  </a:txBody>
                  <a:tcPr marL="25400" marR="12700" marT="38100" marB="127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800" b="1" dirty="0">
                          <a:solidFill>
                            <a:srgbClr val="000000"/>
                          </a:solidFill>
                          <a:latin typeface="Calibri"/>
                          <a:ea typeface="Times New Roman"/>
                          <a:cs typeface="Calibri"/>
                        </a:rPr>
                        <a:t>Minimum cementitious</a:t>
                      </a:r>
                      <a:br>
                        <a:rPr lang="en-US" sz="1800" b="1" dirty="0">
                          <a:solidFill>
                            <a:srgbClr val="000000"/>
                          </a:solidFill>
                          <a:latin typeface="Calibri"/>
                          <a:ea typeface="Times New Roman"/>
                          <a:cs typeface="Calibri"/>
                        </a:rPr>
                      </a:br>
                      <a:r>
                        <a:rPr lang="en-US" sz="1800" b="1" dirty="0">
                          <a:solidFill>
                            <a:srgbClr val="000000"/>
                          </a:solidFill>
                          <a:latin typeface="Calibri"/>
                          <a:ea typeface="Times New Roman"/>
                          <a:cs typeface="Calibri"/>
                        </a:rPr>
                        <a:t>material content, lb/yd</a:t>
                      </a:r>
                      <a:r>
                        <a:rPr lang="en-US" sz="1800" b="1" baseline="30000" dirty="0">
                          <a:solidFill>
                            <a:srgbClr val="000000"/>
                          </a:solidFill>
                          <a:latin typeface="Calibri"/>
                          <a:ea typeface="Times New Roman"/>
                          <a:cs typeface="Calibri"/>
                        </a:rPr>
                        <a:t>3</a:t>
                      </a:r>
                      <a:endParaRPr lang="en-US" sz="1600" dirty="0">
                        <a:solidFill>
                          <a:srgbClr val="000000"/>
                        </a:solidFill>
                        <a:latin typeface="Times"/>
                        <a:ea typeface="Times New Roman"/>
                        <a:cs typeface="Times"/>
                      </a:endParaRPr>
                    </a:p>
                  </a:txBody>
                  <a:tcPr marL="25400" marR="12700" marT="38100" marB="1270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85">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1-1/2</a:t>
                      </a:r>
                      <a:endParaRPr lang="en-US" sz="1600" dirty="0">
                        <a:solidFill>
                          <a:srgbClr val="000000"/>
                        </a:solidFill>
                        <a:latin typeface="Times"/>
                        <a:ea typeface="Times New Roman"/>
                        <a:cs typeface="Times"/>
                      </a:endParaRPr>
                    </a:p>
                  </a:txBody>
                  <a:tcPr marL="25400" marR="12700" marT="38100" marB="127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470</a:t>
                      </a:r>
                      <a:endParaRPr lang="en-US" sz="1600" dirty="0">
                        <a:solidFill>
                          <a:srgbClr val="000000"/>
                        </a:solidFill>
                        <a:latin typeface="Times"/>
                        <a:ea typeface="Times New Roman"/>
                        <a:cs typeface="Times"/>
                      </a:endParaRPr>
                    </a:p>
                  </a:txBody>
                  <a:tcPr marL="25400" marR="12700" marT="38100" marB="1270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85">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1</a:t>
                      </a:r>
                      <a:endParaRPr lang="en-US" sz="1600" dirty="0">
                        <a:solidFill>
                          <a:srgbClr val="000000"/>
                        </a:solidFill>
                        <a:latin typeface="Times"/>
                        <a:ea typeface="Times New Roman"/>
                        <a:cs typeface="Times"/>
                      </a:endParaRPr>
                    </a:p>
                  </a:txBody>
                  <a:tcPr marL="25400" marR="12700" marT="38100" marB="127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520</a:t>
                      </a:r>
                      <a:endParaRPr lang="en-US" sz="1600" dirty="0">
                        <a:solidFill>
                          <a:srgbClr val="000000"/>
                        </a:solidFill>
                        <a:latin typeface="Times"/>
                        <a:ea typeface="Times New Roman"/>
                        <a:cs typeface="Times"/>
                      </a:endParaRPr>
                    </a:p>
                  </a:txBody>
                  <a:tcPr marL="25400" marR="12700" marT="38100" marB="1270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85">
                <a:tc>
                  <a:txBody>
                    <a:bodyPr/>
                    <a:lstStyle/>
                    <a:p>
                      <a:pPr marL="0" marR="0" algn="ctr">
                        <a:lnSpc>
                          <a:spcPct val="100000"/>
                        </a:lnSpc>
                        <a:spcBef>
                          <a:spcPts val="0"/>
                        </a:spcBef>
                        <a:spcAft>
                          <a:spcPts val="0"/>
                        </a:spcAft>
                      </a:pPr>
                      <a:r>
                        <a:rPr lang="en-US" sz="1800">
                          <a:solidFill>
                            <a:srgbClr val="000000"/>
                          </a:solidFill>
                          <a:latin typeface="Calibri"/>
                          <a:ea typeface="Times New Roman"/>
                          <a:cs typeface="Calibri"/>
                        </a:rPr>
                        <a:t>3/4</a:t>
                      </a:r>
                      <a:endParaRPr lang="en-US" sz="1600">
                        <a:solidFill>
                          <a:srgbClr val="000000"/>
                        </a:solidFill>
                        <a:latin typeface="Times"/>
                        <a:ea typeface="Times New Roman"/>
                        <a:cs typeface="Times"/>
                      </a:endParaRPr>
                    </a:p>
                  </a:txBody>
                  <a:tcPr marL="25400" marR="12700" marT="38100" marB="127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540</a:t>
                      </a:r>
                      <a:endParaRPr lang="en-US" sz="1600" dirty="0">
                        <a:solidFill>
                          <a:srgbClr val="000000"/>
                        </a:solidFill>
                        <a:latin typeface="Times"/>
                        <a:ea typeface="Times New Roman"/>
                        <a:cs typeface="Times"/>
                      </a:endParaRPr>
                    </a:p>
                  </a:txBody>
                  <a:tcPr marL="25400" marR="12700" marT="38100" marB="1270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85">
                <a:tc>
                  <a:txBody>
                    <a:bodyPr/>
                    <a:lstStyle/>
                    <a:p>
                      <a:pPr marL="0" marR="0" algn="ctr">
                        <a:lnSpc>
                          <a:spcPct val="100000"/>
                        </a:lnSpc>
                        <a:spcBef>
                          <a:spcPts val="0"/>
                        </a:spcBef>
                        <a:spcAft>
                          <a:spcPts val="0"/>
                        </a:spcAft>
                      </a:pPr>
                      <a:r>
                        <a:rPr lang="en-US" sz="1800">
                          <a:solidFill>
                            <a:srgbClr val="000000"/>
                          </a:solidFill>
                          <a:latin typeface="Calibri"/>
                          <a:ea typeface="Times New Roman"/>
                          <a:cs typeface="Calibri"/>
                        </a:rPr>
                        <a:t>3/8</a:t>
                      </a:r>
                      <a:endParaRPr lang="en-US" sz="1600">
                        <a:solidFill>
                          <a:srgbClr val="000000"/>
                        </a:solidFill>
                        <a:latin typeface="Times"/>
                        <a:ea typeface="Times New Roman"/>
                        <a:cs typeface="Times"/>
                      </a:endParaRPr>
                    </a:p>
                  </a:txBody>
                  <a:tcPr marL="25400" marR="12700" marT="38100" marB="127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0000"/>
                        </a:lnSpc>
                        <a:spcBef>
                          <a:spcPts val="0"/>
                        </a:spcBef>
                        <a:spcAft>
                          <a:spcPts val="0"/>
                        </a:spcAft>
                      </a:pPr>
                      <a:r>
                        <a:rPr lang="en-US" sz="1800" dirty="0">
                          <a:solidFill>
                            <a:srgbClr val="000000"/>
                          </a:solidFill>
                          <a:latin typeface="Calibri"/>
                          <a:ea typeface="Times New Roman"/>
                          <a:cs typeface="Calibri"/>
                        </a:rPr>
                        <a:t>610</a:t>
                      </a:r>
                      <a:endParaRPr lang="en-US" sz="1600" dirty="0">
                        <a:solidFill>
                          <a:srgbClr val="000000"/>
                        </a:solidFill>
                        <a:latin typeface="Times"/>
                        <a:ea typeface="Times New Roman"/>
                        <a:cs typeface="Times"/>
                      </a:endParaRPr>
                    </a:p>
                  </a:txBody>
                  <a:tcPr marL="25400" marR="12700" marT="38100" marB="1270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a:noFill/>
          <a:ln/>
        </p:spPr>
        <p:txBody>
          <a:bodyPr/>
          <a:lstStyle/>
          <a:p>
            <a:r>
              <a:rPr lang="en-US" dirty="0" smtClean="0"/>
              <a:t>A Job Specification</a:t>
            </a:r>
            <a:endParaRPr lang="en-US" dirty="0"/>
          </a:p>
        </p:txBody>
      </p:sp>
      <p:sp>
        <p:nvSpPr>
          <p:cNvPr id="936963" name="Rectangle 3"/>
          <p:cNvSpPr>
            <a:spLocks noGrp="1" noChangeArrowheads="1"/>
          </p:cNvSpPr>
          <p:nvPr>
            <p:ph idx="1"/>
          </p:nvPr>
        </p:nvSpPr>
        <p:spPr>
          <a:xfrm>
            <a:off x="457199" y="1268075"/>
            <a:ext cx="8431967" cy="4530725"/>
          </a:xfrm>
          <a:noFill/>
          <a:ln w="9525">
            <a:noFill/>
            <a:miter lim="800000"/>
            <a:headEnd/>
            <a:tailEnd/>
          </a:ln>
        </p:spPr>
        <p:txBody>
          <a:bodyPr vert="horz" wrap="square" lIns="91440" tIns="45720" rIns="91440" bIns="45720" numCol="1" anchor="t" anchorCtr="0" compatLnSpc="1">
            <a:prstTxWarp prst="textNoShape">
              <a:avLst/>
            </a:prstTxWarp>
          </a:bodyPr>
          <a:lstStyle/>
          <a:p>
            <a:pPr eaLnBrk="1" hangingPunct="1"/>
            <a:r>
              <a:rPr lang="en-US" dirty="0" smtClean="0"/>
              <a:t>Specification required</a:t>
            </a:r>
          </a:p>
          <a:p>
            <a:pPr lvl="1" eaLnBrk="1" hangingPunct="1"/>
            <a:r>
              <a:rPr lang="en-US" dirty="0" smtClean="0">
                <a:ea typeface="+mn-ea"/>
              </a:rPr>
              <a:t>Min. CM = 650 lb/yd</a:t>
            </a:r>
            <a:r>
              <a:rPr lang="en-US" baseline="30000" dirty="0" smtClean="0">
                <a:ea typeface="+mn-ea"/>
              </a:rPr>
              <a:t>3</a:t>
            </a:r>
            <a:r>
              <a:rPr lang="en-US" dirty="0" smtClean="0">
                <a:ea typeface="+mn-ea"/>
              </a:rPr>
              <a:t>; 15% fly ash; 4000 psi</a:t>
            </a:r>
          </a:p>
          <a:p>
            <a:pPr lvl="2" eaLnBrk="1" hangingPunct="1"/>
            <a:endParaRPr lang="en-US" i="1" dirty="0" smtClean="0"/>
          </a:p>
          <a:p>
            <a:pPr lvl="2" eaLnBrk="1" hangingPunct="1"/>
            <a:endParaRPr lang="en-US" i="1" dirty="0" smtClean="0"/>
          </a:p>
          <a:p>
            <a:pPr eaLnBrk="1" hangingPunct="1"/>
            <a:r>
              <a:rPr lang="en-US" dirty="0" smtClean="0"/>
              <a:t>25% fly ash needed for ASR</a:t>
            </a:r>
          </a:p>
          <a:p>
            <a:pPr lvl="1" eaLnBrk="1" hangingPunct="1"/>
            <a:r>
              <a:rPr lang="en-US" dirty="0" smtClean="0"/>
              <a:t>Spec allowed only 15% cement replacement</a:t>
            </a:r>
            <a:endParaRPr lang="en-US" i="1" dirty="0" smtClean="0"/>
          </a:p>
          <a:p>
            <a:pPr marL="344487" lvl="1" indent="0" eaLnBrk="1" hangingPunct="1">
              <a:buNone/>
            </a:pPr>
            <a:endParaRPr lang="en-US" dirty="0" smtClean="0">
              <a:ea typeface="+mn-ea"/>
            </a:endParaRPr>
          </a:p>
          <a:p>
            <a:pPr eaLnBrk="1" hangingPunct="1"/>
            <a:r>
              <a:rPr lang="en-US" dirty="0" smtClean="0"/>
              <a:t>Mixture finally used</a:t>
            </a:r>
          </a:p>
          <a:p>
            <a:pPr lvl="1" eaLnBrk="1" hangingPunct="1"/>
            <a:r>
              <a:rPr lang="en-US" dirty="0" smtClean="0">
                <a:ea typeface="+mn-ea"/>
              </a:rPr>
              <a:t>Total CM = 714 lb/yd</a:t>
            </a:r>
            <a:r>
              <a:rPr lang="en-US" baseline="30000" dirty="0" smtClean="0">
                <a:ea typeface="+mn-ea"/>
              </a:rPr>
              <a:t>3 </a:t>
            </a:r>
            <a:r>
              <a:rPr lang="en-US" dirty="0" smtClean="0"/>
              <a:t>(552/162)</a:t>
            </a:r>
            <a:endParaRPr lang="en-US" baseline="30000" dirty="0" smtClean="0"/>
          </a:p>
          <a:p>
            <a:pPr lvl="1" eaLnBrk="1" hangingPunct="1"/>
            <a:endParaRPr lang="en-US" baseline="30000" dirty="0" smtClean="0">
              <a:ea typeface="+mn-ea"/>
            </a:endParaRPr>
          </a:p>
        </p:txBody>
      </p:sp>
      <p:sp>
        <p:nvSpPr>
          <p:cNvPr id="5" name="Slide Number Placeholder 4"/>
          <p:cNvSpPr>
            <a:spLocks noGrp="1"/>
          </p:cNvSpPr>
          <p:nvPr>
            <p:ph type="sldNum" sz="quarter" idx="12"/>
          </p:nvPr>
        </p:nvSpPr>
        <p:spPr/>
        <p:txBody>
          <a:bodyPr/>
          <a:lstStyle/>
          <a:p>
            <a:pPr>
              <a:defRPr/>
            </a:pPr>
            <a:fld id="{3F67D58D-2511-41FD-BA95-783A6834E554}" type="slidenum">
              <a:rPr lang="en-US" altLang="en-US" smtClean="0"/>
              <a:pPr>
                <a:defRPr/>
              </a:pPr>
              <a:t>49</a:t>
            </a:fld>
            <a:endParaRPr lang="en-US" altLang="en-US"/>
          </a:p>
        </p:txBody>
      </p:sp>
      <p:pic>
        <p:nvPicPr>
          <p:cNvPr id="1650689" name="Picture 1"/>
          <p:cNvPicPr>
            <a:picLocks noChangeAspect="1" noChangeArrowheads="1"/>
          </p:cNvPicPr>
          <p:nvPr/>
        </p:nvPicPr>
        <p:blipFill>
          <a:blip r:embed="rId3" cstate="print"/>
          <a:srcRect/>
          <a:stretch>
            <a:fillRect/>
          </a:stretch>
        </p:blipFill>
        <p:spPr bwMode="auto">
          <a:xfrm>
            <a:off x="747252" y="2224453"/>
            <a:ext cx="7580671" cy="63673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21110" y="4406900"/>
            <a:ext cx="8165689" cy="1362075"/>
          </a:xfrm>
        </p:spPr>
        <p:txBody>
          <a:bodyPr/>
          <a:lstStyle/>
          <a:p>
            <a:r>
              <a:rPr lang="en-US" cap="none" dirty="0" smtClean="0"/>
              <a:t>What is Prescription / Performance?</a:t>
            </a:r>
            <a:endParaRPr lang="en-US" cap="none"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a:t>
            </a:fld>
            <a:endParaRPr lang="en-US" altLang="en-US"/>
          </a:p>
        </p:txBody>
      </p:sp>
    </p:spTree>
    <p:extLst>
      <p:ext uri="{BB962C8B-B14F-4D97-AF65-F5344CB8AC3E}">
        <p14:creationId xmlns="" xmlns:p14="http://schemas.microsoft.com/office/powerpoint/2010/main" val="21405482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Possible Basis</a:t>
            </a:r>
          </a:p>
          <a:p>
            <a:r>
              <a:rPr lang="en-US" dirty="0" smtClean="0"/>
              <a:t>Ensure durability – to force a low w/cm</a:t>
            </a:r>
          </a:p>
          <a:p>
            <a:r>
              <a:rPr lang="en-US" dirty="0" smtClean="0"/>
              <a:t>Improve corrosion resistance of rebar</a:t>
            </a:r>
          </a:p>
          <a:p>
            <a:r>
              <a:rPr lang="en-US" dirty="0" smtClean="0"/>
              <a:t>Adequate paste in the mix</a:t>
            </a:r>
          </a:p>
          <a:p>
            <a:pPr lvl="1"/>
            <a:r>
              <a:rPr lang="en-US" dirty="0" smtClean="0"/>
              <a:t>Workability </a:t>
            </a:r>
          </a:p>
          <a:p>
            <a:pPr lvl="1"/>
            <a:r>
              <a:rPr lang="en-US" dirty="0" err="1" smtClean="0"/>
              <a:t>Finishability</a:t>
            </a:r>
            <a:endParaRPr lang="en-US" dirty="0" smtClean="0"/>
          </a:p>
          <a:p>
            <a:r>
              <a:rPr lang="en-US" dirty="0" smtClean="0"/>
              <a:t>Inertia due to historical requirements</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50</a:t>
            </a:fld>
            <a:endParaRPr lang="en-US"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51</a:t>
            </a:fld>
            <a:endParaRPr lang="en-US" altLang="en-US"/>
          </a:p>
        </p:txBody>
      </p:sp>
      <p:pic>
        <p:nvPicPr>
          <p:cNvPr id="5" name="Picture 2"/>
          <p:cNvPicPr>
            <a:picLocks noChangeArrowheads="1"/>
          </p:cNvPicPr>
          <p:nvPr/>
        </p:nvPicPr>
        <p:blipFill>
          <a:blip r:embed="rId3" cstate="print"/>
          <a:srcRect/>
          <a:stretch>
            <a:fillRect/>
          </a:stretch>
        </p:blipFill>
        <p:spPr bwMode="auto">
          <a:xfrm>
            <a:off x="188297" y="1224549"/>
            <a:ext cx="5129784" cy="3090672"/>
          </a:xfrm>
          <a:prstGeom prst="rect">
            <a:avLst/>
          </a:prstGeom>
          <a:noFill/>
          <a:ln w="9525">
            <a:noFill/>
            <a:miter lim="800000"/>
            <a:headEnd/>
            <a:tailEnd/>
          </a:ln>
          <a:effectLst/>
        </p:spPr>
      </p:pic>
      <p:pic>
        <p:nvPicPr>
          <p:cNvPr id="6" name="Picture 2"/>
          <p:cNvPicPr>
            <a:picLocks noChangeArrowheads="1"/>
          </p:cNvPicPr>
          <p:nvPr/>
        </p:nvPicPr>
        <p:blipFill>
          <a:blip r:embed="rId4" cstate="print"/>
          <a:srcRect/>
          <a:stretch>
            <a:fillRect/>
          </a:stretch>
        </p:blipFill>
        <p:spPr bwMode="auto">
          <a:xfrm>
            <a:off x="4014216" y="3460466"/>
            <a:ext cx="5129784" cy="3090672"/>
          </a:xfrm>
          <a:prstGeom prst="rect">
            <a:avLst/>
          </a:prstGeom>
          <a:noFill/>
          <a:ln w="9525">
            <a:noFill/>
            <a:miter lim="800000"/>
            <a:headEnd/>
            <a:tailEnd/>
          </a:ln>
          <a:effectLst/>
        </p:spPr>
      </p:pic>
      <p:sp>
        <p:nvSpPr>
          <p:cNvPr id="7" name="TextBox 6"/>
          <p:cNvSpPr txBox="1"/>
          <p:nvPr/>
        </p:nvSpPr>
        <p:spPr>
          <a:xfrm>
            <a:off x="955964" y="4697510"/>
            <a:ext cx="2324675" cy="461665"/>
          </a:xfrm>
          <a:prstGeom prst="rect">
            <a:avLst/>
          </a:prstGeom>
          <a:noFill/>
        </p:spPr>
        <p:txBody>
          <a:bodyPr wrap="none" rtlCol="0">
            <a:spAutoFit/>
          </a:bodyPr>
          <a:lstStyle/>
          <a:p>
            <a:r>
              <a:rPr lang="en-US" sz="2400" dirty="0" smtClean="0">
                <a:solidFill>
                  <a:srgbClr val="FF0000"/>
                </a:solidFill>
              </a:rPr>
              <a:t>28-day strength</a:t>
            </a:r>
            <a:endParaRPr lang="en-US" sz="2400" dirty="0">
              <a:solidFill>
                <a:srgbClr val="FF0000"/>
              </a:solidFill>
            </a:endParaRPr>
          </a:p>
        </p:txBody>
      </p:sp>
      <p:sp>
        <p:nvSpPr>
          <p:cNvPr id="8" name="TextBox 7"/>
          <p:cNvSpPr txBox="1"/>
          <p:nvPr/>
        </p:nvSpPr>
        <p:spPr>
          <a:xfrm>
            <a:off x="5318081" y="2769885"/>
            <a:ext cx="3825919" cy="461665"/>
          </a:xfrm>
          <a:prstGeom prst="rect">
            <a:avLst/>
          </a:prstGeom>
          <a:noFill/>
        </p:spPr>
        <p:txBody>
          <a:bodyPr wrap="none" rtlCol="0">
            <a:spAutoFit/>
          </a:bodyPr>
          <a:lstStyle/>
          <a:p>
            <a:r>
              <a:rPr lang="en-US" sz="2400" dirty="0" smtClean="0">
                <a:solidFill>
                  <a:srgbClr val="FF0000"/>
                </a:solidFill>
              </a:rPr>
              <a:t>RCPT (accelerated curing)</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52</a:t>
            </a:fld>
            <a:endParaRPr lang="en-US" altLang="en-US"/>
          </a:p>
        </p:txBody>
      </p:sp>
      <p:pic>
        <p:nvPicPr>
          <p:cNvPr id="7" name="Picture 2"/>
          <p:cNvPicPr>
            <a:picLocks noChangeArrowheads="1"/>
          </p:cNvPicPr>
          <p:nvPr/>
        </p:nvPicPr>
        <p:blipFill>
          <a:blip r:embed="rId3" cstate="print"/>
          <a:srcRect/>
          <a:stretch>
            <a:fillRect/>
          </a:stretch>
        </p:blipFill>
        <p:spPr bwMode="auto">
          <a:xfrm>
            <a:off x="1239332" y="1844156"/>
            <a:ext cx="6981557" cy="4239770"/>
          </a:xfrm>
          <a:prstGeom prst="rect">
            <a:avLst/>
          </a:prstGeom>
          <a:noFill/>
          <a:ln w="9525">
            <a:noFill/>
            <a:miter lim="800000"/>
            <a:headEnd/>
            <a:tailEnd/>
          </a:ln>
          <a:effectLst/>
        </p:spPr>
      </p:pic>
      <p:sp>
        <p:nvSpPr>
          <p:cNvPr id="8" name="TextBox 7"/>
          <p:cNvSpPr txBox="1"/>
          <p:nvPr/>
        </p:nvSpPr>
        <p:spPr>
          <a:xfrm>
            <a:off x="1461074" y="1231143"/>
            <a:ext cx="6526146" cy="523220"/>
          </a:xfrm>
          <a:prstGeom prst="rect">
            <a:avLst/>
          </a:prstGeom>
          <a:noFill/>
        </p:spPr>
        <p:txBody>
          <a:bodyPr wrap="none" rtlCol="0">
            <a:spAutoFit/>
          </a:bodyPr>
          <a:lstStyle/>
          <a:p>
            <a:r>
              <a:rPr lang="en-US" sz="2800" dirty="0" smtClean="0">
                <a:solidFill>
                  <a:srgbClr val="FF0000"/>
                </a:solidFill>
              </a:rPr>
              <a:t>Length Change (shrinkage) at 3 months</a:t>
            </a:r>
            <a:endParaRPr lang="en-US" sz="2800" dirty="0">
              <a:solidFill>
                <a:srgbClr val="FF00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3" name="Rectangle 3"/>
          <p:cNvSpPr>
            <a:spLocks noGrp="1" noChangeArrowheads="1"/>
          </p:cNvSpPr>
          <p:nvPr>
            <p:ph idx="1"/>
          </p:nvPr>
        </p:nvSpPr>
        <p:spPr>
          <a:xfrm>
            <a:off x="712033" y="1037811"/>
            <a:ext cx="8431967" cy="4530725"/>
          </a:xfrm>
        </p:spPr>
        <p:txBody>
          <a:bodyPr/>
          <a:lstStyle/>
          <a:p>
            <a:r>
              <a:rPr lang="en-US" dirty="0" smtClean="0">
                <a:solidFill>
                  <a:schemeClr val="tx1"/>
                </a:solidFill>
                <a:latin typeface="+mn-lt"/>
                <a:ea typeface="+mn-ea"/>
                <a:cs typeface="+mn-cs"/>
              </a:rPr>
              <a:t>Example: Low Quality – complies with spec!</a:t>
            </a:r>
          </a:p>
        </p:txBody>
      </p:sp>
      <p:sp>
        <p:nvSpPr>
          <p:cNvPr id="4" name="Date Placeholder 3"/>
          <p:cNvSpPr>
            <a:spLocks noGrp="1"/>
          </p:cNvSpPr>
          <p:nvPr>
            <p:ph type="dt" sz="half" idx="10"/>
          </p:nvPr>
        </p:nvSpPr>
        <p:spPr/>
        <p:txBody>
          <a:bodyPr/>
          <a:lstStyle/>
          <a:p>
            <a:r>
              <a:rPr lang="en-US"/>
              <a:t>              </a:t>
            </a:r>
            <a:endParaRPr lang="en-US" altLang="en-US"/>
          </a:p>
        </p:txBody>
      </p:sp>
      <p:pic>
        <p:nvPicPr>
          <p:cNvPr id="1004545" name="Picture 1"/>
          <p:cNvPicPr>
            <a:picLocks noChangeAspect="1" noChangeArrowheads="1"/>
          </p:cNvPicPr>
          <p:nvPr/>
        </p:nvPicPr>
        <p:blipFill>
          <a:blip r:embed="rId3" cstate="print"/>
          <a:srcRect/>
          <a:stretch>
            <a:fillRect/>
          </a:stretch>
        </p:blipFill>
        <p:spPr bwMode="auto">
          <a:xfrm>
            <a:off x="712033" y="1687669"/>
            <a:ext cx="7704380" cy="4329673"/>
          </a:xfrm>
          <a:prstGeom prst="rect">
            <a:avLst/>
          </a:prstGeom>
          <a:noFill/>
          <a:ln w="9525">
            <a:noFill/>
            <a:miter lim="800000"/>
            <a:headEnd/>
            <a:tailEnd/>
          </a:ln>
          <a:effectLst/>
        </p:spPr>
      </p:pic>
      <p:sp>
        <p:nvSpPr>
          <p:cNvPr id="7" name="Title 1"/>
          <p:cNvSpPr txBox="1">
            <a:spLocks/>
          </p:cNvSpPr>
          <p:nvPr/>
        </p:nvSpPr>
        <p:spPr bwMode="auto">
          <a:xfrm>
            <a:off x="498110" y="114044"/>
            <a:ext cx="8229600" cy="113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200" b="0" i="0" u="none" strike="noStrike" kern="0" cap="none" spc="0" normalizeH="0" baseline="0" noProof="0" dirty="0" smtClean="0">
                <a:ln>
                  <a:noFill/>
                </a:ln>
                <a:solidFill>
                  <a:schemeClr val="tx2"/>
                </a:solidFill>
                <a:effectLst/>
                <a:uLnTx/>
                <a:uFillTx/>
                <a:latin typeface="+mj-lt"/>
                <a:ea typeface="+mj-ea"/>
                <a:cs typeface="+mj-cs"/>
              </a:rPr>
              <a:t>Spec</a:t>
            </a:r>
            <a:r>
              <a:rPr kumimoji="0" lang="en-US" sz="4200" b="0" i="0" u="none" strike="noStrike" kern="0" cap="none" spc="0" normalizeH="0" noProof="0" dirty="0" smtClean="0">
                <a:ln>
                  <a:noFill/>
                </a:ln>
                <a:solidFill>
                  <a:schemeClr val="tx2"/>
                </a:solidFill>
                <a:effectLst/>
                <a:uLnTx/>
                <a:uFillTx/>
                <a:latin typeface="+mj-lt"/>
                <a:ea typeface="+mj-ea"/>
                <a:cs typeface="+mj-cs"/>
              </a:rPr>
              <a:t> </a:t>
            </a:r>
            <a:r>
              <a:rPr kumimoji="0" lang="en-US" sz="4200" b="0" i="0" u="none" strike="noStrike" kern="0" cap="none" spc="0" normalizeH="0" baseline="0" noProof="0" dirty="0" smtClean="0">
                <a:ln>
                  <a:noFill/>
                </a:ln>
                <a:solidFill>
                  <a:schemeClr val="tx2"/>
                </a:solidFill>
                <a:effectLst/>
                <a:uLnTx/>
                <a:uFillTx/>
                <a:latin typeface="+mj-lt"/>
                <a:ea typeface="+mj-ea"/>
                <a:cs typeface="+mj-cs"/>
              </a:rPr>
              <a:t>Max w/cm OR Min CM content</a:t>
            </a:r>
            <a:endParaRPr kumimoji="0" lang="en-US" sz="4200" b="0"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t>              </a:t>
            </a:r>
            <a:endParaRPr lang="en-US" altLang="en-US"/>
          </a:p>
        </p:txBody>
      </p:sp>
      <p:sp>
        <p:nvSpPr>
          <p:cNvPr id="936962" name="Rectangle 2"/>
          <p:cNvSpPr>
            <a:spLocks noGrp="1" noChangeArrowheads="1"/>
          </p:cNvSpPr>
          <p:nvPr>
            <p:ph type="title"/>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dirty="0" smtClean="0"/>
              <a:t>Optimized Prescriptive Mix?</a:t>
            </a:r>
          </a:p>
        </p:txBody>
      </p:sp>
      <p:sp>
        <p:nvSpPr>
          <p:cNvPr id="936963" name="Rectangle 3"/>
          <p:cNvSpPr>
            <a:spLocks noGrp="1" noChangeArrowheads="1"/>
          </p:cNvSpPr>
          <p:nvPr>
            <p:ph type="body" idx="1"/>
          </p:nvPr>
        </p:nvSpPr>
        <p:spPr>
          <a:xfrm>
            <a:off x="457199" y="1268075"/>
            <a:ext cx="8431967" cy="4530725"/>
          </a:xfrm>
        </p:spPr>
        <p:txBody>
          <a:bodyPr/>
          <a:lstStyle/>
          <a:p>
            <a:r>
              <a:rPr lang="en-US" dirty="0" smtClean="0"/>
              <a:t>Good materials engineer can optimize mix</a:t>
            </a:r>
          </a:p>
          <a:p>
            <a:r>
              <a:rPr lang="en-US" dirty="0" smtClean="0"/>
              <a:t>Specifying this is difficult</a:t>
            </a:r>
            <a:endParaRPr lang="en-US" dirty="0" smtClean="0">
              <a:solidFill>
                <a:schemeClr val="tx1"/>
              </a:solidFill>
              <a:latin typeface="+mn-lt"/>
              <a:ea typeface="+mn-ea"/>
              <a:cs typeface="+mn-cs"/>
            </a:endParaRPr>
          </a:p>
          <a:p>
            <a:endParaRPr lang="en-US" dirty="0" smtClean="0"/>
          </a:p>
          <a:p>
            <a:r>
              <a:rPr lang="en-US" dirty="0" smtClean="0"/>
              <a:t>Prescriptive Specs are then over-designed</a:t>
            </a:r>
          </a:p>
          <a:p>
            <a:pPr lvl="1"/>
            <a:r>
              <a:rPr lang="en-US" dirty="0" smtClean="0"/>
              <a:t>A spec with minimum CM = </a:t>
            </a:r>
            <a:r>
              <a:rPr lang="en-US" dirty="0" smtClean="0">
                <a:solidFill>
                  <a:schemeClr val="tx1"/>
                </a:solidFill>
                <a:latin typeface="+mn-lt"/>
                <a:ea typeface="+mn-ea"/>
                <a:cs typeface="+mn-cs"/>
              </a:rPr>
              <a:t>600 lb/yd</a:t>
            </a:r>
            <a:r>
              <a:rPr lang="en-US" baseline="30000" dirty="0" smtClean="0">
                <a:solidFill>
                  <a:schemeClr val="tx1"/>
                </a:solidFill>
                <a:latin typeface="+mn-lt"/>
                <a:ea typeface="+mn-ea"/>
                <a:cs typeface="+mn-cs"/>
              </a:rPr>
              <a:t>3</a:t>
            </a:r>
            <a:r>
              <a:rPr lang="en-US" dirty="0" smtClean="0">
                <a:solidFill>
                  <a:schemeClr val="tx1"/>
                </a:solidFill>
                <a:latin typeface="+mn-lt"/>
                <a:ea typeface="+mn-ea"/>
                <a:cs typeface="+mn-cs"/>
              </a:rPr>
              <a:t>,  w/cm = 0.45 will obtain</a:t>
            </a:r>
            <a:r>
              <a:rPr lang="en-US" dirty="0" smtClean="0"/>
              <a:t> </a:t>
            </a:r>
            <a:r>
              <a:rPr lang="en-US" dirty="0" smtClean="0">
                <a:solidFill>
                  <a:schemeClr val="tx1"/>
                </a:solidFill>
                <a:latin typeface="+mn-lt"/>
                <a:ea typeface="+mn-ea"/>
                <a:cs typeface="+mn-cs"/>
              </a:rPr>
              <a:t>3000 psi even with substandard materials, production, testing</a:t>
            </a:r>
          </a:p>
          <a:p>
            <a:r>
              <a:rPr lang="en-US" dirty="0" smtClean="0">
                <a:solidFill>
                  <a:schemeClr val="tx1"/>
                </a:solidFill>
                <a:latin typeface="+mn-lt"/>
                <a:ea typeface="+mn-ea"/>
                <a:cs typeface="+mn-cs"/>
              </a:rPr>
              <a:t>Penalizes better performers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696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696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369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a:xfrm>
            <a:off x="457200" y="1479986"/>
            <a:ext cx="8229600" cy="4530725"/>
          </a:xfrm>
        </p:spPr>
        <p:txBody>
          <a:bodyPr/>
          <a:lstStyle/>
          <a:p>
            <a:pPr>
              <a:buNone/>
            </a:pPr>
            <a:r>
              <a:rPr lang="en-US" dirty="0" smtClean="0">
                <a:solidFill>
                  <a:srgbClr val="006400"/>
                </a:solidFill>
              </a:rPr>
              <a:t>Restrictions Caused</a:t>
            </a:r>
          </a:p>
          <a:p>
            <a:r>
              <a:rPr lang="en-US" sz="2600" dirty="0" smtClean="0"/>
              <a:t>Impacts workability</a:t>
            </a:r>
          </a:p>
          <a:p>
            <a:r>
              <a:rPr lang="en-US" sz="2600" dirty="0" smtClean="0"/>
              <a:t>Increases paste volume – potential for cracking</a:t>
            </a:r>
          </a:p>
          <a:p>
            <a:r>
              <a:rPr lang="en-US" sz="2600" dirty="0" smtClean="0"/>
              <a:t>Increase alkali content in mixture – ASR</a:t>
            </a:r>
          </a:p>
          <a:p>
            <a:r>
              <a:rPr lang="en-US" sz="2600" dirty="0" smtClean="0"/>
              <a:t>Expected durability may not be achieved</a:t>
            </a:r>
          </a:p>
          <a:p>
            <a:r>
              <a:rPr lang="en-US" sz="2600" dirty="0" smtClean="0"/>
              <a:t>No incentives for higher quality </a:t>
            </a:r>
          </a:p>
          <a:p>
            <a:pPr lvl="1"/>
            <a:r>
              <a:rPr lang="en-US" sz="2200" dirty="0" smtClean="0"/>
              <a:t>Detrimental to all stakeholders</a:t>
            </a:r>
          </a:p>
          <a:p>
            <a:r>
              <a:rPr lang="en-US" sz="2600" dirty="0" smtClean="0"/>
              <a:t>Not supportive of sustainability initiatives</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55</a:t>
            </a:fld>
            <a:endParaRPr lang="en-US" altLang="en-US"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a:xfrm>
            <a:off x="252242" y="1285489"/>
            <a:ext cx="8891758" cy="4530725"/>
          </a:xfrm>
        </p:spPr>
        <p:txBody>
          <a:bodyPr/>
          <a:lstStyle/>
          <a:p>
            <a:pPr>
              <a:buNone/>
            </a:pPr>
            <a:r>
              <a:rPr lang="en-US" dirty="0" smtClean="0">
                <a:solidFill>
                  <a:srgbClr val="006400"/>
                </a:solidFill>
              </a:rPr>
              <a:t>Suggested Alternative</a:t>
            </a:r>
          </a:p>
          <a:p>
            <a:r>
              <a:rPr lang="en-US" dirty="0" smtClean="0"/>
              <a:t>Do not specify min CM content</a:t>
            </a:r>
          </a:p>
          <a:p>
            <a:r>
              <a:rPr lang="en-US" dirty="0" smtClean="0"/>
              <a:t>Use ACI durability requirements when applicable</a:t>
            </a:r>
          </a:p>
          <a:p>
            <a:pPr lvl="1"/>
            <a:r>
              <a:rPr lang="en-US" dirty="0" smtClean="0"/>
              <a:t>If intent is for low w/cm, specify appropriate </a:t>
            </a:r>
            <a:r>
              <a:rPr lang="en-US" dirty="0" smtClean="0">
                <a:cs typeface="Arial" charset="0"/>
                <a:sym typeface="Symbol" pitchFamily="18" charset="2"/>
              </a:rPr>
              <a:t>´</a:t>
            </a:r>
            <a:r>
              <a:rPr lang="en-US" baseline="-25000" dirty="0" smtClean="0">
                <a:cs typeface="Arial" charset="0"/>
              </a:rPr>
              <a:t>c</a:t>
            </a:r>
            <a:endParaRPr lang="en-US" dirty="0" smtClean="0"/>
          </a:p>
          <a:p>
            <a:r>
              <a:rPr lang="en-US" dirty="0" smtClean="0"/>
              <a:t>Specify the intended performance</a:t>
            </a:r>
          </a:p>
          <a:p>
            <a:pPr lvl="1"/>
            <a:r>
              <a:rPr lang="en-US" dirty="0" smtClean="0"/>
              <a:t>No technical basis for min CM if this is done</a:t>
            </a:r>
          </a:p>
          <a:p>
            <a:r>
              <a:rPr lang="en-US" dirty="0" smtClean="0"/>
              <a:t>ACI 301 permits test slab placement (mock-up) in lieu of CM limit</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56</a:t>
            </a:fld>
            <a:endParaRPr lang="en-US"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 Min cementitious content</a:t>
            </a:r>
            <a:endParaRPr lang="en-US" dirty="0"/>
          </a:p>
        </p:txBody>
      </p:sp>
      <p:sp>
        <p:nvSpPr>
          <p:cNvPr id="3" name="Content Placeholder 2"/>
          <p:cNvSpPr>
            <a:spLocks noGrp="1"/>
          </p:cNvSpPr>
          <p:nvPr>
            <p:ph idx="1"/>
          </p:nvPr>
        </p:nvSpPr>
        <p:spPr>
          <a:xfrm>
            <a:off x="457199" y="1543050"/>
            <a:ext cx="8509380" cy="4530725"/>
          </a:xfrm>
        </p:spPr>
        <p:txBody>
          <a:bodyPr/>
          <a:lstStyle/>
          <a:p>
            <a:pPr>
              <a:buNone/>
            </a:pPr>
            <a:r>
              <a:rPr lang="en-US" dirty="0" smtClean="0">
                <a:solidFill>
                  <a:srgbClr val="006400"/>
                </a:solidFill>
              </a:rPr>
              <a:t>Benefits Due to the Suggested Alternative</a:t>
            </a:r>
          </a:p>
          <a:p>
            <a:r>
              <a:rPr lang="en-US" dirty="0" smtClean="0"/>
              <a:t>Concrete performance can be verified, when specified including workability</a:t>
            </a:r>
          </a:p>
          <a:p>
            <a:pPr lvl="0"/>
            <a:r>
              <a:rPr lang="en-US" dirty="0" smtClean="0"/>
              <a:t>Incentivizes quality focus</a:t>
            </a:r>
          </a:p>
          <a:p>
            <a:pPr lvl="0"/>
            <a:r>
              <a:rPr lang="en-US" dirty="0" smtClean="0"/>
              <a:t>Knowledgeable producer can better optimize mixture for specified performance</a:t>
            </a:r>
          </a:p>
          <a:p>
            <a:pPr lvl="0"/>
            <a:r>
              <a:rPr lang="en-US" dirty="0" smtClean="0"/>
              <a:t>Can reduce potential cracking, ASR </a:t>
            </a:r>
          </a:p>
          <a:p>
            <a:pPr lvl="0"/>
            <a:r>
              <a:rPr lang="en-US" dirty="0" smtClean="0"/>
              <a:t>Supports sustainability</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57</a:t>
            </a:fld>
            <a:endParaRPr lang="en-US"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a:xfrm>
            <a:off x="528452" y="1262749"/>
            <a:ext cx="8229600" cy="4530725"/>
          </a:xfrm>
        </p:spPr>
        <p:txBody>
          <a:bodyPr/>
          <a:lstStyle/>
          <a:p>
            <a:pPr>
              <a:buNone/>
            </a:pPr>
            <a:r>
              <a:rPr lang="en-US" dirty="0" smtClean="0">
                <a:solidFill>
                  <a:srgbClr val="006400"/>
                </a:solidFill>
              </a:rPr>
              <a:t>Typical Clauses</a:t>
            </a:r>
          </a:p>
          <a:p>
            <a:r>
              <a:rPr lang="en-US" sz="2600" dirty="0" smtClean="0"/>
              <a:t>Class C fly ash is not permitted</a:t>
            </a:r>
          </a:p>
          <a:p>
            <a:r>
              <a:rPr lang="en-US" sz="2600" dirty="0" smtClean="0"/>
              <a:t>The </a:t>
            </a:r>
            <a:r>
              <a:rPr lang="en-US" sz="2600" dirty="0" err="1" smtClean="0"/>
              <a:t>CaO</a:t>
            </a:r>
            <a:r>
              <a:rPr lang="en-US" sz="2600" dirty="0" smtClean="0"/>
              <a:t> content of fly ash shall not exceed XX%</a:t>
            </a:r>
          </a:p>
          <a:p>
            <a:r>
              <a:rPr lang="en-US" sz="2600" dirty="0" smtClean="0"/>
              <a:t>Slag Cement is not permitted</a:t>
            </a:r>
          </a:p>
          <a:p>
            <a:r>
              <a:rPr lang="en-US" sz="2600" dirty="0" smtClean="0"/>
              <a:t>The Loss on Ignition (LOI) of fly ash shall not exceed X.X% (more restrictive than ASTM C618)</a:t>
            </a:r>
          </a:p>
          <a:p>
            <a:r>
              <a:rPr lang="en-US" sz="2600" dirty="0" smtClean="0"/>
              <a:t>Fly ash fineness - The percent retained on the 45 µm (No. 325) sieve shall not exceed XX% (more restrictive than ASTM C618)</a:t>
            </a:r>
          </a:p>
          <a:p>
            <a:r>
              <a:rPr lang="en-US" sz="2600" dirty="0" smtClean="0"/>
              <a:t>The [available] alkali content of fly ash shall not exceed X.X%</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58</a:t>
            </a:fld>
            <a:endParaRPr lang="en-US" altLang="en-US"/>
          </a:p>
        </p:txBody>
      </p:sp>
      <p:sp>
        <p:nvSpPr>
          <p:cNvPr id="5" name="TextBox 4"/>
          <p:cNvSpPr txBox="1"/>
          <p:nvPr/>
        </p:nvSpPr>
        <p:spPr>
          <a:xfrm>
            <a:off x="4981903" y="962512"/>
            <a:ext cx="4146331" cy="553998"/>
          </a:xfrm>
          <a:prstGeom prst="rect">
            <a:avLst/>
          </a:prstGeom>
          <a:noFill/>
        </p:spPr>
        <p:txBody>
          <a:bodyPr wrap="square" rtlCol="0">
            <a:spAutoFit/>
          </a:bodyPr>
          <a:lstStyle/>
          <a:p>
            <a:r>
              <a:rPr lang="en-US" sz="3000" dirty="0" smtClean="0">
                <a:solidFill>
                  <a:srgbClr val="FF0000"/>
                </a:solidFill>
              </a:rPr>
              <a:t>Seen in 27% of specs</a:t>
            </a:r>
            <a:endParaRPr lang="en-US" sz="3000"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a:xfrm>
            <a:off x="469076" y="1052067"/>
            <a:ext cx="8674924" cy="4530725"/>
          </a:xfrm>
        </p:spPr>
        <p:txBody>
          <a:bodyPr/>
          <a:lstStyle/>
          <a:p>
            <a:pPr>
              <a:buNone/>
            </a:pPr>
            <a:r>
              <a:rPr lang="en-US" dirty="0" smtClean="0">
                <a:solidFill>
                  <a:srgbClr val="006400"/>
                </a:solidFill>
              </a:rPr>
              <a:t>Industry Standards</a:t>
            </a:r>
          </a:p>
          <a:p>
            <a:r>
              <a:rPr lang="en-US" dirty="0" smtClean="0"/>
              <a:t>ACI 318 permits fly ash conforming to ASTM C618</a:t>
            </a:r>
          </a:p>
          <a:p>
            <a:pPr lvl="1"/>
            <a:r>
              <a:rPr lang="en-US" dirty="0" smtClean="0"/>
              <a:t>No additional restrictions</a:t>
            </a:r>
          </a:p>
          <a:p>
            <a:r>
              <a:rPr lang="en-US" dirty="0" smtClean="0"/>
              <a:t>ASTM C618 requirements</a:t>
            </a:r>
          </a:p>
          <a:p>
            <a:endParaRPr lang="en-US" dirty="0" smtClean="0"/>
          </a:p>
          <a:p>
            <a:endParaRPr lang="en-US" dirty="0" smtClean="0"/>
          </a:p>
          <a:p>
            <a:endParaRPr lang="en-US" dirty="0" smtClean="0"/>
          </a:p>
          <a:p>
            <a:pPr>
              <a:buNone/>
            </a:pPr>
            <a:r>
              <a:rPr lang="en-US" dirty="0" smtClean="0"/>
              <a:t>Additional requirements and reporting apply</a:t>
            </a:r>
          </a:p>
          <a:p>
            <a:endParaRPr lang="en-US" sz="2400" dirty="0" smtClean="0"/>
          </a:p>
          <a:p>
            <a:pPr>
              <a:buNone/>
            </a:pP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59</a:t>
            </a:fld>
            <a:endParaRPr lang="en-US" altLang="en-US"/>
          </a:p>
        </p:txBody>
      </p:sp>
      <p:graphicFrame>
        <p:nvGraphicFramePr>
          <p:cNvPr id="7" name="Table 6"/>
          <p:cNvGraphicFramePr>
            <a:graphicFrameLocks noGrp="1"/>
          </p:cNvGraphicFramePr>
          <p:nvPr/>
        </p:nvGraphicFramePr>
        <p:xfrm>
          <a:off x="883074" y="3771707"/>
          <a:ext cx="7528956" cy="1492948"/>
        </p:xfrm>
        <a:graphic>
          <a:graphicData uri="http://schemas.openxmlformats.org/drawingml/2006/table">
            <a:tbl>
              <a:tblPr/>
              <a:tblGrid>
                <a:gridCol w="5450774"/>
                <a:gridCol w="1080655"/>
                <a:gridCol w="997527"/>
              </a:tblGrid>
              <a:tr h="373237">
                <a:tc>
                  <a:txBody>
                    <a:bodyPr/>
                    <a:lstStyle/>
                    <a:p>
                      <a:pPr marL="0" marR="0">
                        <a:lnSpc>
                          <a:spcPct val="115000"/>
                        </a:lnSpc>
                        <a:spcBef>
                          <a:spcPts val="0"/>
                        </a:spcBef>
                        <a:spcAft>
                          <a:spcPts val="0"/>
                        </a:spcAft>
                      </a:pPr>
                      <a:r>
                        <a:rPr lang="en-US" sz="2000" b="1" dirty="0">
                          <a:latin typeface="Calibri"/>
                          <a:ea typeface="Calibri"/>
                          <a:cs typeface="Times New Roman"/>
                        </a:rPr>
                        <a:t>Requirement</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a:latin typeface="Calibri"/>
                          <a:ea typeface="Calibri"/>
                          <a:cs typeface="Times New Roman"/>
                        </a:rPr>
                        <a:t>Class F</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a:latin typeface="Calibri"/>
                          <a:ea typeface="Calibri"/>
                          <a:cs typeface="Times New Roman"/>
                        </a:rPr>
                        <a:t>Class C</a:t>
                      </a:r>
                      <a:endParaRPr lang="en-US" sz="20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237">
                <a:tc>
                  <a:txBody>
                    <a:bodyPr/>
                    <a:lstStyle/>
                    <a:p>
                      <a:pPr marL="0" marR="0">
                        <a:lnSpc>
                          <a:spcPct val="115000"/>
                        </a:lnSpc>
                        <a:spcBef>
                          <a:spcPts val="0"/>
                        </a:spcBef>
                        <a:spcAft>
                          <a:spcPts val="0"/>
                        </a:spcAft>
                      </a:pPr>
                      <a:r>
                        <a:rPr lang="en-US" sz="2000">
                          <a:latin typeface="Calibri"/>
                          <a:ea typeface="Calibri"/>
                          <a:cs typeface="Times New Roman"/>
                        </a:rPr>
                        <a:t>(SiO</a:t>
                      </a:r>
                      <a:r>
                        <a:rPr lang="en-US" sz="2000" baseline="-25000">
                          <a:latin typeface="Calibri"/>
                          <a:ea typeface="Calibri"/>
                          <a:cs typeface="Times New Roman"/>
                        </a:rPr>
                        <a:t>2</a:t>
                      </a:r>
                      <a:r>
                        <a:rPr lang="en-US" sz="2000">
                          <a:latin typeface="Calibri"/>
                          <a:ea typeface="Calibri"/>
                          <a:cs typeface="Times New Roman"/>
                        </a:rPr>
                        <a:t> + Al</a:t>
                      </a:r>
                      <a:r>
                        <a:rPr lang="en-US" sz="2000" baseline="-25000">
                          <a:latin typeface="Calibri"/>
                          <a:ea typeface="Calibri"/>
                          <a:cs typeface="Times New Roman"/>
                        </a:rPr>
                        <a:t>2</a:t>
                      </a:r>
                      <a:r>
                        <a:rPr lang="en-US" sz="2000">
                          <a:latin typeface="Calibri"/>
                          <a:ea typeface="Calibri"/>
                          <a:cs typeface="Times New Roman"/>
                        </a:rPr>
                        <a:t>O</a:t>
                      </a:r>
                      <a:r>
                        <a:rPr lang="en-US" sz="2000" baseline="-25000">
                          <a:latin typeface="Calibri"/>
                          <a:ea typeface="Calibri"/>
                          <a:cs typeface="Times New Roman"/>
                        </a:rPr>
                        <a:t>3</a:t>
                      </a:r>
                      <a:r>
                        <a:rPr lang="en-US" sz="2000">
                          <a:latin typeface="Calibri"/>
                          <a:ea typeface="Calibri"/>
                          <a:cs typeface="Times New Roman"/>
                        </a:rPr>
                        <a:t> + Fe</a:t>
                      </a:r>
                      <a:r>
                        <a:rPr lang="en-US" sz="2000" baseline="-25000">
                          <a:latin typeface="Calibri"/>
                          <a:ea typeface="Calibri"/>
                          <a:cs typeface="Times New Roman"/>
                        </a:rPr>
                        <a:t>2</a:t>
                      </a:r>
                      <a:r>
                        <a:rPr lang="en-US" sz="2000">
                          <a:latin typeface="Calibri"/>
                          <a:ea typeface="Calibri"/>
                          <a:cs typeface="Times New Roman"/>
                        </a:rPr>
                        <a:t>O</a:t>
                      </a:r>
                      <a:r>
                        <a:rPr lang="en-US" sz="2000" baseline="-25000">
                          <a:latin typeface="Calibri"/>
                          <a:ea typeface="Calibri"/>
                          <a:cs typeface="Times New Roman"/>
                        </a:rPr>
                        <a:t>3</a:t>
                      </a:r>
                      <a:r>
                        <a:rPr lang="en-US" sz="2000">
                          <a:latin typeface="Calibri"/>
                          <a:ea typeface="Calibri"/>
                          <a:cs typeface="Times New Roman"/>
                        </a:rPr>
                        <a:t>), min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Calibri"/>
                          <a:ea typeface="Calibri"/>
                          <a:cs typeface="Times New Roman"/>
                        </a:rPr>
                        <a:t>70.0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Calibri"/>
                          <a:ea typeface="Calibri"/>
                          <a:cs typeface="Times New Roman"/>
                        </a:rPr>
                        <a:t>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237">
                <a:tc>
                  <a:txBody>
                    <a:bodyPr/>
                    <a:lstStyle/>
                    <a:p>
                      <a:pPr marL="0" marR="0">
                        <a:lnSpc>
                          <a:spcPct val="115000"/>
                        </a:lnSpc>
                        <a:spcBef>
                          <a:spcPts val="0"/>
                        </a:spcBef>
                        <a:spcAft>
                          <a:spcPts val="0"/>
                        </a:spcAft>
                      </a:pPr>
                      <a:r>
                        <a:rPr lang="en-US" sz="2000" dirty="0">
                          <a:latin typeface="Calibri"/>
                          <a:ea typeface="Calibri"/>
                          <a:cs typeface="Times New Roman"/>
                        </a:rPr>
                        <a:t>LOI, max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latin typeface="Calibri"/>
                          <a:ea typeface="Calibri"/>
                          <a:cs typeface="Times New Roman"/>
                        </a:rPr>
                        <a:t>6.0</a:t>
                      </a:r>
                      <a:r>
                        <a:rPr lang="en-US" sz="2000" baseline="30000" dirty="0">
                          <a:latin typeface="Calibri"/>
                          <a:ea typeface="Calibri"/>
                          <a:cs typeface="Times New Roman"/>
                        </a:rPr>
                        <a:t>*</a:t>
                      </a:r>
                      <a:endParaRPr lang="en-US"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Calibri"/>
                          <a:ea typeface="Calibri"/>
                          <a:cs typeface="Times New Roman"/>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237">
                <a:tc>
                  <a:txBody>
                    <a:bodyPr/>
                    <a:lstStyle/>
                    <a:p>
                      <a:pPr marL="0" marR="0">
                        <a:lnSpc>
                          <a:spcPct val="115000"/>
                        </a:lnSpc>
                        <a:spcBef>
                          <a:spcPts val="0"/>
                        </a:spcBef>
                        <a:spcAft>
                          <a:spcPts val="0"/>
                        </a:spcAft>
                      </a:pPr>
                      <a:r>
                        <a:rPr lang="en-US" sz="2000">
                          <a:latin typeface="Calibri"/>
                          <a:ea typeface="Calibri"/>
                          <a:cs typeface="Times New Roman"/>
                        </a:rPr>
                        <a:t>Fineness, retained on 45 µm (No. 325) sieve, max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Calibri"/>
                          <a:ea typeface="Calibri"/>
                          <a:cs typeface="Times New Roman"/>
                        </a:rPr>
                        <a:t>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latin typeface="Calibri"/>
                          <a:ea typeface="Calibri"/>
                          <a:cs typeface="Times New Roman"/>
                        </a:rPr>
                        <a:t>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p:txBody>
          <a:bodyPr/>
          <a:lstStyle/>
          <a:p>
            <a:r>
              <a:rPr lang="en-US" dirty="0" smtClean="0"/>
              <a:t>Initiative by National Ready Mixed Concrete Association (NRMCA) – 2002 !</a:t>
            </a:r>
          </a:p>
          <a:p>
            <a:pPr marL="344487" lvl="1" indent="0">
              <a:buNone/>
            </a:pPr>
            <a:endParaRPr lang="en-US" dirty="0" smtClean="0"/>
          </a:p>
          <a:p>
            <a:r>
              <a:rPr lang="en-US" dirty="0" smtClean="0"/>
              <a:t>Move concrete construction industry forward through communication and education</a:t>
            </a:r>
          </a:p>
          <a:p>
            <a:pPr lvl="1"/>
            <a:r>
              <a:rPr lang="en-US" dirty="0" smtClean="0"/>
              <a:t>Evolve to performance based criteria</a:t>
            </a:r>
          </a:p>
          <a:p>
            <a:pPr lvl="1"/>
            <a:r>
              <a:rPr lang="en-US" dirty="0" smtClean="0"/>
              <a:t>Minimize prescriptive criteria</a:t>
            </a:r>
          </a:p>
        </p:txBody>
      </p:sp>
      <p:sp>
        <p:nvSpPr>
          <p:cNvPr id="4" name="Date Placeholder 3"/>
          <p:cNvSpPr>
            <a:spLocks noGrp="1"/>
          </p:cNvSpPr>
          <p:nvPr>
            <p:ph type="dt" sz="quarter" idx="10"/>
          </p:nvPr>
        </p:nvSpPr>
        <p:spPr/>
        <p:txBody>
          <a:bodyPr/>
          <a:lstStyle/>
          <a:p>
            <a:r>
              <a:rPr lang="en-US" smtClean="0"/>
              <a:t>              </a:t>
            </a:r>
            <a:endParaRPr lang="en-US" altLang="en-US"/>
          </a:p>
        </p:txBody>
      </p:sp>
      <p:pic>
        <p:nvPicPr>
          <p:cNvPr id="9" name="Picture 2"/>
          <p:cNvPicPr>
            <a:picLocks noChangeAspect="1" noChangeArrowheads="1"/>
          </p:cNvPicPr>
          <p:nvPr/>
        </p:nvPicPr>
        <p:blipFill>
          <a:blip r:embed="rId3" cstate="print"/>
          <a:srcRect/>
          <a:stretch>
            <a:fillRect/>
          </a:stretch>
        </p:blipFill>
        <p:spPr bwMode="auto">
          <a:xfrm>
            <a:off x="457200" y="277813"/>
            <a:ext cx="2024062" cy="911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Possible Basis</a:t>
            </a:r>
          </a:p>
          <a:p>
            <a:r>
              <a:rPr lang="en-US" dirty="0" smtClean="0"/>
              <a:t>Class C fly ash may not be effective for ASR or sulfate resistance (</a:t>
            </a:r>
            <a:r>
              <a:rPr lang="en-US" dirty="0" err="1" smtClean="0"/>
              <a:t>CaO</a:t>
            </a:r>
            <a:r>
              <a:rPr lang="en-US" dirty="0" smtClean="0"/>
              <a:t> content)</a:t>
            </a:r>
          </a:p>
          <a:p>
            <a:r>
              <a:rPr lang="en-US" dirty="0" smtClean="0"/>
              <a:t>Restrictive LOI limits to control air content</a:t>
            </a:r>
          </a:p>
          <a:p>
            <a:r>
              <a:rPr lang="en-US" dirty="0" smtClean="0"/>
              <a:t>Fineness to impact rate of strength gain</a:t>
            </a:r>
          </a:p>
          <a:p>
            <a:r>
              <a:rPr lang="en-US" dirty="0" smtClean="0"/>
              <a:t>No experience with slag cement</a:t>
            </a:r>
          </a:p>
          <a:p>
            <a:r>
              <a:rPr lang="en-US" dirty="0" smtClean="0"/>
              <a:t>Control alkali content to avoid ASR</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60</a:t>
            </a:fld>
            <a:endParaRPr lang="en-US" altLang="en-US"/>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61</a:t>
            </a:fld>
            <a:endParaRPr lang="en-US" altLang="en-US"/>
          </a:p>
        </p:txBody>
      </p:sp>
      <p:pic>
        <p:nvPicPr>
          <p:cNvPr id="1026" name="Picture 2"/>
          <p:cNvPicPr>
            <a:picLocks noChangeAspect="1" noChangeArrowheads="1"/>
          </p:cNvPicPr>
          <p:nvPr/>
        </p:nvPicPr>
        <p:blipFill>
          <a:blip r:embed="rId3" cstate="print"/>
          <a:srcRect/>
          <a:stretch>
            <a:fillRect/>
          </a:stretch>
        </p:blipFill>
        <p:spPr bwMode="auto">
          <a:xfrm>
            <a:off x="712519" y="1135760"/>
            <a:ext cx="7469580" cy="507898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Restrictions Caused</a:t>
            </a:r>
          </a:p>
          <a:p>
            <a:r>
              <a:rPr lang="en-US" dirty="0" smtClean="0"/>
              <a:t>Available fly ash with performance history and service records cannot be used</a:t>
            </a:r>
          </a:p>
          <a:p>
            <a:r>
              <a:rPr lang="en-US" dirty="0" smtClean="0"/>
              <a:t>Fly ash may need to be shipped in from long distances</a:t>
            </a:r>
          </a:p>
          <a:p>
            <a:r>
              <a:rPr lang="en-US" dirty="0" smtClean="0"/>
              <a:t>False sense of security of achieving intended performance</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62</a:t>
            </a:fld>
            <a:endParaRPr lang="en-US" altLang="en-US"/>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a:xfrm>
            <a:off x="457200" y="1432692"/>
            <a:ext cx="8229600" cy="4530725"/>
          </a:xfrm>
        </p:spPr>
        <p:txBody>
          <a:bodyPr/>
          <a:lstStyle/>
          <a:p>
            <a:pPr>
              <a:buNone/>
            </a:pPr>
            <a:r>
              <a:rPr lang="en-US" dirty="0" smtClean="0">
                <a:solidFill>
                  <a:srgbClr val="006400"/>
                </a:solidFill>
              </a:rPr>
              <a:t>Suggested Alternative</a:t>
            </a:r>
          </a:p>
          <a:p>
            <a:r>
              <a:rPr lang="en-US" dirty="0" smtClean="0"/>
              <a:t>Consider performance based evaluation of fly ash for ASR and sulfate resistance</a:t>
            </a:r>
          </a:p>
          <a:p>
            <a:pPr lvl="1"/>
            <a:r>
              <a:rPr lang="en-US" dirty="0" smtClean="0"/>
              <a:t>ASR – use ASTM C1567 </a:t>
            </a:r>
          </a:p>
          <a:p>
            <a:pPr lvl="2"/>
            <a:r>
              <a:rPr lang="en-US" dirty="0" smtClean="0"/>
              <a:t>&lt; 0.1% at 16 days (ASTM C1778)</a:t>
            </a:r>
          </a:p>
          <a:p>
            <a:pPr lvl="1"/>
            <a:r>
              <a:rPr lang="en-US" dirty="0" smtClean="0"/>
              <a:t>Sulfate resistance – ASTM C1012</a:t>
            </a:r>
          </a:p>
          <a:p>
            <a:pPr lvl="2"/>
            <a:r>
              <a:rPr lang="en-US" dirty="0" smtClean="0"/>
              <a:t>Moderate &lt; 0.10% at 6 m</a:t>
            </a:r>
          </a:p>
          <a:p>
            <a:pPr lvl="2"/>
            <a:r>
              <a:rPr lang="en-US" dirty="0" smtClean="0"/>
              <a:t>Severe &lt; 0.10 at 12 m</a:t>
            </a:r>
          </a:p>
          <a:p>
            <a:pPr lvl="2"/>
            <a:r>
              <a:rPr lang="en-US" dirty="0" smtClean="0"/>
              <a:t>Very Severe &lt; 0.10% at 18m</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63</a:t>
            </a:fld>
            <a:endParaRPr lang="en-US" altLang="en-US"/>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a:xfrm>
            <a:off x="457200" y="1432692"/>
            <a:ext cx="8229600" cy="4530725"/>
          </a:xfrm>
        </p:spPr>
        <p:txBody>
          <a:bodyPr/>
          <a:lstStyle/>
          <a:p>
            <a:pPr>
              <a:buNone/>
            </a:pPr>
            <a:r>
              <a:rPr lang="en-US" dirty="0" smtClean="0">
                <a:solidFill>
                  <a:srgbClr val="006400"/>
                </a:solidFill>
              </a:rPr>
              <a:t>Suggested Alternative</a:t>
            </a:r>
            <a:endParaRPr lang="en-US" dirty="0" smtClean="0"/>
          </a:p>
          <a:p>
            <a:r>
              <a:rPr lang="en-US" dirty="0" smtClean="0"/>
              <a:t>Do not include more restrictive requirements on fly ash, such as LOI and fineness, than those in ASTM C618</a:t>
            </a:r>
          </a:p>
          <a:p>
            <a:pPr lvl="1"/>
            <a:r>
              <a:rPr lang="en-US" dirty="0" smtClean="0"/>
              <a:t>Market will control use of unacceptable product</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64</a:t>
            </a:fld>
            <a:endParaRPr lang="en-US" alt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SCM Type / Characteristics</a:t>
            </a:r>
            <a:endParaRPr lang="en-US" dirty="0"/>
          </a:p>
        </p:txBody>
      </p:sp>
      <p:sp>
        <p:nvSpPr>
          <p:cNvPr id="3" name="Content Placeholder 2"/>
          <p:cNvSpPr>
            <a:spLocks noGrp="1"/>
          </p:cNvSpPr>
          <p:nvPr>
            <p:ph idx="1"/>
          </p:nvPr>
        </p:nvSpPr>
        <p:spPr>
          <a:xfrm>
            <a:off x="331072" y="1353858"/>
            <a:ext cx="8686800" cy="4530725"/>
          </a:xfrm>
        </p:spPr>
        <p:txBody>
          <a:bodyPr/>
          <a:lstStyle/>
          <a:p>
            <a:pPr>
              <a:buNone/>
            </a:pPr>
            <a:r>
              <a:rPr lang="en-US" dirty="0" smtClean="0">
                <a:solidFill>
                  <a:srgbClr val="006400"/>
                </a:solidFill>
              </a:rPr>
              <a:t>Benefits Due to the Suggested Alternative</a:t>
            </a:r>
          </a:p>
          <a:p>
            <a:pPr lvl="0"/>
            <a:r>
              <a:rPr lang="en-US" dirty="0" smtClean="0"/>
              <a:t>Assurance of improved durability when specified</a:t>
            </a:r>
          </a:p>
          <a:p>
            <a:pPr lvl="1"/>
            <a:r>
              <a:rPr lang="en-US" dirty="0" smtClean="0"/>
              <a:t>ASR</a:t>
            </a:r>
          </a:p>
          <a:p>
            <a:pPr lvl="1"/>
            <a:r>
              <a:rPr lang="en-US" dirty="0" smtClean="0"/>
              <a:t>Sulfate Resistance</a:t>
            </a:r>
          </a:p>
          <a:p>
            <a:pPr lvl="0"/>
            <a:r>
              <a:rPr lang="en-US" dirty="0" smtClean="0"/>
              <a:t>Restrictions do not assure intended performance</a:t>
            </a:r>
          </a:p>
          <a:p>
            <a:r>
              <a:rPr lang="en-US" dirty="0" smtClean="0"/>
              <a:t>Improved sustainability and lower cost</a:t>
            </a:r>
          </a:p>
          <a:p>
            <a:pPr lvl="1"/>
            <a:r>
              <a:rPr lang="en-US" dirty="0" smtClean="0"/>
              <a:t>Permits use of local materials with service records and producer experience</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65</a:t>
            </a:fld>
            <a:endParaRPr lang="en-US" alt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a:xfrm>
            <a:off x="480951" y="1139294"/>
            <a:ext cx="8229600" cy="4530725"/>
          </a:xfrm>
        </p:spPr>
        <p:txBody>
          <a:bodyPr/>
          <a:lstStyle/>
          <a:p>
            <a:pPr>
              <a:buNone/>
            </a:pPr>
            <a:r>
              <a:rPr lang="en-US" dirty="0" smtClean="0">
                <a:solidFill>
                  <a:srgbClr val="006400"/>
                </a:solidFill>
              </a:rPr>
              <a:t>Typical Clauses</a:t>
            </a:r>
          </a:p>
          <a:p>
            <a:r>
              <a:rPr lang="en-US" sz="2200" dirty="0" smtClean="0"/>
              <a:t>Grading of the combined aggregate shall conform to the % retained on individual sieves between 8 and 18% (or 6 and 22%), with the exception of the smaller and higher sieves. </a:t>
            </a:r>
          </a:p>
          <a:p>
            <a:r>
              <a:rPr lang="en-US" sz="2200" dirty="0" smtClean="0"/>
              <a:t>The Coarseness Factor and the Workability Factor determined from the combined aggregate grading shall be within the [required] Zone on the Aggregate Constructability Chart.</a:t>
            </a:r>
          </a:p>
          <a:p>
            <a:r>
              <a:rPr lang="en-US" sz="2200" dirty="0" smtClean="0"/>
              <a:t>The combined aggregate grading when plotted on a 0.45 power chart of the sieve size shall not deviate from a line drawn from the origin to the largest aggregate size within a tolerance of 2%.</a:t>
            </a:r>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66</a:t>
            </a:fld>
            <a:endParaRPr lang="en-US" altLang="en-US"/>
          </a:p>
        </p:txBody>
      </p:sp>
      <p:sp>
        <p:nvSpPr>
          <p:cNvPr id="5" name="TextBox 4"/>
          <p:cNvSpPr txBox="1"/>
          <p:nvPr/>
        </p:nvSpPr>
        <p:spPr>
          <a:xfrm>
            <a:off x="4713889" y="1041342"/>
            <a:ext cx="4398579" cy="553998"/>
          </a:xfrm>
          <a:prstGeom prst="rect">
            <a:avLst/>
          </a:prstGeom>
          <a:noFill/>
        </p:spPr>
        <p:txBody>
          <a:bodyPr wrap="square" rtlCol="0">
            <a:spAutoFit/>
          </a:bodyPr>
          <a:lstStyle/>
          <a:p>
            <a:r>
              <a:rPr lang="en-US" sz="3000" dirty="0" smtClean="0">
                <a:solidFill>
                  <a:srgbClr val="FF0000"/>
                </a:solidFill>
              </a:rPr>
              <a:t>Seen in 25% of specs</a:t>
            </a:r>
            <a:endParaRPr lang="en-US" sz="3000" dirty="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Industry Standards</a:t>
            </a:r>
          </a:p>
          <a:p>
            <a:r>
              <a:rPr lang="en-US" dirty="0" smtClean="0"/>
              <a:t>ACI 318 – aggregates conform to ASTM C33</a:t>
            </a:r>
          </a:p>
          <a:p>
            <a:pPr lvl="1"/>
            <a:r>
              <a:rPr lang="en-US" dirty="0" smtClean="0"/>
              <a:t>No requirements on grading of combined aggregate</a:t>
            </a:r>
          </a:p>
          <a:p>
            <a:r>
              <a:rPr lang="en-US" dirty="0" smtClean="0"/>
              <a:t>ASTM C33 – grading bands for aggregates</a:t>
            </a:r>
          </a:p>
          <a:p>
            <a:r>
              <a:rPr lang="en-US" dirty="0" smtClean="0"/>
              <a:t>ACI 302.1R non-mandatory guide – suggests requirements on combined aggregate grading</a:t>
            </a:r>
          </a:p>
          <a:p>
            <a:pPr lvl="1"/>
            <a:r>
              <a:rPr lang="en-US" dirty="0" smtClean="0"/>
              <a:t>For proportioning concrete mixtures for floors</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67</a:t>
            </a:fld>
            <a:endParaRPr lang="en-US" altLang="en-US"/>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a:xfrm>
            <a:off x="480949" y="1329294"/>
            <a:ext cx="8817429" cy="4530725"/>
          </a:xfrm>
        </p:spPr>
        <p:txBody>
          <a:bodyPr/>
          <a:lstStyle/>
          <a:p>
            <a:pPr>
              <a:buNone/>
            </a:pPr>
            <a:r>
              <a:rPr lang="en-US" dirty="0" smtClean="0">
                <a:solidFill>
                  <a:srgbClr val="006400"/>
                </a:solidFill>
              </a:rPr>
              <a:t>Possible Basis</a:t>
            </a:r>
          </a:p>
          <a:p>
            <a:r>
              <a:rPr lang="en-US" dirty="0" smtClean="0"/>
              <a:t>Improve aggregate packing</a:t>
            </a:r>
          </a:p>
          <a:p>
            <a:pPr lvl="1"/>
            <a:r>
              <a:rPr lang="en-US" dirty="0" smtClean="0"/>
              <a:t>Reduce paste</a:t>
            </a:r>
          </a:p>
          <a:p>
            <a:r>
              <a:rPr lang="en-US" dirty="0" smtClean="0"/>
              <a:t>Improve workability / </a:t>
            </a:r>
            <a:r>
              <a:rPr lang="en-US" dirty="0" err="1" smtClean="0"/>
              <a:t>finishability</a:t>
            </a:r>
            <a:endParaRPr lang="en-US" dirty="0" smtClean="0"/>
          </a:p>
          <a:p>
            <a:r>
              <a:rPr lang="en-US" dirty="0" smtClean="0"/>
              <a:t>Reduce shrinkage</a:t>
            </a:r>
          </a:p>
          <a:p>
            <a:pPr lvl="1"/>
            <a:r>
              <a:rPr lang="en-US" dirty="0" smtClean="0"/>
              <a:t>Cracking</a:t>
            </a:r>
          </a:p>
          <a:p>
            <a:pPr lvl="1"/>
            <a:r>
              <a:rPr lang="en-US" dirty="0" smtClean="0"/>
              <a:t>Curling</a:t>
            </a:r>
          </a:p>
          <a:p>
            <a:pPr lvl="1"/>
            <a:endParaRPr lang="en-US" sz="1600" dirty="0" smtClean="0"/>
          </a:p>
          <a:p>
            <a:r>
              <a:rPr lang="en-US" dirty="0" smtClean="0"/>
              <a:t>Published literature do not confirm performance benefits</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68</a:t>
            </a:fld>
            <a:endParaRPr lang="en-US" altLang="en-US"/>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a:xfrm>
            <a:off x="457200" y="1210550"/>
            <a:ext cx="8229600" cy="4530725"/>
          </a:xfrm>
        </p:spPr>
        <p:txBody>
          <a:bodyPr/>
          <a:lstStyle/>
          <a:p>
            <a:pPr>
              <a:buNone/>
            </a:pPr>
            <a:r>
              <a:rPr lang="en-US" dirty="0" smtClean="0">
                <a:solidFill>
                  <a:srgbClr val="006400"/>
                </a:solidFill>
              </a:rPr>
              <a:t>Restrictions Caused</a:t>
            </a:r>
          </a:p>
          <a:p>
            <a:r>
              <a:rPr lang="en-US" sz="2600" dirty="0" smtClean="0"/>
              <a:t>Intended performance may not be achieved</a:t>
            </a:r>
          </a:p>
          <a:p>
            <a:pPr lvl="1"/>
            <a:r>
              <a:rPr lang="en-US" sz="2200" dirty="0" smtClean="0"/>
              <a:t>False sense of security</a:t>
            </a:r>
          </a:p>
          <a:p>
            <a:pPr lvl="1"/>
            <a:r>
              <a:rPr lang="en-US" sz="2200" dirty="0" smtClean="0"/>
              <a:t>Improper assignment of responsibility</a:t>
            </a:r>
          </a:p>
          <a:p>
            <a:r>
              <a:rPr lang="en-US" sz="2600" dirty="0" smtClean="0"/>
              <a:t>Requirement cannot be verified during project</a:t>
            </a:r>
          </a:p>
          <a:p>
            <a:r>
              <a:rPr lang="en-US" sz="2600" dirty="0" smtClean="0"/>
              <a:t>Availability of sizes and storage at plants</a:t>
            </a:r>
          </a:p>
          <a:p>
            <a:r>
              <a:rPr lang="en-US" sz="2600" dirty="0" smtClean="0"/>
              <a:t>Some local sources cannot achieve grading requirements easily</a:t>
            </a:r>
            <a:endParaRPr lang="en-US" dirty="0" smtClean="0"/>
          </a:p>
          <a:p>
            <a:pPr marL="344488" lvl="1" indent="0">
              <a:buNone/>
            </a:pPr>
            <a:r>
              <a:rPr lang="en-US" dirty="0" smtClean="0">
                <a:solidFill>
                  <a:srgbClr val="FF0000"/>
                </a:solidFill>
              </a:rPr>
              <a:t>Optimizing grading is a tool for proportioning – should not be a specification requirement</a:t>
            </a:r>
          </a:p>
          <a:p>
            <a:endParaRPr lang="en-US" sz="24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69</a:t>
            </a:fld>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Prescription vs. Performance</a:t>
            </a:r>
            <a:endParaRPr lang="en-US" dirty="0"/>
          </a:p>
        </p:txBody>
      </p:sp>
      <p:sp>
        <p:nvSpPr>
          <p:cNvPr id="2" name="Content Placeholder 1"/>
          <p:cNvSpPr>
            <a:spLocks noGrp="1"/>
          </p:cNvSpPr>
          <p:nvPr>
            <p:ph idx="1"/>
          </p:nvPr>
        </p:nvSpPr>
        <p:spPr>
          <a:xfrm>
            <a:off x="2173940" y="1543050"/>
            <a:ext cx="6512860" cy="4530725"/>
          </a:xfrm>
        </p:spPr>
        <p:txBody>
          <a:bodyPr/>
          <a:lstStyle/>
          <a:p>
            <a:r>
              <a:rPr lang="en-US" sz="2400" dirty="0" smtClean="0"/>
              <a:t>Prescription Specification</a:t>
            </a:r>
          </a:p>
          <a:p>
            <a:pPr lvl="1"/>
            <a:r>
              <a:rPr lang="en-US" sz="2000" dirty="0" smtClean="0"/>
              <a:t>Recipe for completing project</a:t>
            </a:r>
          </a:p>
          <a:p>
            <a:pPr lvl="1"/>
            <a:r>
              <a:rPr lang="en-US" sz="2000" dirty="0" smtClean="0"/>
              <a:t>End result intended… not precisely defined</a:t>
            </a:r>
          </a:p>
          <a:p>
            <a:pPr lvl="1"/>
            <a:r>
              <a:rPr lang="en-US" sz="2000" dirty="0" smtClean="0"/>
              <a:t>Contractor cannot be faulted if result is not achieved!</a:t>
            </a:r>
          </a:p>
          <a:p>
            <a:r>
              <a:rPr lang="en-US" sz="2400" dirty="0" smtClean="0"/>
              <a:t>Performance Specification</a:t>
            </a:r>
          </a:p>
          <a:p>
            <a:pPr lvl="1"/>
            <a:r>
              <a:rPr lang="en-US" sz="2000" dirty="0" smtClean="0"/>
              <a:t>Describes end result desired … not how…</a:t>
            </a:r>
          </a:p>
          <a:p>
            <a:pPr lvl="1"/>
            <a:r>
              <a:rPr lang="en-US" sz="2000" dirty="0" smtClean="0"/>
              <a:t>Must be clearly defined…</a:t>
            </a:r>
          </a:p>
          <a:p>
            <a:pPr lvl="1"/>
            <a:r>
              <a:rPr lang="en-US" sz="2000" dirty="0" smtClean="0"/>
              <a:t>Contractor can develop methods to achieve result…</a:t>
            </a:r>
          </a:p>
          <a:p>
            <a:pPr lvl="1"/>
            <a:r>
              <a:rPr lang="en-US" sz="2000" dirty="0" smtClean="0"/>
              <a:t>Needs straightforward testing and inspection…</a:t>
            </a:r>
            <a:endParaRPr lang="en-US" sz="2000" dirty="0"/>
          </a:p>
        </p:txBody>
      </p:sp>
      <p:pic>
        <p:nvPicPr>
          <p:cNvPr id="77826" name="Picture 2" descr="Const Specs for Civil Projects"/>
          <p:cNvPicPr>
            <a:picLocks noChangeAspect="1" noChangeArrowheads="1"/>
          </p:cNvPicPr>
          <p:nvPr/>
        </p:nvPicPr>
        <p:blipFill>
          <a:blip r:embed="rId3" cstate="print"/>
          <a:srcRect/>
          <a:stretch>
            <a:fillRect/>
          </a:stretch>
        </p:blipFill>
        <p:spPr bwMode="auto">
          <a:xfrm>
            <a:off x="152400" y="2057400"/>
            <a:ext cx="2021540" cy="31242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Suggested Alternative</a:t>
            </a:r>
          </a:p>
          <a:p>
            <a:r>
              <a:rPr lang="en-US" sz="2800" dirty="0" smtClean="0"/>
              <a:t>Consider performance test for shrinkage</a:t>
            </a:r>
          </a:p>
          <a:p>
            <a:pPr lvl="1"/>
            <a:r>
              <a:rPr lang="en-US" dirty="0" smtClean="0"/>
              <a:t>ASTM C157 – 0.05% at 28 days drying</a:t>
            </a:r>
          </a:p>
          <a:p>
            <a:r>
              <a:rPr lang="en-US" sz="2800" dirty="0" smtClean="0"/>
              <a:t>Consider test slab placement to evaluate workability/</a:t>
            </a:r>
            <a:r>
              <a:rPr lang="en-US" sz="2800" dirty="0" err="1" smtClean="0"/>
              <a:t>finishability</a:t>
            </a:r>
            <a:r>
              <a:rPr lang="en-US" sz="2800" dirty="0" smtClean="0"/>
              <a:t> with proposed placement equipment</a:t>
            </a:r>
          </a:p>
          <a:p>
            <a:r>
              <a:rPr lang="en-US" sz="2800" dirty="0" smtClean="0"/>
              <a:t>Consider successful service record with floor mixtures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70</a:t>
            </a:fld>
            <a:endParaRPr lang="en-US" altLang="en-US"/>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 Aggregate Grading Limits</a:t>
            </a:r>
            <a:endParaRPr lang="en-US" dirty="0"/>
          </a:p>
        </p:txBody>
      </p:sp>
      <p:sp>
        <p:nvSpPr>
          <p:cNvPr id="3" name="Content Placeholder 2"/>
          <p:cNvSpPr>
            <a:spLocks noGrp="1"/>
          </p:cNvSpPr>
          <p:nvPr>
            <p:ph idx="1"/>
          </p:nvPr>
        </p:nvSpPr>
        <p:spPr/>
        <p:txBody>
          <a:bodyPr/>
          <a:lstStyle/>
          <a:p>
            <a:pPr>
              <a:buNone/>
            </a:pPr>
            <a:r>
              <a:rPr lang="en-US" dirty="0" smtClean="0">
                <a:solidFill>
                  <a:srgbClr val="006400"/>
                </a:solidFill>
              </a:rPr>
              <a:t>Benefits Due to the Suggested Alternative</a:t>
            </a:r>
          </a:p>
          <a:p>
            <a:pPr lvl="0"/>
            <a:r>
              <a:rPr lang="en-US" dirty="0" smtClean="0"/>
              <a:t>Assurance of reduced shrinkage, cracking, </a:t>
            </a:r>
            <a:r>
              <a:rPr lang="en-US" dirty="0" err="1" smtClean="0"/>
              <a:t>finishability</a:t>
            </a:r>
            <a:endParaRPr lang="en-US" dirty="0" smtClean="0"/>
          </a:p>
          <a:p>
            <a:r>
              <a:rPr lang="en-US" dirty="0" smtClean="0"/>
              <a:t>Appropriate assignment of responsibility </a:t>
            </a:r>
          </a:p>
          <a:p>
            <a:r>
              <a:rPr lang="en-US" dirty="0" smtClean="0"/>
              <a:t>Reduces cost due to local use of materials, and reduced storage</a:t>
            </a:r>
          </a:p>
          <a:p>
            <a:r>
              <a:rPr lang="en-US" dirty="0" smtClean="0"/>
              <a:t>Supports sustainability </a:t>
            </a:r>
          </a:p>
          <a:p>
            <a:pPr lvl="0"/>
            <a:endParaRPr lang="en-US" dirty="0" smtClean="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71</a:t>
            </a:fld>
            <a:endParaRPr lang="en-US" altLang="en-US"/>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6888" name="Rectangle 8"/>
          <p:cNvSpPr>
            <a:spLocks noGrp="1" noChangeArrowheads="1"/>
          </p:cNvSpPr>
          <p:nvPr>
            <p:ph type="title"/>
          </p:nvPr>
        </p:nvSpPr>
        <p:spPr/>
        <p:txBody>
          <a:bodyPr/>
          <a:lstStyle/>
          <a:p>
            <a:r>
              <a:rPr lang="en-US" dirty="0"/>
              <a:t>Performance </a:t>
            </a:r>
            <a:r>
              <a:rPr lang="en-US" dirty="0" smtClean="0"/>
              <a:t>Options – Floor Slabs</a:t>
            </a:r>
            <a:endParaRPr lang="en-US" dirty="0"/>
          </a:p>
        </p:txBody>
      </p:sp>
      <p:sp>
        <p:nvSpPr>
          <p:cNvPr id="506889" name="Rectangle 9"/>
          <p:cNvSpPr>
            <a:spLocks noGrp="1" noChangeArrowheads="1"/>
          </p:cNvSpPr>
          <p:nvPr>
            <p:ph type="body" idx="1"/>
          </p:nvPr>
        </p:nvSpPr>
        <p:spPr>
          <a:xfrm>
            <a:off x="382248" y="1120223"/>
            <a:ext cx="8761752" cy="4530725"/>
          </a:xfrm>
        </p:spPr>
        <p:txBody>
          <a:bodyPr/>
          <a:lstStyle/>
          <a:p>
            <a:r>
              <a:rPr lang="en-US" dirty="0" smtClean="0"/>
              <a:t>Reduced potential for cracking and curling</a:t>
            </a:r>
          </a:p>
          <a:p>
            <a:r>
              <a:rPr lang="en-US" dirty="0" smtClean="0"/>
              <a:t>Consistent setting time</a:t>
            </a:r>
          </a:p>
          <a:p>
            <a:r>
              <a:rPr lang="en-US" dirty="0" smtClean="0"/>
              <a:t>Workability and </a:t>
            </a:r>
            <a:r>
              <a:rPr lang="en-US" dirty="0" err="1" smtClean="0"/>
              <a:t>finishability</a:t>
            </a:r>
            <a:endParaRPr lang="en-US" dirty="0" smtClean="0"/>
          </a:p>
          <a:p>
            <a:r>
              <a:rPr lang="en-US" dirty="0" smtClean="0"/>
              <a:t>Achieve flatness tolerances</a:t>
            </a:r>
          </a:p>
          <a:p>
            <a:pPr>
              <a:buNone/>
            </a:pPr>
            <a:endParaRPr lang="en-US" dirty="0" smtClean="0"/>
          </a:p>
          <a:p>
            <a:pPr>
              <a:buNone/>
            </a:pPr>
            <a:endParaRPr lang="en-US" dirty="0" smtClean="0"/>
          </a:p>
          <a:p>
            <a:pPr>
              <a:buNone/>
            </a:pPr>
            <a:endParaRPr lang="en-US" dirty="0" smtClean="0"/>
          </a:p>
        </p:txBody>
      </p:sp>
      <p:graphicFrame>
        <p:nvGraphicFramePr>
          <p:cNvPr id="4" name="Table 3"/>
          <p:cNvGraphicFramePr>
            <a:graphicFrameLocks noGrp="1"/>
          </p:cNvGraphicFramePr>
          <p:nvPr/>
        </p:nvGraphicFramePr>
        <p:xfrm>
          <a:off x="755114" y="3380885"/>
          <a:ext cx="7919802" cy="2746347"/>
        </p:xfrm>
        <a:graphic>
          <a:graphicData uri="http://schemas.openxmlformats.org/drawingml/2006/table">
            <a:tbl>
              <a:tblPr firstRow="1" bandRow="1">
                <a:tableStyleId>{5C22544A-7EE6-4342-B048-85BDC9FD1C3A}</a:tableStyleId>
              </a:tblPr>
              <a:tblGrid>
                <a:gridCol w="3482715"/>
                <a:gridCol w="4437087"/>
              </a:tblGrid>
              <a:tr h="521307">
                <a:tc>
                  <a:txBody>
                    <a:bodyPr/>
                    <a:lstStyle/>
                    <a:p>
                      <a:pPr algn="ctr"/>
                      <a:r>
                        <a:rPr lang="en-US" sz="2400" dirty="0" smtClean="0">
                          <a:solidFill>
                            <a:schemeClr val="bg2">
                              <a:lumMod val="50000"/>
                            </a:schemeClr>
                          </a:solidFill>
                        </a:rPr>
                        <a:t>Prescription</a:t>
                      </a:r>
                      <a:endParaRPr lang="en-US" sz="2400" dirty="0">
                        <a:solidFill>
                          <a:schemeClr val="bg2">
                            <a:lumMod val="50000"/>
                          </a:schemeClr>
                        </a:solidFill>
                      </a:endParaRPr>
                    </a:p>
                  </a:txBody>
                  <a:tcPr/>
                </a:tc>
                <a:tc>
                  <a:txBody>
                    <a:bodyPr/>
                    <a:lstStyle/>
                    <a:p>
                      <a:pPr algn="ctr"/>
                      <a:r>
                        <a:rPr lang="en-US" sz="2400" dirty="0" smtClean="0">
                          <a:solidFill>
                            <a:schemeClr val="bg2">
                              <a:lumMod val="50000"/>
                            </a:schemeClr>
                          </a:solidFill>
                        </a:rPr>
                        <a:t>Performance Alternative</a:t>
                      </a:r>
                      <a:endParaRPr lang="en-US" sz="2400" dirty="0">
                        <a:solidFill>
                          <a:schemeClr val="bg2">
                            <a:lumMod val="50000"/>
                          </a:schemeClr>
                        </a:solidFill>
                      </a:endParaRPr>
                    </a:p>
                  </a:txBody>
                  <a:tcPr/>
                </a:tc>
              </a:tr>
              <a:tr h="1954346">
                <a:tc>
                  <a:txBody>
                    <a:bodyPr/>
                    <a:lstStyle/>
                    <a:p>
                      <a:pPr marL="0" algn="l" defTabSz="914400" rtl="0" eaLnBrk="1" latinLnBrk="0" hangingPunct="1"/>
                      <a:r>
                        <a:rPr lang="en-US" sz="2400" kern="1200" dirty="0" smtClean="0">
                          <a:solidFill>
                            <a:schemeClr val="dk1"/>
                          </a:solidFill>
                          <a:latin typeface="+mn-lt"/>
                          <a:ea typeface="+mn-ea"/>
                          <a:cs typeface="+mn-cs"/>
                        </a:rPr>
                        <a:t>Cement content</a:t>
                      </a:r>
                    </a:p>
                    <a:p>
                      <a:pPr marL="0" algn="l" defTabSz="914400" rtl="0" eaLnBrk="1" latinLnBrk="0" hangingPunct="1"/>
                      <a:r>
                        <a:rPr lang="en-US" sz="2400" kern="1200" dirty="0" smtClean="0">
                          <a:solidFill>
                            <a:schemeClr val="dk1"/>
                          </a:solidFill>
                          <a:latin typeface="+mn-lt"/>
                          <a:ea typeface="+mn-ea"/>
                          <a:cs typeface="+mn-cs"/>
                        </a:rPr>
                        <a:t>Aggregate grading</a:t>
                      </a:r>
                    </a:p>
                    <a:p>
                      <a:pPr marL="0" algn="l" defTabSz="914400" rtl="0" eaLnBrk="1" latinLnBrk="0" hangingPunct="1"/>
                      <a:r>
                        <a:rPr lang="en-US" sz="2400" kern="1200" dirty="0" smtClean="0">
                          <a:solidFill>
                            <a:schemeClr val="dk1"/>
                          </a:solidFill>
                          <a:latin typeface="+mn-lt"/>
                          <a:ea typeface="+mn-ea"/>
                          <a:cs typeface="+mn-cs"/>
                        </a:rPr>
                        <a:t>Water content</a:t>
                      </a:r>
                    </a:p>
                    <a:p>
                      <a:pPr marL="0" algn="l" defTabSz="914400" rtl="0" eaLnBrk="1" latinLnBrk="0" hangingPunct="1"/>
                      <a:r>
                        <a:rPr lang="en-US" sz="2400" kern="1200" dirty="0" smtClean="0">
                          <a:solidFill>
                            <a:schemeClr val="dk1"/>
                          </a:solidFill>
                          <a:latin typeface="+mn-lt"/>
                          <a:ea typeface="+mn-ea"/>
                          <a:cs typeface="+mn-cs"/>
                        </a:rPr>
                        <a:t>Mortar content</a:t>
                      </a:r>
                      <a:endParaRPr lang="en-US" sz="2400" kern="1200" baseline="0" dirty="0" smtClean="0">
                        <a:solidFill>
                          <a:schemeClr val="dk1"/>
                        </a:solidFill>
                        <a:latin typeface="+mn-lt"/>
                        <a:ea typeface="+mn-ea"/>
                        <a:cs typeface="+mn-cs"/>
                      </a:endParaRPr>
                    </a:p>
                    <a:p>
                      <a:pPr marL="0" algn="l" defTabSz="914400" rtl="0" eaLnBrk="1" latinLnBrk="0" hangingPunct="1"/>
                      <a:r>
                        <a:rPr lang="en-US" sz="2400" kern="1200" baseline="0" dirty="0" smtClean="0">
                          <a:solidFill>
                            <a:schemeClr val="dk1"/>
                          </a:solidFill>
                          <a:latin typeface="+mn-lt"/>
                          <a:ea typeface="+mn-ea"/>
                          <a:cs typeface="+mn-cs"/>
                        </a:rPr>
                        <a:t>SCM limits</a:t>
                      </a:r>
                      <a:endParaRPr lang="en-US" sz="2400" kern="1200" dirty="0" smtClean="0">
                        <a:solidFill>
                          <a:schemeClr val="dk1"/>
                        </a:solidFill>
                        <a:latin typeface="+mn-lt"/>
                        <a:ea typeface="+mn-ea"/>
                        <a:cs typeface="+mn-cs"/>
                      </a:endParaRPr>
                    </a:p>
                  </a:txBody>
                  <a:tcPr/>
                </a:tc>
                <a:tc>
                  <a:txBody>
                    <a:bodyPr/>
                    <a:lstStyle/>
                    <a:p>
                      <a:pPr algn="l"/>
                      <a:r>
                        <a:rPr lang="en-US" sz="2400" dirty="0" smtClean="0"/>
                        <a:t>ASTM C157 - 0.05% </a:t>
                      </a:r>
                    </a:p>
                    <a:p>
                      <a:pPr algn="l"/>
                      <a:r>
                        <a:rPr lang="en-US" sz="2000" dirty="0" smtClean="0"/>
                        <a:t>(7</a:t>
                      </a:r>
                      <a:r>
                        <a:rPr lang="en-US" sz="2000" baseline="0" dirty="0" smtClean="0"/>
                        <a:t> day cure; </a:t>
                      </a:r>
                      <a:r>
                        <a:rPr lang="en-US" sz="2000" dirty="0" smtClean="0"/>
                        <a:t>28 days drying)</a:t>
                      </a:r>
                      <a:endParaRPr lang="en-US" sz="2400" dirty="0" smtClean="0"/>
                    </a:p>
                    <a:p>
                      <a:pPr algn="l"/>
                      <a:endParaRPr lang="en-US" sz="2400" dirty="0" smtClean="0"/>
                    </a:p>
                    <a:p>
                      <a:pPr algn="l"/>
                      <a:r>
                        <a:rPr lang="en-US" sz="2400" dirty="0" smtClean="0"/>
                        <a:t>Setting</a:t>
                      </a:r>
                      <a:r>
                        <a:rPr lang="en-US" sz="2400" baseline="0" dirty="0" smtClean="0"/>
                        <a:t> time (C403)</a:t>
                      </a:r>
                      <a:endParaRPr lang="en-US" sz="2400"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2400" kern="1200" dirty="0" smtClean="0">
                        <a:solidFill>
                          <a:schemeClr val="dk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solidFill>
                            <a:schemeClr val="dk1"/>
                          </a:solidFill>
                          <a:latin typeface="+mn-lt"/>
                          <a:ea typeface="+mn-ea"/>
                          <a:cs typeface="+mn-cs"/>
                        </a:rPr>
                        <a:t>Test slab placement</a:t>
                      </a:r>
                    </a:p>
                  </a:txBody>
                  <a:tcPr/>
                </a:tc>
              </a:tr>
            </a:tbl>
          </a:graphicData>
        </a:graphic>
      </p:graphicFrame>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cap="none" dirty="0" smtClean="0"/>
              <a:t>Negotiating for Change</a:t>
            </a:r>
            <a:endParaRPr lang="en-US" cap="none"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73</a:t>
            </a:fld>
            <a:endParaRPr lang="en-US" altLang="en-US"/>
          </a:p>
        </p:txBody>
      </p:sp>
    </p:spTree>
    <p:extLst>
      <p:ext uri="{BB962C8B-B14F-4D97-AF65-F5344CB8AC3E}">
        <p14:creationId xmlns="" xmlns:p14="http://schemas.microsoft.com/office/powerpoint/2010/main" val="2414320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smtClean="0"/>
              <a:t>Suggestions for Specifications</a:t>
            </a:r>
          </a:p>
        </p:txBody>
      </p:sp>
      <p:pic>
        <p:nvPicPr>
          <p:cNvPr id="63492" name="Picture 2"/>
          <p:cNvPicPr>
            <a:picLocks noChangeAspect="1" noChangeArrowheads="1"/>
          </p:cNvPicPr>
          <p:nvPr/>
        </p:nvPicPr>
        <p:blipFill>
          <a:blip r:embed="rId3" cstate="print"/>
          <a:srcRect/>
          <a:stretch>
            <a:fillRect/>
          </a:stretch>
        </p:blipFill>
        <p:spPr bwMode="auto">
          <a:xfrm>
            <a:off x="601662" y="1066800"/>
            <a:ext cx="3970338" cy="5029200"/>
          </a:xfrm>
          <a:prstGeom prst="rect">
            <a:avLst/>
          </a:prstGeom>
          <a:noFill/>
          <a:ln w="19050">
            <a:solidFill>
              <a:schemeClr val="tx1"/>
            </a:solidFill>
            <a:miter lim="800000"/>
            <a:headEnd type="none" w="sm" len="sm"/>
            <a:tailEnd type="none" w="sm" len="sm"/>
          </a:ln>
        </p:spPr>
      </p:pic>
      <p:pic>
        <p:nvPicPr>
          <p:cNvPr id="63493" name="Picture 3"/>
          <p:cNvPicPr>
            <a:picLocks noChangeAspect="1" noChangeArrowheads="1"/>
          </p:cNvPicPr>
          <p:nvPr/>
        </p:nvPicPr>
        <p:blipFill>
          <a:blip r:embed="rId4" cstate="print"/>
          <a:srcRect/>
          <a:stretch>
            <a:fillRect/>
          </a:stretch>
        </p:blipFill>
        <p:spPr bwMode="auto">
          <a:xfrm>
            <a:off x="5029200" y="1066800"/>
            <a:ext cx="3783013" cy="5029200"/>
          </a:xfrm>
          <a:prstGeom prst="rect">
            <a:avLst/>
          </a:prstGeom>
          <a:noFill/>
          <a:ln w="19050">
            <a:solidFill>
              <a:schemeClr val="tx1"/>
            </a:solid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Date Placeholder 4"/>
          <p:cNvSpPr>
            <a:spLocks noGrp="1"/>
          </p:cNvSpPr>
          <p:nvPr>
            <p:ph type="dt" sz="quarter" idx="10"/>
          </p:nvPr>
        </p:nvSpPr>
        <p:spPr/>
        <p:txBody>
          <a:bodyPr/>
          <a:lstStyle/>
          <a:p>
            <a:pPr>
              <a:defRPr/>
            </a:pPr>
            <a:r>
              <a:rPr lang="en-US"/>
              <a:t>              </a:t>
            </a:r>
            <a:endParaRPr lang="en-US" altLang="en-US"/>
          </a:p>
        </p:txBody>
      </p:sp>
      <p:sp>
        <p:nvSpPr>
          <p:cNvPr id="58371" name="Rectangle 2"/>
          <p:cNvSpPr>
            <a:spLocks noGrp="1" noChangeArrowheads="1"/>
          </p:cNvSpPr>
          <p:nvPr>
            <p:ph type="title"/>
          </p:nvPr>
        </p:nvSpPr>
        <p:spPr>
          <a:noFill/>
          <a:ln w="9525">
            <a:noFill/>
            <a:miter lim="800000"/>
            <a:headEnd/>
            <a:tailEnd/>
          </a:ln>
        </p:spPr>
        <p:txBody>
          <a:bodyPr vert="horz" wrap="square" lIns="91440" tIns="45720" rIns="91440" bIns="45720" numCol="1" anchor="t" anchorCtr="0" compatLnSpc="1">
            <a:prstTxWarp prst="textNoShape">
              <a:avLst/>
            </a:prstTxWarp>
          </a:bodyPr>
          <a:lstStyle/>
          <a:p>
            <a:r>
              <a:rPr lang="en-US" dirty="0" smtClean="0"/>
              <a:t>Evolution to Performance</a:t>
            </a:r>
          </a:p>
        </p:txBody>
      </p:sp>
      <p:sp>
        <p:nvSpPr>
          <p:cNvPr id="5" name="Content Placeholder 4"/>
          <p:cNvSpPr>
            <a:spLocks noGrp="1"/>
          </p:cNvSpPr>
          <p:nvPr>
            <p:ph sz="half" idx="1"/>
          </p:nvPr>
        </p:nvSpPr>
        <p:spPr/>
        <p:txBody>
          <a:bodyPr/>
          <a:lstStyle/>
          <a:p>
            <a:r>
              <a:rPr lang="en-US" dirty="0" smtClean="0"/>
              <a:t>The Engineer specifies</a:t>
            </a:r>
          </a:p>
          <a:p>
            <a:pPr lvl="1"/>
            <a:r>
              <a:rPr lang="en-US" dirty="0" smtClean="0"/>
              <a:t>Basic requirements (Code)</a:t>
            </a:r>
            <a:endParaRPr lang="en-US" dirty="0"/>
          </a:p>
        </p:txBody>
      </p:sp>
      <p:pic>
        <p:nvPicPr>
          <p:cNvPr id="81922" name="Picture 2"/>
          <p:cNvPicPr>
            <a:picLocks noChangeAspect="1" noChangeArrowheads="1"/>
          </p:cNvPicPr>
          <p:nvPr/>
        </p:nvPicPr>
        <p:blipFill>
          <a:blip r:embed="rId3" cstate="print"/>
          <a:srcRect/>
          <a:stretch>
            <a:fillRect/>
          </a:stretch>
        </p:blipFill>
        <p:spPr bwMode="auto">
          <a:xfrm>
            <a:off x="162265" y="2667000"/>
            <a:ext cx="8981735" cy="2971800"/>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7189787" y="277813"/>
            <a:ext cx="1954213" cy="2597963"/>
          </a:xfrm>
          <a:prstGeom prst="rect">
            <a:avLst/>
          </a:prstGeom>
          <a:noFill/>
          <a:ln w="19050">
            <a:solidFill>
              <a:schemeClr val="tx1"/>
            </a:solidFill>
            <a:miter lim="800000"/>
            <a:headEnd type="none" w="sm" len="sm"/>
            <a:tailEnd type="none" w="sm" len="sm"/>
          </a:ln>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Date Placeholder 4"/>
          <p:cNvSpPr>
            <a:spLocks noGrp="1"/>
          </p:cNvSpPr>
          <p:nvPr>
            <p:ph type="dt" sz="quarter" idx="10"/>
          </p:nvPr>
        </p:nvSpPr>
        <p:spPr/>
        <p:txBody>
          <a:bodyPr/>
          <a:lstStyle/>
          <a:p>
            <a:pPr>
              <a:defRPr/>
            </a:pPr>
            <a:r>
              <a:rPr lang="en-US"/>
              <a:t>              </a:t>
            </a:r>
            <a:endParaRPr lang="en-US" altLang="en-US"/>
          </a:p>
        </p:txBody>
      </p:sp>
      <p:sp>
        <p:nvSpPr>
          <p:cNvPr id="58371" name="Rectangle 2"/>
          <p:cNvSpPr>
            <a:spLocks noGrp="1" noChangeArrowheads="1"/>
          </p:cNvSpPr>
          <p:nvPr>
            <p:ph type="title"/>
          </p:nvPr>
        </p:nvSpPr>
        <p:spPr>
          <a:noFill/>
          <a:ln w="9525">
            <a:noFill/>
            <a:miter lim="800000"/>
            <a:headEnd/>
            <a:tailEnd/>
          </a:ln>
        </p:spPr>
        <p:txBody>
          <a:bodyPr vert="horz" wrap="square" lIns="91440" tIns="45720" rIns="91440" bIns="45720" numCol="1" anchor="t" anchorCtr="0" compatLnSpc="1">
            <a:prstTxWarp prst="textNoShape">
              <a:avLst/>
            </a:prstTxWarp>
          </a:bodyPr>
          <a:lstStyle/>
          <a:p>
            <a:r>
              <a:rPr lang="en-US" dirty="0" smtClean="0"/>
              <a:t>Evolution to Performance</a:t>
            </a:r>
          </a:p>
        </p:txBody>
      </p:sp>
      <p:sp>
        <p:nvSpPr>
          <p:cNvPr id="5" name="Content Placeholder 4"/>
          <p:cNvSpPr>
            <a:spLocks noGrp="1"/>
          </p:cNvSpPr>
          <p:nvPr>
            <p:ph sz="half" idx="1"/>
          </p:nvPr>
        </p:nvSpPr>
        <p:spPr/>
        <p:txBody>
          <a:bodyPr/>
          <a:lstStyle/>
          <a:p>
            <a:r>
              <a:rPr lang="en-US" dirty="0" smtClean="0"/>
              <a:t>The Engineer specifies</a:t>
            </a:r>
          </a:p>
          <a:p>
            <a:pPr lvl="1"/>
            <a:r>
              <a:rPr lang="en-US" dirty="0" smtClean="0"/>
              <a:t>Performance requirements as applicable</a:t>
            </a:r>
            <a:endParaRPr lang="en-US" dirty="0"/>
          </a:p>
        </p:txBody>
      </p:sp>
      <p:pic>
        <p:nvPicPr>
          <p:cNvPr id="82946" name="Picture 2"/>
          <p:cNvPicPr>
            <a:picLocks noChangeAspect="1" noChangeArrowheads="1"/>
          </p:cNvPicPr>
          <p:nvPr/>
        </p:nvPicPr>
        <p:blipFill>
          <a:blip r:embed="rId3" cstate="print"/>
          <a:srcRect/>
          <a:stretch>
            <a:fillRect/>
          </a:stretch>
        </p:blipFill>
        <p:spPr bwMode="auto">
          <a:xfrm>
            <a:off x="0" y="2962276"/>
            <a:ext cx="8991600" cy="3139809"/>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7189787" y="277813"/>
            <a:ext cx="1954213" cy="2597963"/>
          </a:xfrm>
          <a:prstGeom prst="rect">
            <a:avLst/>
          </a:prstGeom>
          <a:noFill/>
          <a:ln w="19050">
            <a:solidFill>
              <a:schemeClr val="tx1"/>
            </a:solidFill>
            <a:miter lim="800000"/>
            <a:headEnd type="none" w="sm" len="sm"/>
            <a:tailEnd type="none" w="sm" len="sm"/>
          </a:ln>
        </p:spPr>
      </p:pic>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7813"/>
            <a:ext cx="8686801" cy="1139825"/>
          </a:xfrm>
        </p:spPr>
        <p:txBody>
          <a:bodyPr/>
          <a:lstStyle/>
          <a:p>
            <a:r>
              <a:rPr lang="en-US" dirty="0" smtClean="0"/>
              <a:t>ACI 211.5R Performance Mix Submittal</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77</a:t>
            </a:fld>
            <a:endParaRPr lang="en-US" altLang="en-US"/>
          </a:p>
        </p:txBody>
      </p:sp>
      <p:pic>
        <p:nvPicPr>
          <p:cNvPr id="54274" name="Picture 2"/>
          <p:cNvPicPr>
            <a:picLocks noChangeAspect="1" noChangeArrowheads="1"/>
          </p:cNvPicPr>
          <p:nvPr/>
        </p:nvPicPr>
        <p:blipFill>
          <a:blip r:embed="rId3" cstate="print"/>
          <a:srcRect/>
          <a:stretch>
            <a:fillRect/>
          </a:stretch>
        </p:blipFill>
        <p:spPr bwMode="auto">
          <a:xfrm>
            <a:off x="1628775" y="926275"/>
            <a:ext cx="5886450" cy="59503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209550"/>
            <a:ext cx="8686799" cy="1139825"/>
          </a:xfrm>
        </p:spPr>
        <p:txBody>
          <a:bodyPr/>
          <a:lstStyle/>
          <a:p>
            <a:r>
              <a:rPr lang="en-US" dirty="0" smtClean="0"/>
              <a:t>Chloride exposure (PFS Report)</a:t>
            </a:r>
            <a:endParaRPr lang="en-US"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78</a:t>
            </a:fld>
            <a:endParaRPr lang="en-US" altLang="en-US" dirty="0"/>
          </a:p>
        </p:txBody>
      </p:sp>
      <p:graphicFrame>
        <p:nvGraphicFramePr>
          <p:cNvPr id="9" name="Content Placeholder 8"/>
          <p:cNvGraphicFramePr>
            <a:graphicFrameLocks noGrp="1"/>
          </p:cNvGraphicFramePr>
          <p:nvPr>
            <p:ph idx="1"/>
          </p:nvPr>
        </p:nvGraphicFramePr>
        <p:xfrm>
          <a:off x="361950" y="1457326"/>
          <a:ext cx="8458200" cy="3695699"/>
        </p:xfrm>
        <a:graphic>
          <a:graphicData uri="http://schemas.openxmlformats.org/drawingml/2006/table">
            <a:tbl>
              <a:tblPr/>
              <a:tblGrid>
                <a:gridCol w="2416629"/>
                <a:gridCol w="2393830"/>
                <a:gridCol w="3647741"/>
              </a:tblGrid>
              <a:tr h="1451704">
                <a:tc>
                  <a:txBody>
                    <a:bodyPr/>
                    <a:lstStyle/>
                    <a:p>
                      <a:pPr marL="0" marR="0" algn="ctr">
                        <a:spcBef>
                          <a:spcPts val="0"/>
                        </a:spcBef>
                        <a:spcAft>
                          <a:spcPts val="0"/>
                        </a:spcAft>
                      </a:pPr>
                      <a:r>
                        <a:rPr lang="en-US" sz="2400" b="1" dirty="0">
                          <a:latin typeface="+mn-lt"/>
                          <a:ea typeface="Times New Roman"/>
                          <a:cs typeface="Times New Roman"/>
                        </a:rPr>
                        <a:t>Chloride Penetrability Level</a:t>
                      </a:r>
                      <a:endParaRPr lang="en-US" sz="24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b="1" dirty="0">
                          <a:latin typeface="+mn-lt"/>
                          <a:ea typeface="Times New Roman"/>
                          <a:cs typeface="Times New Roman"/>
                        </a:rPr>
                        <a:t>Specified RCPT, </a:t>
                      </a:r>
                      <a:endParaRPr lang="en-US" sz="2400" dirty="0">
                        <a:latin typeface="+mn-lt"/>
                        <a:ea typeface="Times New Roman"/>
                        <a:cs typeface="Times New Roman"/>
                      </a:endParaRPr>
                    </a:p>
                    <a:p>
                      <a:pPr marL="0" marR="0" algn="ctr">
                        <a:spcBef>
                          <a:spcPts val="0"/>
                        </a:spcBef>
                        <a:spcAft>
                          <a:spcPts val="0"/>
                        </a:spcAft>
                      </a:pPr>
                      <a:r>
                        <a:rPr lang="en-US" sz="2400" b="1" dirty="0">
                          <a:latin typeface="+mn-lt"/>
                          <a:ea typeface="Times New Roman"/>
                          <a:cs typeface="Times New Roman"/>
                        </a:rPr>
                        <a:t>Coulombs</a:t>
                      </a:r>
                      <a:endParaRPr lang="en-US" sz="24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b="1" dirty="0">
                          <a:latin typeface="+mn-lt"/>
                          <a:ea typeface="Times New Roman"/>
                          <a:cs typeface="Times New Roman"/>
                        </a:rPr>
                        <a:t>Specified Compressive Strength</a:t>
                      </a:r>
                      <a:r>
                        <a:rPr lang="en-US" sz="2400" b="1" baseline="30000" dirty="0">
                          <a:latin typeface="+mn-lt"/>
                          <a:ea typeface="Times New Roman"/>
                          <a:cs typeface="Times New Roman"/>
                        </a:rPr>
                        <a:t>*</a:t>
                      </a:r>
                      <a:r>
                        <a:rPr lang="en-US" sz="2400" b="1" dirty="0">
                          <a:latin typeface="+mn-lt"/>
                          <a:ea typeface="Times New Roman"/>
                          <a:cs typeface="Times New Roman"/>
                        </a:rPr>
                        <a:t> at 28 days, </a:t>
                      </a:r>
                      <a:r>
                        <a:rPr lang="en-US" sz="2400" b="1" dirty="0" smtClean="0">
                          <a:latin typeface="+mn-lt"/>
                          <a:ea typeface="Times New Roman"/>
                          <a:cs typeface="Times New Roman"/>
                        </a:rPr>
                        <a:t>psi</a:t>
                      </a:r>
                      <a:endParaRPr lang="en-US" sz="24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131">
                <a:tc>
                  <a:txBody>
                    <a:bodyPr/>
                    <a:lstStyle/>
                    <a:p>
                      <a:pPr marL="0" marR="0" algn="ctr">
                        <a:spcBef>
                          <a:spcPts val="0"/>
                        </a:spcBef>
                        <a:spcAft>
                          <a:spcPts val="0"/>
                        </a:spcAft>
                      </a:pPr>
                      <a:r>
                        <a:rPr lang="en-US" sz="2400">
                          <a:latin typeface="+mn-lt"/>
                          <a:ea typeface="Times New Roman"/>
                          <a:cs typeface="Times New Roman"/>
                        </a:rPr>
                        <a:t>Very Low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mn-lt"/>
                          <a:ea typeface="Times New Roman"/>
                          <a:cs typeface="Times New Roman"/>
                        </a:rPr>
                        <a:t>≤ 1000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mn-lt"/>
                          <a:ea typeface="Times New Roman"/>
                          <a:cs typeface="Times New Roman"/>
                        </a:rPr>
                        <a:t>≥ </a:t>
                      </a:r>
                      <a:r>
                        <a:rPr lang="en-US" sz="2400" dirty="0" smtClean="0">
                          <a:latin typeface="+mn-lt"/>
                          <a:ea typeface="Times New Roman"/>
                          <a:cs typeface="Times New Roman"/>
                        </a:rPr>
                        <a:t>5000</a:t>
                      </a:r>
                      <a:endParaRPr lang="en-US" sz="24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3864">
                <a:tc>
                  <a:txBody>
                    <a:bodyPr/>
                    <a:lstStyle/>
                    <a:p>
                      <a:pPr marL="0" marR="0" algn="ctr">
                        <a:spcBef>
                          <a:spcPts val="0"/>
                        </a:spcBef>
                        <a:spcAft>
                          <a:spcPts val="0"/>
                        </a:spcAft>
                      </a:pPr>
                      <a:r>
                        <a:rPr lang="en-US" sz="2400">
                          <a:latin typeface="+mn-lt"/>
                          <a:ea typeface="Times New Roman"/>
                          <a:cs typeface="Times New Roman"/>
                        </a:rPr>
                        <a:t>Low</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mn-lt"/>
                          <a:ea typeface="Times New Roman"/>
                          <a:cs typeface="Times New Roman"/>
                        </a:rPr>
                        <a:t>1000 to 2500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mn-lt"/>
                          <a:ea typeface="Times New Roman"/>
                          <a:cs typeface="Times New Roman"/>
                        </a:rPr>
                        <a:t>≥ </a:t>
                      </a:r>
                      <a:r>
                        <a:rPr lang="en-US" sz="2400" dirty="0" smtClean="0">
                          <a:latin typeface="+mn-lt"/>
                          <a:ea typeface="Times New Roman"/>
                          <a:cs typeface="Times New Roman"/>
                        </a:rPr>
                        <a:t>4000</a:t>
                      </a:r>
                      <a:endParaRPr lang="en-US" sz="2400" dirty="0">
                        <a:latin typeface="+mn-lt"/>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9"/>
          <p:cNvSpPr/>
          <p:nvPr/>
        </p:nvSpPr>
        <p:spPr>
          <a:xfrm>
            <a:off x="180975" y="5467171"/>
            <a:ext cx="8686800" cy="430887"/>
          </a:xfrm>
          <a:prstGeom prst="rect">
            <a:avLst/>
          </a:prstGeom>
        </p:spPr>
        <p:txBody>
          <a:bodyPr wrap="square">
            <a:spAutoFit/>
          </a:bodyPr>
          <a:lstStyle/>
          <a:p>
            <a:r>
              <a:rPr lang="en-US" sz="2200" i="1" baseline="30000" dirty="0" smtClean="0"/>
              <a:t>*</a:t>
            </a:r>
            <a:r>
              <a:rPr lang="en-US" sz="2200" i="1" dirty="0" smtClean="0"/>
              <a:t>For non-air-entrained concrete mixtures increase strengths by 20%</a:t>
            </a:r>
            <a:endParaRPr lang="en-US" sz="2200" i="1"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9550"/>
            <a:ext cx="8562975" cy="1139825"/>
          </a:xfrm>
        </p:spPr>
        <p:txBody>
          <a:bodyPr/>
          <a:lstStyle/>
          <a:p>
            <a:r>
              <a:rPr lang="en-US" sz="3600" dirty="0" smtClean="0"/>
              <a:t>Freezing and Thawing Exposure (PFS Report)</a:t>
            </a:r>
            <a:endParaRPr lang="en-US" sz="36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79</a:t>
            </a:fld>
            <a:endParaRPr lang="en-US" altLang="en-US" dirty="0"/>
          </a:p>
        </p:txBody>
      </p:sp>
      <p:graphicFrame>
        <p:nvGraphicFramePr>
          <p:cNvPr id="8" name="Table 7"/>
          <p:cNvGraphicFramePr>
            <a:graphicFrameLocks noGrp="1"/>
          </p:cNvGraphicFramePr>
          <p:nvPr/>
        </p:nvGraphicFramePr>
        <p:xfrm>
          <a:off x="283845" y="2164080"/>
          <a:ext cx="8488680" cy="2523744"/>
        </p:xfrm>
        <a:graphic>
          <a:graphicData uri="http://schemas.openxmlformats.org/drawingml/2006/table">
            <a:tbl>
              <a:tblPr/>
              <a:tblGrid>
                <a:gridCol w="2122170"/>
                <a:gridCol w="2122170"/>
                <a:gridCol w="2122170"/>
                <a:gridCol w="2122170"/>
              </a:tblGrid>
              <a:tr h="363855">
                <a:tc>
                  <a:txBody>
                    <a:bodyPr/>
                    <a:lstStyle/>
                    <a:p>
                      <a:pPr marL="0" marR="0" algn="ctr">
                        <a:lnSpc>
                          <a:spcPct val="115000"/>
                        </a:lnSpc>
                        <a:spcBef>
                          <a:spcPts val="0"/>
                        </a:spcBef>
                        <a:spcAft>
                          <a:spcPts val="0"/>
                        </a:spcAft>
                      </a:pPr>
                      <a:r>
                        <a:rPr lang="en-US" sz="2400" b="1" dirty="0">
                          <a:latin typeface="+mn-lt"/>
                          <a:ea typeface="Batang"/>
                          <a:cs typeface="Times New Roman"/>
                        </a:rPr>
                        <a:t>ACI 318 Exposure Class</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dirty="0">
                          <a:latin typeface="+mn-lt"/>
                          <a:ea typeface="Batang"/>
                          <a:cs typeface="Times New Roman"/>
                        </a:rPr>
                        <a:t>Strength</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a:latin typeface="+mn-lt"/>
                          <a:ea typeface="Batang"/>
                          <a:cs typeface="Times New Roman"/>
                        </a:rPr>
                        <a:t>Air Content</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a:latin typeface="+mn-lt"/>
                          <a:ea typeface="Batang"/>
                          <a:cs typeface="Times New Roman"/>
                        </a:rPr>
                        <a:t>w/cm</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855">
                <a:tc>
                  <a:txBody>
                    <a:bodyPr/>
                    <a:lstStyle/>
                    <a:p>
                      <a:pPr marL="0" marR="0" algn="ctr">
                        <a:lnSpc>
                          <a:spcPct val="115000"/>
                        </a:lnSpc>
                        <a:spcBef>
                          <a:spcPts val="0"/>
                        </a:spcBef>
                        <a:spcAft>
                          <a:spcPts val="0"/>
                        </a:spcAft>
                      </a:pPr>
                      <a:r>
                        <a:rPr lang="en-US" sz="2400">
                          <a:latin typeface="+mn-lt"/>
                          <a:ea typeface="Batang"/>
                          <a:cs typeface="Times New Roman"/>
                        </a:rPr>
                        <a:t>F1</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cs typeface="Times New Roman"/>
                        </a:rPr>
                        <a:t>3500</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cs typeface="Times New Roman"/>
                        </a:rPr>
                        <a:t>4.5</a:t>
                      </a:r>
                      <a:r>
                        <a:rPr lang="en-US" sz="2400" dirty="0" smtClean="0">
                          <a:latin typeface="+mn-lt"/>
                          <a:ea typeface="Batang"/>
                          <a:cs typeface="Times New Roman"/>
                        </a:rPr>
                        <a:t>%</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mn-lt"/>
                          <a:ea typeface="Batang"/>
                          <a:cs typeface="Times New Roman"/>
                        </a:rPr>
                        <a:t>0.55</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855">
                <a:tc>
                  <a:txBody>
                    <a:bodyPr/>
                    <a:lstStyle/>
                    <a:p>
                      <a:pPr marL="0" marR="0" algn="ctr">
                        <a:lnSpc>
                          <a:spcPct val="115000"/>
                        </a:lnSpc>
                        <a:spcBef>
                          <a:spcPts val="0"/>
                        </a:spcBef>
                        <a:spcAft>
                          <a:spcPts val="0"/>
                        </a:spcAft>
                      </a:pPr>
                      <a:r>
                        <a:rPr lang="en-US" sz="2400">
                          <a:latin typeface="+mn-lt"/>
                          <a:ea typeface="Batang"/>
                          <a:cs typeface="Times New Roman"/>
                        </a:rPr>
                        <a:t>F2</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a:latin typeface="+mn-lt"/>
                          <a:ea typeface="Batang"/>
                          <a:cs typeface="Times New Roman"/>
                        </a:rPr>
                        <a:t>4500</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cs typeface="Times New Roman"/>
                        </a:rPr>
                        <a:t>6.0</a:t>
                      </a:r>
                      <a:r>
                        <a:rPr lang="en-US" sz="2400" dirty="0" smtClean="0">
                          <a:latin typeface="+mn-lt"/>
                          <a:ea typeface="Batang"/>
                          <a:cs typeface="Times New Roman"/>
                        </a:rPr>
                        <a:t>%</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a:latin typeface="+mn-lt"/>
                          <a:ea typeface="Batang"/>
                          <a:cs typeface="Times New Roman"/>
                        </a:rPr>
                        <a:t>0.45</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855">
                <a:tc>
                  <a:txBody>
                    <a:bodyPr/>
                    <a:lstStyle/>
                    <a:p>
                      <a:pPr marL="0" marR="0" algn="ctr">
                        <a:lnSpc>
                          <a:spcPct val="115000"/>
                        </a:lnSpc>
                        <a:spcBef>
                          <a:spcPts val="0"/>
                        </a:spcBef>
                        <a:spcAft>
                          <a:spcPts val="0"/>
                        </a:spcAft>
                      </a:pPr>
                      <a:r>
                        <a:rPr lang="en-US" sz="2400">
                          <a:latin typeface="+mn-lt"/>
                          <a:ea typeface="Batang"/>
                          <a:cs typeface="Times New Roman"/>
                        </a:rPr>
                        <a:t>F3</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a:latin typeface="+mn-lt"/>
                          <a:ea typeface="Batang"/>
                          <a:cs typeface="Times New Roman"/>
                        </a:rPr>
                        <a:t>4500</a:t>
                      </a:r>
                      <a:endParaRPr lang="en-US" sz="240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cs typeface="Times New Roman"/>
                        </a:rPr>
                        <a:t>6.0</a:t>
                      </a:r>
                      <a:r>
                        <a:rPr lang="en-US" sz="2400" dirty="0" smtClean="0">
                          <a:latin typeface="+mn-lt"/>
                          <a:ea typeface="Batang"/>
                          <a:cs typeface="Times New Roman"/>
                        </a:rPr>
                        <a:t>%</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cs typeface="Times New Roman"/>
                        </a:rPr>
                        <a:t>0.45</a:t>
                      </a:r>
                      <a:endParaRPr lang="en-US" sz="2400"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Definition</a:t>
            </a:r>
            <a:endParaRPr lang="en-US" dirty="0"/>
          </a:p>
        </p:txBody>
      </p:sp>
      <p:sp>
        <p:nvSpPr>
          <p:cNvPr id="3" name="Content Placeholder 2"/>
          <p:cNvSpPr>
            <a:spLocks noGrp="1"/>
          </p:cNvSpPr>
          <p:nvPr>
            <p:ph idx="1"/>
          </p:nvPr>
        </p:nvSpPr>
        <p:spPr>
          <a:xfrm>
            <a:off x="445528" y="1447234"/>
            <a:ext cx="8223662" cy="4530725"/>
          </a:xfrm>
        </p:spPr>
        <p:txBody>
          <a:bodyPr/>
          <a:lstStyle/>
          <a:p>
            <a:pPr>
              <a:buNone/>
            </a:pPr>
            <a:r>
              <a:rPr lang="en-US" sz="2800" dirty="0" smtClean="0"/>
              <a:t>What do we mean by performance?</a:t>
            </a:r>
          </a:p>
          <a:p>
            <a:r>
              <a:rPr lang="en-US" sz="2600" dirty="0" smtClean="0"/>
              <a:t>Performance of concrete materials is </a:t>
            </a:r>
            <a:r>
              <a:rPr lang="en-US" sz="2600" dirty="0" smtClean="0">
                <a:solidFill>
                  <a:srgbClr val="FF0000"/>
                </a:solidFill>
              </a:rPr>
              <a:t>measured by standard test methods </a:t>
            </a:r>
            <a:r>
              <a:rPr lang="en-US" sz="2600" dirty="0" smtClean="0"/>
              <a:t>with defined acceptance criteria stated in the contract documents and with </a:t>
            </a:r>
            <a:r>
              <a:rPr lang="en-US" sz="2600" dirty="0" smtClean="0">
                <a:solidFill>
                  <a:srgbClr val="FF0000"/>
                </a:solidFill>
              </a:rPr>
              <a:t>no restrictions on the parameters of concrete mixture proportions</a:t>
            </a:r>
          </a:p>
          <a:p>
            <a:endParaRPr lang="en-US" sz="2400" dirty="0" smtClean="0"/>
          </a:p>
          <a:p>
            <a:r>
              <a:rPr lang="en-US" sz="2600" dirty="0" smtClean="0"/>
              <a:t>Responsibility with assigned authority</a:t>
            </a:r>
          </a:p>
          <a:p>
            <a:pPr lvl="1"/>
            <a:r>
              <a:rPr lang="en-US" sz="2200" dirty="0" smtClean="0"/>
              <a:t>Each party is responsible for own work</a:t>
            </a:r>
          </a:p>
          <a:p>
            <a:r>
              <a:rPr lang="en-US" sz="2600" dirty="0" smtClean="0"/>
              <a:t>Overall performance for project </a:t>
            </a:r>
          </a:p>
          <a:p>
            <a:pPr lvl="1"/>
            <a:r>
              <a:rPr lang="en-US" sz="2200" dirty="0" smtClean="0"/>
              <a:t>Impacted by design / specification / construction</a:t>
            </a:r>
          </a:p>
          <a:p>
            <a:pPr>
              <a:buNone/>
            </a:pPr>
            <a:endParaRPr lang="en-US" sz="24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8</a:t>
            </a:fld>
            <a:endParaRPr lang="en-US" altLang="en-US"/>
          </a:p>
        </p:txBody>
      </p:sp>
      <p:pic>
        <p:nvPicPr>
          <p:cNvPr id="8" name="Picture 6" descr="j0239271"/>
          <p:cNvPicPr>
            <a:picLocks noChangeAspect="1" noChangeArrowheads="1"/>
          </p:cNvPicPr>
          <p:nvPr/>
        </p:nvPicPr>
        <p:blipFill>
          <a:blip r:embed="rId3" cstate="print"/>
          <a:srcRect/>
          <a:stretch>
            <a:fillRect/>
          </a:stretch>
        </p:blipFill>
        <p:spPr bwMode="auto">
          <a:xfrm>
            <a:off x="7239000" y="4052622"/>
            <a:ext cx="1795463" cy="2057400"/>
          </a:xfrm>
          <a:prstGeom prst="rect">
            <a:avLst/>
          </a:prstGeom>
          <a:solidFill>
            <a:schemeClr val="bg1"/>
          </a:solidFill>
          <a:ln w="9525">
            <a:noFill/>
            <a:miter lim="800000"/>
            <a:headEnd/>
            <a:tailEnd/>
          </a:ln>
        </p:spPr>
      </p:pic>
      <p:pic>
        <p:nvPicPr>
          <p:cNvPr id="9" name="Picture 4" descr="P2P logo"/>
          <p:cNvPicPr>
            <a:picLocks noChangeAspect="1" noChangeArrowheads="1"/>
          </p:cNvPicPr>
          <p:nvPr/>
        </p:nvPicPr>
        <p:blipFill>
          <a:blip r:embed="rId4" cstate="print"/>
          <a:srcRect/>
          <a:stretch>
            <a:fillRect/>
          </a:stretch>
        </p:blipFill>
        <p:spPr bwMode="auto">
          <a:xfrm>
            <a:off x="5865813" y="257175"/>
            <a:ext cx="2743200" cy="123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211138"/>
            <a:ext cx="8229600" cy="1139825"/>
          </a:xfrm>
        </p:spPr>
        <p:txBody>
          <a:bodyPr/>
          <a:lstStyle/>
          <a:p>
            <a:r>
              <a:rPr lang="en-US" sz="3600" dirty="0" smtClean="0"/>
              <a:t>Sulfate Exposure (PFS Report)</a:t>
            </a:r>
            <a:endParaRPr lang="en-US" sz="36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80</a:t>
            </a:fld>
            <a:endParaRPr lang="en-US" altLang="en-US" dirty="0"/>
          </a:p>
        </p:txBody>
      </p:sp>
      <p:graphicFrame>
        <p:nvGraphicFramePr>
          <p:cNvPr id="5" name="Table 4"/>
          <p:cNvGraphicFramePr>
            <a:graphicFrameLocks noGrp="1"/>
          </p:cNvGraphicFramePr>
          <p:nvPr/>
        </p:nvGraphicFramePr>
        <p:xfrm>
          <a:off x="71256" y="1060515"/>
          <a:ext cx="9025244" cy="5036277"/>
        </p:xfrm>
        <a:graphic>
          <a:graphicData uri="http://schemas.openxmlformats.org/drawingml/2006/table">
            <a:tbl>
              <a:tblPr/>
              <a:tblGrid>
                <a:gridCol w="1006598"/>
                <a:gridCol w="990097"/>
                <a:gridCol w="865254"/>
                <a:gridCol w="2759386"/>
                <a:gridCol w="2047032"/>
                <a:gridCol w="1356877"/>
              </a:tblGrid>
              <a:tr h="831333">
                <a:tc>
                  <a:txBody>
                    <a:bodyPr/>
                    <a:lstStyle/>
                    <a:p>
                      <a:pPr marL="0" marR="0" algn="ctr">
                        <a:lnSpc>
                          <a:spcPct val="115000"/>
                        </a:lnSpc>
                        <a:spcBef>
                          <a:spcPts val="0"/>
                        </a:spcBef>
                        <a:spcAft>
                          <a:spcPts val="0"/>
                        </a:spcAft>
                      </a:pPr>
                      <a:r>
                        <a:rPr lang="en-US" sz="2200" b="1" dirty="0">
                          <a:solidFill>
                            <a:srgbClr val="000000"/>
                          </a:solidFill>
                          <a:latin typeface="Times New Roman"/>
                          <a:ea typeface="Batang"/>
                        </a:rPr>
                        <a:t>Exposure Class</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b="1" dirty="0">
                          <a:solidFill>
                            <a:srgbClr val="000000"/>
                          </a:solidFill>
                          <a:latin typeface="Times New Roman"/>
                          <a:ea typeface="Batang"/>
                        </a:rPr>
                        <a:t>Min </a:t>
                      </a:r>
                      <a:r>
                        <a:rPr lang="en-US" sz="2200" b="1" i="1" dirty="0" err="1">
                          <a:solidFill>
                            <a:srgbClr val="000000"/>
                          </a:solidFill>
                          <a:latin typeface="Times New Roman"/>
                          <a:ea typeface="Batang"/>
                        </a:rPr>
                        <a:t>f</a:t>
                      </a:r>
                      <a:r>
                        <a:rPr lang="en-US" sz="2200" b="1" dirty="0" err="1">
                          <a:solidFill>
                            <a:srgbClr val="000000"/>
                          </a:solidFill>
                          <a:latin typeface="Times New Roman"/>
                          <a:ea typeface="Batang"/>
                        </a:rPr>
                        <a:t>´</a:t>
                      </a:r>
                      <a:r>
                        <a:rPr lang="en-US" sz="2200" b="1" baseline="-25000" dirty="0" err="1">
                          <a:solidFill>
                            <a:srgbClr val="000000"/>
                          </a:solidFill>
                          <a:latin typeface="Times New Roman"/>
                          <a:ea typeface="Batang"/>
                        </a:rPr>
                        <a:t>c</a:t>
                      </a:r>
                      <a:r>
                        <a:rPr lang="en-US" sz="2200" b="1" dirty="0">
                          <a:solidFill>
                            <a:srgbClr val="000000"/>
                          </a:solidFill>
                          <a:latin typeface="Times New Roman"/>
                          <a:ea typeface="Batang"/>
                        </a:rPr>
                        <a:t>, psi </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b="1" dirty="0">
                          <a:solidFill>
                            <a:srgbClr val="000000"/>
                          </a:solidFill>
                          <a:latin typeface="Times New Roman"/>
                          <a:ea typeface="Batang"/>
                        </a:rPr>
                        <a:t>Max w/cm</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gn="ctr">
                        <a:lnSpc>
                          <a:spcPct val="115000"/>
                        </a:lnSpc>
                        <a:spcBef>
                          <a:spcPts val="0"/>
                        </a:spcBef>
                        <a:spcAft>
                          <a:spcPts val="0"/>
                        </a:spcAft>
                      </a:pPr>
                      <a:r>
                        <a:rPr lang="en-US" sz="2200" b="1" dirty="0">
                          <a:solidFill>
                            <a:srgbClr val="000000"/>
                          </a:solidFill>
                          <a:latin typeface="Times New Roman"/>
                          <a:ea typeface="Batang"/>
                        </a:rPr>
                        <a:t>Cement </a:t>
                      </a:r>
                      <a:r>
                        <a:rPr lang="en-US" sz="2200" b="1" dirty="0" err="1">
                          <a:solidFill>
                            <a:srgbClr val="000000"/>
                          </a:solidFill>
                          <a:latin typeface="Times New Roman"/>
                          <a:ea typeface="Batang"/>
                        </a:rPr>
                        <a:t>Type</a:t>
                      </a:r>
                      <a:r>
                        <a:rPr lang="en-US" sz="2200" b="1" baseline="30000" dirty="0" err="1">
                          <a:solidFill>
                            <a:srgbClr val="000000"/>
                          </a:solidFill>
                          <a:latin typeface="Times New Roman"/>
                          <a:ea typeface="Batang"/>
                        </a:rPr>
                        <a:t>a</a:t>
                      </a:r>
                      <a:endParaRPr lang="en-US" sz="2200" dirty="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b="1" dirty="0">
                          <a:solidFill>
                            <a:srgbClr val="000000"/>
                          </a:solidFill>
                          <a:latin typeface="Times New Roman"/>
                          <a:ea typeface="Batang"/>
                        </a:rPr>
                        <a:t>ASTM C1012 criteria</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b="1">
                          <a:solidFill>
                            <a:srgbClr val="000000"/>
                          </a:solidFill>
                          <a:latin typeface="Times New Roman"/>
                          <a:ea typeface="Batang"/>
                        </a:rPr>
                        <a:t>ACI 318 criteria</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23">
                <a:tc>
                  <a:txBody>
                    <a:bodyPr/>
                    <a:lstStyle/>
                    <a:p>
                      <a:pPr marL="0" marR="0">
                        <a:lnSpc>
                          <a:spcPct val="115000"/>
                        </a:lnSpc>
                        <a:spcBef>
                          <a:spcPts val="0"/>
                        </a:spcBef>
                        <a:spcAft>
                          <a:spcPts val="0"/>
                        </a:spcAft>
                      </a:pPr>
                      <a:r>
                        <a:rPr lang="en-US" sz="2200">
                          <a:solidFill>
                            <a:srgbClr val="000000"/>
                          </a:solidFill>
                          <a:latin typeface="Times New Roman"/>
                          <a:ea typeface="Batang"/>
                        </a:rPr>
                        <a:t>S0 </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2500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NA</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NA</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NA</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Current</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23">
                <a:tc rowSpan="2">
                  <a:txBody>
                    <a:bodyPr/>
                    <a:lstStyle/>
                    <a:p>
                      <a:pPr marL="0" marR="0">
                        <a:lnSpc>
                          <a:spcPct val="115000"/>
                        </a:lnSpc>
                        <a:spcBef>
                          <a:spcPts val="0"/>
                        </a:spcBef>
                        <a:spcAft>
                          <a:spcPts val="0"/>
                        </a:spcAft>
                      </a:pPr>
                      <a:r>
                        <a:rPr lang="en-US" sz="2200">
                          <a:solidFill>
                            <a:srgbClr val="000000"/>
                          </a:solidFill>
                          <a:latin typeface="Times New Roman"/>
                          <a:ea typeface="Batang"/>
                        </a:rPr>
                        <a:t>S1</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4000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0.50</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II or MS</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a:solidFill>
                            <a:srgbClr val="000000"/>
                          </a:solidFill>
                          <a:latin typeface="Times New Roman"/>
                          <a:ea typeface="Batang"/>
                        </a:rPr>
                        <a:t>0.10% at 6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Current</a:t>
                      </a:r>
                      <a:r>
                        <a:rPr lang="en-US" sz="2200" baseline="30000">
                          <a:solidFill>
                            <a:srgbClr val="000000"/>
                          </a:solidFill>
                          <a:latin typeface="Times New Roman"/>
                          <a:ea typeface="Batang"/>
                        </a:rPr>
                        <a:t>b</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23">
                <a:tc vMerge="1">
                  <a:txBody>
                    <a:bodyPr/>
                    <a:lstStyle/>
                    <a:p>
                      <a:endParaRPr lang="en-US"/>
                    </a:p>
                  </a:txBody>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3500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0.55</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(II or V) + SCM; or HS</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nSpc>
                          <a:spcPct val="115000"/>
                        </a:lnSpc>
                        <a:spcBef>
                          <a:spcPts val="0"/>
                        </a:spcBef>
                        <a:spcAft>
                          <a:spcPts val="0"/>
                        </a:spcAft>
                      </a:pPr>
                      <a:r>
                        <a:rPr lang="en-US" sz="2200">
                          <a:solidFill>
                            <a:srgbClr val="000000"/>
                          </a:solidFill>
                          <a:latin typeface="Times New Roman"/>
                          <a:ea typeface="Batang"/>
                        </a:rPr>
                        <a:t>0.10% at 12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Proposed</a:t>
                      </a:r>
                      <a:r>
                        <a:rPr lang="en-US" sz="2200" baseline="30000">
                          <a:solidFill>
                            <a:srgbClr val="000000"/>
                          </a:solidFill>
                          <a:latin typeface="Times New Roman"/>
                          <a:ea typeface="Batang"/>
                        </a:rPr>
                        <a:t>c</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554223">
                <a:tc rowSpan="2">
                  <a:txBody>
                    <a:bodyPr/>
                    <a:lstStyle/>
                    <a:p>
                      <a:pPr marL="0" marR="0">
                        <a:lnSpc>
                          <a:spcPct val="115000"/>
                        </a:lnSpc>
                        <a:spcBef>
                          <a:spcPts val="0"/>
                        </a:spcBef>
                        <a:spcAft>
                          <a:spcPts val="0"/>
                        </a:spcAft>
                      </a:pPr>
                      <a:r>
                        <a:rPr lang="en-US" sz="2200">
                          <a:solidFill>
                            <a:srgbClr val="000000"/>
                          </a:solidFill>
                          <a:latin typeface="Times New Roman"/>
                          <a:ea typeface="Batang"/>
                        </a:rPr>
                        <a:t>S2</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4500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0.45</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V or HS</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a:solidFill>
                            <a:srgbClr val="000000"/>
                          </a:solidFill>
                          <a:latin typeface="Times New Roman"/>
                          <a:ea typeface="Batang"/>
                        </a:rPr>
                        <a:t>0.10% at 12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Current</a:t>
                      </a:r>
                      <a:r>
                        <a:rPr lang="en-US" sz="2200" baseline="30000">
                          <a:solidFill>
                            <a:srgbClr val="000000"/>
                          </a:solidFill>
                          <a:latin typeface="Times New Roman"/>
                          <a:ea typeface="Batang"/>
                        </a:rPr>
                        <a:t>b</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23">
                <a:tc vMerge="1">
                  <a:txBody>
                    <a:bodyPr/>
                    <a:lstStyle/>
                    <a:p>
                      <a:endParaRPr lang="en-US"/>
                    </a:p>
                  </a:txBody>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4000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0.50</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(II, V or HS) + SCM</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nSpc>
                          <a:spcPct val="115000"/>
                        </a:lnSpc>
                        <a:spcBef>
                          <a:spcPts val="0"/>
                        </a:spcBef>
                        <a:spcAft>
                          <a:spcPts val="0"/>
                        </a:spcAft>
                      </a:pPr>
                      <a:r>
                        <a:rPr lang="en-US" sz="2200">
                          <a:solidFill>
                            <a:srgbClr val="000000"/>
                          </a:solidFill>
                          <a:latin typeface="Times New Roman"/>
                          <a:ea typeface="Batang"/>
                        </a:rPr>
                        <a:t>0.05% at 12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Proposed</a:t>
                      </a:r>
                      <a:r>
                        <a:rPr lang="en-US" sz="2200" baseline="30000">
                          <a:solidFill>
                            <a:srgbClr val="000000"/>
                          </a:solidFill>
                          <a:latin typeface="Times New Roman"/>
                          <a:ea typeface="Batang"/>
                        </a:rPr>
                        <a:t>c</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554223">
                <a:tc rowSpan="2">
                  <a:txBody>
                    <a:bodyPr/>
                    <a:lstStyle/>
                    <a:p>
                      <a:pPr marL="0" marR="0">
                        <a:lnSpc>
                          <a:spcPct val="115000"/>
                        </a:lnSpc>
                        <a:spcBef>
                          <a:spcPts val="0"/>
                        </a:spcBef>
                        <a:spcAft>
                          <a:spcPts val="0"/>
                        </a:spcAft>
                      </a:pPr>
                      <a:r>
                        <a:rPr lang="en-US" sz="2200">
                          <a:solidFill>
                            <a:srgbClr val="000000"/>
                          </a:solidFill>
                          <a:latin typeface="Times New Roman"/>
                          <a:ea typeface="Batang"/>
                        </a:rPr>
                        <a:t>S3</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4500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0.45</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V or HS + SCM</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200">
                          <a:solidFill>
                            <a:srgbClr val="000000"/>
                          </a:solidFill>
                          <a:latin typeface="Times New Roman"/>
                          <a:ea typeface="Batang"/>
                        </a:rPr>
                        <a:t>0.10% at 18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Current</a:t>
                      </a:r>
                      <a:r>
                        <a:rPr lang="en-US" sz="2200" baseline="30000">
                          <a:solidFill>
                            <a:srgbClr val="000000"/>
                          </a:solidFill>
                          <a:latin typeface="Times New Roman"/>
                          <a:ea typeface="Batang"/>
                        </a:rPr>
                        <a:t>b</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4223">
                <a:tc vMerge="1">
                  <a:txBody>
                    <a:bodyPr/>
                    <a:lstStyle/>
                    <a:p>
                      <a:endParaRPr lang="en-US"/>
                    </a:p>
                  </a:txBody>
                  <a:tcPr/>
                </a:tc>
                <a:tc>
                  <a:txBody>
                    <a:bodyPr/>
                    <a:lstStyle/>
                    <a:p>
                      <a:pPr marL="0" marR="0">
                        <a:lnSpc>
                          <a:spcPct val="115000"/>
                        </a:lnSpc>
                        <a:spcBef>
                          <a:spcPts val="0"/>
                        </a:spcBef>
                        <a:spcAft>
                          <a:spcPts val="0"/>
                        </a:spcAft>
                      </a:pPr>
                      <a:r>
                        <a:rPr lang="en-US" sz="2200" dirty="0" smtClean="0">
                          <a:solidFill>
                            <a:srgbClr val="000000"/>
                          </a:solidFill>
                          <a:latin typeface="Times New Roman"/>
                          <a:ea typeface="Batang"/>
                        </a:rPr>
                        <a:t>5000</a:t>
                      </a:r>
                      <a:endParaRPr lang="en-US" sz="2200" dirty="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a:solidFill>
                            <a:srgbClr val="000000"/>
                          </a:solidFill>
                          <a:latin typeface="Times New Roman"/>
                          <a:ea typeface="Batang"/>
                        </a:rPr>
                        <a:t>0.40</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57150" marR="0">
                        <a:lnSpc>
                          <a:spcPct val="115000"/>
                        </a:lnSpc>
                        <a:spcBef>
                          <a:spcPts val="0"/>
                        </a:spcBef>
                        <a:spcAft>
                          <a:spcPts val="0"/>
                        </a:spcAft>
                      </a:pPr>
                      <a:r>
                        <a:rPr lang="en-US" sz="2200">
                          <a:solidFill>
                            <a:srgbClr val="000000"/>
                          </a:solidFill>
                          <a:latin typeface="Times New Roman"/>
                          <a:ea typeface="Batang"/>
                        </a:rPr>
                        <a:t>(I, II, V or HS) + SCM </a:t>
                      </a:r>
                      <a:endParaRPr lang="en-US" sz="220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nSpc>
                          <a:spcPct val="115000"/>
                        </a:lnSpc>
                        <a:spcBef>
                          <a:spcPts val="0"/>
                        </a:spcBef>
                        <a:spcAft>
                          <a:spcPts val="0"/>
                        </a:spcAft>
                      </a:pPr>
                      <a:r>
                        <a:rPr lang="en-US" sz="2200">
                          <a:solidFill>
                            <a:srgbClr val="000000"/>
                          </a:solidFill>
                          <a:latin typeface="Times New Roman"/>
                          <a:ea typeface="Batang"/>
                        </a:rPr>
                        <a:t>0.10% at 12 m</a:t>
                      </a:r>
                      <a:endParaRPr lang="en-US" sz="2200">
                        <a:latin typeface="Times New Roman"/>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a:lnSpc>
                          <a:spcPct val="115000"/>
                        </a:lnSpc>
                        <a:spcBef>
                          <a:spcPts val="0"/>
                        </a:spcBef>
                        <a:spcAft>
                          <a:spcPts val="0"/>
                        </a:spcAft>
                      </a:pPr>
                      <a:r>
                        <a:rPr lang="en-US" sz="2200" dirty="0" err="1">
                          <a:solidFill>
                            <a:srgbClr val="000000"/>
                          </a:solidFill>
                          <a:latin typeface="Times New Roman"/>
                          <a:ea typeface="Batang"/>
                        </a:rPr>
                        <a:t>Proposed</a:t>
                      </a:r>
                      <a:r>
                        <a:rPr lang="en-US" sz="2200" baseline="30000" dirty="0" err="1">
                          <a:solidFill>
                            <a:srgbClr val="000000"/>
                          </a:solidFill>
                          <a:latin typeface="Times New Roman"/>
                          <a:ea typeface="Batang"/>
                        </a:rPr>
                        <a:t>c</a:t>
                      </a:r>
                      <a:endParaRPr lang="en-US" sz="2200" dirty="0">
                        <a:latin typeface="Times New Roman"/>
                        <a:ea typeface="Batang"/>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bl>
          </a:graphicData>
        </a:graphic>
      </p:graphicFrame>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Physical Salt Attack (PSA) (PFS Report)</a:t>
            </a:r>
            <a:endParaRPr lang="en-US" sz="3600" dirty="0"/>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81</a:t>
            </a:fld>
            <a:endParaRPr lang="en-US" altLang="en-US" dirty="0"/>
          </a:p>
        </p:txBody>
      </p:sp>
      <p:graphicFrame>
        <p:nvGraphicFramePr>
          <p:cNvPr id="7" name="Table 6"/>
          <p:cNvGraphicFramePr>
            <a:graphicFrameLocks noGrp="1"/>
          </p:cNvGraphicFramePr>
          <p:nvPr/>
        </p:nvGraphicFramePr>
        <p:xfrm>
          <a:off x="704850" y="2063749"/>
          <a:ext cx="8172450" cy="1831539"/>
        </p:xfrm>
        <a:graphic>
          <a:graphicData uri="http://schemas.openxmlformats.org/drawingml/2006/table">
            <a:tbl>
              <a:tblPr/>
              <a:tblGrid>
                <a:gridCol w="1839235"/>
                <a:gridCol w="2904215"/>
                <a:gridCol w="3429000"/>
              </a:tblGrid>
              <a:tr h="990291">
                <a:tc>
                  <a:txBody>
                    <a:bodyPr/>
                    <a:lstStyle/>
                    <a:p>
                      <a:pPr marL="0" marR="0" algn="ctr">
                        <a:lnSpc>
                          <a:spcPct val="115000"/>
                        </a:lnSpc>
                        <a:spcBef>
                          <a:spcPts val="0"/>
                        </a:spcBef>
                        <a:spcAft>
                          <a:spcPts val="0"/>
                        </a:spcAft>
                      </a:pPr>
                      <a:r>
                        <a:rPr lang="en-US" sz="2400" b="1" dirty="0">
                          <a:latin typeface="+mn-lt"/>
                          <a:ea typeface="Batang"/>
                        </a:rPr>
                        <a:t>Resistance to PSA</a:t>
                      </a:r>
                      <a:endParaRPr lang="en-US" sz="2400" dirty="0">
                        <a:latin typeface="+mn-lt"/>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a:latin typeface="+mn-lt"/>
                          <a:ea typeface="Batang"/>
                        </a:rPr>
                        <a:t>Prescriptive option</a:t>
                      </a:r>
                      <a:endParaRPr lang="en-US" sz="2400">
                        <a:latin typeface="+mn-lt"/>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a:latin typeface="+mn-lt"/>
                          <a:ea typeface="Batang"/>
                        </a:rPr>
                        <a:t>Performance Option</a:t>
                      </a:r>
                      <a:endParaRPr lang="en-US" sz="2400">
                        <a:latin typeface="+mn-lt"/>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2134">
                <a:tc>
                  <a:txBody>
                    <a:bodyPr/>
                    <a:lstStyle/>
                    <a:p>
                      <a:pPr marL="0" marR="0" algn="ctr">
                        <a:lnSpc>
                          <a:spcPct val="115000"/>
                        </a:lnSpc>
                        <a:spcBef>
                          <a:spcPts val="0"/>
                        </a:spcBef>
                        <a:spcAft>
                          <a:spcPts val="0"/>
                        </a:spcAft>
                      </a:pPr>
                      <a:r>
                        <a:rPr lang="en-US" sz="2400">
                          <a:latin typeface="+mn-lt"/>
                          <a:ea typeface="Batang"/>
                        </a:rPr>
                        <a:t>High</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rPr>
                        <a:t>w/cm ≤ 0.45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a:latin typeface="+mn-lt"/>
                          <a:ea typeface="Batang"/>
                        </a:rPr>
                        <a:t>Compressive </a:t>
                      </a:r>
                      <a:r>
                        <a:rPr lang="en-US" sz="2400" dirty="0" smtClean="0">
                          <a:latin typeface="+mn-lt"/>
                          <a:ea typeface="Batang"/>
                        </a:rPr>
                        <a:t>Strength at 28 days </a:t>
                      </a:r>
                      <a:r>
                        <a:rPr lang="en-US" sz="2400" dirty="0">
                          <a:latin typeface="+mn-lt"/>
                          <a:ea typeface="Batang"/>
                        </a:rPr>
                        <a:t>≥ 4500</a:t>
                      </a:r>
                      <a:r>
                        <a:rPr lang="en-US" sz="2400" dirty="0" smtClean="0">
                          <a:latin typeface="+mn-lt"/>
                          <a:ea typeface="Batang"/>
                        </a:rPr>
                        <a:t>*</a:t>
                      </a:r>
                      <a:endParaRPr lang="en-US" sz="2400" dirty="0">
                        <a:latin typeface="+mn-lt"/>
                        <a:ea typeface="Batang"/>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142875" y="4809946"/>
            <a:ext cx="8686800" cy="430887"/>
          </a:xfrm>
          <a:prstGeom prst="rect">
            <a:avLst/>
          </a:prstGeom>
        </p:spPr>
        <p:txBody>
          <a:bodyPr wrap="square">
            <a:spAutoFit/>
          </a:bodyPr>
          <a:lstStyle/>
          <a:p>
            <a:r>
              <a:rPr lang="en-US" sz="2200" i="1" baseline="30000" dirty="0" smtClean="0"/>
              <a:t>*</a:t>
            </a:r>
            <a:r>
              <a:rPr lang="en-US" sz="2200" i="1" dirty="0" smtClean="0"/>
              <a:t>For non-air-entrained concrete mixtures increase strengths by 20%</a:t>
            </a:r>
            <a:endParaRPr lang="en-US" sz="2200" i="1"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a:t>
            </a:r>
            <a:endParaRPr lang="en-US" dirty="0"/>
          </a:p>
        </p:txBody>
      </p:sp>
      <p:sp>
        <p:nvSpPr>
          <p:cNvPr id="3" name="Content Placeholder 2"/>
          <p:cNvSpPr>
            <a:spLocks noGrp="1"/>
          </p:cNvSpPr>
          <p:nvPr>
            <p:ph idx="1"/>
          </p:nvPr>
        </p:nvSpPr>
        <p:spPr>
          <a:xfrm>
            <a:off x="362603" y="1112467"/>
            <a:ext cx="8440204" cy="4947139"/>
          </a:xfrm>
        </p:spPr>
        <p:txBody>
          <a:bodyPr/>
          <a:lstStyle/>
          <a:p>
            <a:r>
              <a:rPr lang="en-US" sz="2800" dirty="0" smtClean="0"/>
              <a:t>Consideration of the performance alternatives can result in:</a:t>
            </a:r>
          </a:p>
          <a:p>
            <a:pPr lvl="1"/>
            <a:r>
              <a:rPr lang="en-US" sz="2400" dirty="0" smtClean="0"/>
              <a:t>Assured (not assumed) performance</a:t>
            </a:r>
          </a:p>
          <a:p>
            <a:pPr lvl="1"/>
            <a:r>
              <a:rPr lang="en-US" sz="2400" dirty="0" smtClean="0"/>
              <a:t>Mixtures optimized for the design and application</a:t>
            </a:r>
          </a:p>
          <a:p>
            <a:pPr lvl="1"/>
            <a:r>
              <a:rPr lang="en-US" sz="2400" smtClean="0"/>
              <a:t>Higher </a:t>
            </a:r>
            <a:r>
              <a:rPr lang="en-US" sz="2400" dirty="0" smtClean="0"/>
              <a:t>quality; incentivized to achieve performance</a:t>
            </a:r>
          </a:p>
          <a:p>
            <a:pPr lvl="1"/>
            <a:r>
              <a:rPr lang="en-US" sz="2400" dirty="0" smtClean="0"/>
              <a:t>Appropriate assignment of responsibility</a:t>
            </a:r>
          </a:p>
          <a:p>
            <a:pPr lvl="1"/>
            <a:r>
              <a:rPr lang="en-US" sz="2400" dirty="0" smtClean="0"/>
              <a:t>Producer that can technically support project</a:t>
            </a:r>
          </a:p>
          <a:p>
            <a:pPr lvl="1"/>
            <a:r>
              <a:rPr lang="en-US" sz="2400" dirty="0" smtClean="0"/>
              <a:t>Reduced time and cost to address project problems</a:t>
            </a:r>
          </a:p>
          <a:p>
            <a:pPr lvl="1"/>
            <a:r>
              <a:rPr lang="en-US" sz="2400" dirty="0" smtClean="0"/>
              <a:t>Greater confidence in concrete construction</a:t>
            </a:r>
          </a:p>
          <a:p>
            <a:pPr lvl="1"/>
            <a:r>
              <a:rPr lang="en-US" sz="2400" dirty="0" smtClean="0"/>
              <a:t>Supports sustainability</a:t>
            </a:r>
          </a:p>
        </p:txBody>
      </p:sp>
      <p:sp>
        <p:nvSpPr>
          <p:cNvPr id="4" name="Slide Number Placeholder 3"/>
          <p:cNvSpPr>
            <a:spLocks noGrp="1"/>
          </p:cNvSpPr>
          <p:nvPr>
            <p:ph type="sldNum" sz="quarter" idx="12"/>
          </p:nvPr>
        </p:nvSpPr>
        <p:spPr/>
        <p:txBody>
          <a:bodyPr/>
          <a:lstStyle/>
          <a:p>
            <a:fld id="{782491AE-B780-413C-890C-7C1CC6DABC3C}" type="slidenum">
              <a:rPr lang="en-US" altLang="en-US" smtClean="0"/>
              <a:pPr/>
              <a:t>82</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p:txBody>
          <a:bodyPr/>
          <a:lstStyle/>
          <a:p>
            <a:r>
              <a:rPr lang="en-US" sz="3600" dirty="0" smtClean="0">
                <a:solidFill>
                  <a:schemeClr val="tx1">
                    <a:lumMod val="65000"/>
                    <a:lumOff val="35000"/>
                  </a:schemeClr>
                </a:solidFill>
                <a:cs typeface="65 Helvetica Medium"/>
              </a:rPr>
              <a:t>This concludes the American Institute of Architects Continuing Education Systems Course</a:t>
            </a:r>
            <a:br>
              <a:rPr lang="en-US" sz="3600" dirty="0" smtClean="0">
                <a:solidFill>
                  <a:schemeClr val="tx1">
                    <a:lumMod val="65000"/>
                    <a:lumOff val="35000"/>
                  </a:schemeClr>
                </a:solidFill>
                <a:cs typeface="65 Helvetica Medium"/>
              </a:rPr>
            </a:br>
            <a:r>
              <a:rPr lang="en-US" sz="3600" dirty="0" smtClean="0"/>
              <a:t/>
            </a:r>
            <a:br>
              <a:rPr lang="en-US" sz="3600" dirty="0" smtClean="0"/>
            </a:br>
            <a:endParaRPr lang="en-US" sz="3600" dirty="0" smtClean="0"/>
          </a:p>
        </p:txBody>
      </p:sp>
      <p:sp>
        <p:nvSpPr>
          <p:cNvPr id="3075" name="Rectangle 5"/>
          <p:cNvSpPr>
            <a:spLocks noGrp="1" noChangeArrowheads="1"/>
          </p:cNvSpPr>
          <p:nvPr>
            <p:ph type="subTitle" idx="1"/>
          </p:nvPr>
        </p:nvSpPr>
        <p:spPr>
          <a:xfrm>
            <a:off x="1981200" y="3962400"/>
            <a:ext cx="6981826" cy="1752600"/>
          </a:xfrm>
        </p:spPr>
        <p:txBody>
          <a:bodyPr/>
          <a:lstStyle/>
          <a:p>
            <a:pPr eaLnBrk="1" hangingPunct="1"/>
            <a:r>
              <a:rPr lang="en-US" i="1" dirty="0" smtClean="0"/>
              <a:t>Performance-based Specifications – State of the Industry and Way Forward</a:t>
            </a:r>
          </a:p>
        </p:txBody>
      </p:sp>
      <p:sp>
        <p:nvSpPr>
          <p:cNvPr id="4" name="Slide Number Placeholder 3"/>
          <p:cNvSpPr>
            <a:spLocks noGrp="1"/>
          </p:cNvSpPr>
          <p:nvPr>
            <p:ph type="sldNum" sz="quarter" idx="11"/>
          </p:nvPr>
        </p:nvSpPr>
        <p:spPr/>
        <p:txBody>
          <a:bodyPr/>
          <a:lstStyle/>
          <a:p>
            <a:fld id="{F7AE5DDD-1188-4699-BF51-CEAC403F964C}" type="slidenum">
              <a:rPr lang="en-US" altLang="en-US" smtClean="0"/>
              <a:pPr/>
              <a:t>83</a:t>
            </a:fld>
            <a:endParaRPr lang="en-US" altLang="en-US"/>
          </a:p>
        </p:txBody>
      </p:sp>
      <p:pic>
        <p:nvPicPr>
          <p:cNvPr id="5" name="Picture 4"/>
          <p:cNvPicPr>
            <a:picLocks noChangeAspect="1"/>
          </p:cNvPicPr>
          <p:nvPr/>
        </p:nvPicPr>
        <p:blipFill>
          <a:blip r:embed="rId3" cstate="print"/>
          <a:stretch>
            <a:fillRect/>
          </a:stretch>
        </p:blipFill>
        <p:spPr>
          <a:xfrm>
            <a:off x="8318500" y="6019800"/>
            <a:ext cx="673100" cy="6858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smtClean="0"/>
              <a:t>Resources for Specifications</a:t>
            </a:r>
          </a:p>
        </p:txBody>
      </p:sp>
      <p:pic>
        <p:nvPicPr>
          <p:cNvPr id="63492" name="Picture 2"/>
          <p:cNvPicPr>
            <a:picLocks noChangeAspect="1" noChangeArrowheads="1"/>
          </p:cNvPicPr>
          <p:nvPr/>
        </p:nvPicPr>
        <p:blipFill>
          <a:blip r:embed="rId3" cstate="print"/>
          <a:srcRect/>
          <a:stretch>
            <a:fillRect/>
          </a:stretch>
        </p:blipFill>
        <p:spPr bwMode="auto">
          <a:xfrm>
            <a:off x="685800" y="1066800"/>
            <a:ext cx="3970338" cy="5029200"/>
          </a:xfrm>
          <a:prstGeom prst="rect">
            <a:avLst/>
          </a:prstGeom>
          <a:noFill/>
          <a:ln w="19050">
            <a:solidFill>
              <a:schemeClr val="tx1"/>
            </a:solidFill>
            <a:miter lim="800000"/>
            <a:headEnd type="none" w="sm" len="sm"/>
            <a:tailEnd type="none" w="sm" len="sm"/>
          </a:ln>
        </p:spPr>
      </p:pic>
      <p:pic>
        <p:nvPicPr>
          <p:cNvPr id="63493" name="Picture 3"/>
          <p:cNvPicPr>
            <a:picLocks noChangeAspect="1" noChangeArrowheads="1"/>
          </p:cNvPicPr>
          <p:nvPr/>
        </p:nvPicPr>
        <p:blipFill>
          <a:blip r:embed="rId4" cstate="print"/>
          <a:srcRect/>
          <a:stretch>
            <a:fillRect/>
          </a:stretch>
        </p:blipFill>
        <p:spPr bwMode="auto">
          <a:xfrm>
            <a:off x="5029200" y="1066800"/>
            <a:ext cx="3783013" cy="5029200"/>
          </a:xfrm>
          <a:prstGeom prst="rect">
            <a:avLst/>
          </a:prstGeom>
          <a:noFill/>
          <a:ln w="19050">
            <a:solidFill>
              <a:schemeClr val="tx1"/>
            </a:solidFill>
            <a:miter lim="800000"/>
            <a:headEnd type="none" w="sm" len="sm"/>
            <a:tailEnd type="none" w="sm" len="sm"/>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NRMCA Master Sept 06">
  <a:themeElements>
    <a:clrScheme name="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NRMCA Master Sept 06">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RMCA Master Sept 06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NRMCA Master Sept 06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NRMCA Master Sept 06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NRMCA Master Sept 06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NRMCA Master Sept 06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NRMCA Master Sept 06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NRMCA Master Sept 06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14466</TotalTime>
  <Words>8888</Words>
  <Application>Microsoft Office PowerPoint</Application>
  <PresentationFormat>On-screen Show (4:3)</PresentationFormat>
  <Paragraphs>997</Paragraphs>
  <Slides>83</Slides>
  <Notes>83</Notes>
  <HiddenSlides>19</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83</vt:i4>
      </vt:variant>
    </vt:vector>
  </HeadingPairs>
  <TitlesOfParts>
    <vt:vector size="85" baseType="lpstr">
      <vt:lpstr>NRMCA Master Sept 06</vt:lpstr>
      <vt:lpstr>Equation</vt:lpstr>
      <vt:lpstr>Performance-based Specifications – State of the Industry and Way Forward</vt:lpstr>
      <vt:lpstr>Disclaimer</vt:lpstr>
      <vt:lpstr>2  Announcement</vt:lpstr>
      <vt:lpstr>3  Introduction</vt:lpstr>
      <vt:lpstr>What is Prescription / Performance?</vt:lpstr>
      <vt:lpstr>Slide 6</vt:lpstr>
      <vt:lpstr>Prescription vs. Performance</vt:lpstr>
      <vt:lpstr>Definition</vt:lpstr>
      <vt:lpstr>Resources for Specifications</vt:lpstr>
      <vt:lpstr>Resources for Specifications</vt:lpstr>
      <vt:lpstr>www.nrmca.org/P2P</vt:lpstr>
      <vt:lpstr>The Credibility Issue  Quality Systems Plants  People</vt:lpstr>
      <vt:lpstr>Credibility</vt:lpstr>
      <vt:lpstr>NRMCA Quality Certification</vt:lpstr>
      <vt:lpstr>Benefits of Performance</vt:lpstr>
      <vt:lpstr>Benefits of Performance</vt:lpstr>
      <vt:lpstr>Changing to Performance</vt:lpstr>
      <vt:lpstr>First Step - Minimize Prescriptive Requirements</vt:lpstr>
      <vt:lpstr>Industry Survey –  Most Onerous Prescriptive Requirements?</vt:lpstr>
      <vt:lpstr>Rating of Prescriptive Requirements</vt:lpstr>
      <vt:lpstr>Quantify Frequency of Top 5</vt:lpstr>
      <vt:lpstr>Review of Specifications</vt:lpstr>
      <vt:lpstr>State of Prescription</vt:lpstr>
      <vt:lpstr>Slide 24</vt:lpstr>
      <vt:lpstr>Specification in Practice</vt:lpstr>
      <vt:lpstr>#1 – Limits on SCM Quantity</vt:lpstr>
      <vt:lpstr>Industry Average Use of SCM</vt:lpstr>
      <vt:lpstr>#1 – Limits on SCM Quantity</vt:lpstr>
      <vt:lpstr>#1 – Limits on SCM Quantity</vt:lpstr>
      <vt:lpstr>#1 – Limits on SCM Quantity</vt:lpstr>
      <vt:lpstr>#1 – Limits on SCM Quantity</vt:lpstr>
      <vt:lpstr>#1 – Limits on SCM Quantity</vt:lpstr>
      <vt:lpstr>#1 – Limits on SCM Quantity</vt:lpstr>
      <vt:lpstr>#1 – Limits on SCM Quantity</vt:lpstr>
      <vt:lpstr>#1 – Limits on SCM Quantity</vt:lpstr>
      <vt:lpstr>#2 – Max w/cm (when not applicable)</vt:lpstr>
      <vt:lpstr>#2 – Max w/cm (when not applicable)</vt:lpstr>
      <vt:lpstr>#2 – Max w/cm (when not applicable)</vt:lpstr>
      <vt:lpstr>#2 – Max w/cm (when not applicable)</vt:lpstr>
      <vt:lpstr>#2 – Max w/cm (when not applicable)</vt:lpstr>
      <vt:lpstr>Avg. Strength vs. w/cm</vt:lpstr>
      <vt:lpstr>#2 – Max w/cm (when not applicable)</vt:lpstr>
      <vt:lpstr>#2 – Max w/cm (when not applicable)</vt:lpstr>
      <vt:lpstr>#2 – Max w/cm (when not applicable)</vt:lpstr>
      <vt:lpstr>Performance Alternative  Bridge decks, marine structures, parking garages</vt:lpstr>
      <vt:lpstr>WA DOT Bridge Deck Spec  (source: WA-RD 845.1 June 2015)</vt:lpstr>
      <vt:lpstr>#3 – Min cementitious content</vt:lpstr>
      <vt:lpstr>#3 – Min cementitious content</vt:lpstr>
      <vt:lpstr>A Job Specification</vt:lpstr>
      <vt:lpstr>#3 – Min cementitious content</vt:lpstr>
      <vt:lpstr>#3 – Min cementitious content</vt:lpstr>
      <vt:lpstr>#3 – Min cementitious content</vt:lpstr>
      <vt:lpstr>Slide 53</vt:lpstr>
      <vt:lpstr>Optimized Prescriptive Mix?</vt:lpstr>
      <vt:lpstr>#3 – Min cementitious content</vt:lpstr>
      <vt:lpstr>#3 – Min cementitious content</vt:lpstr>
      <vt:lpstr>#3 – Min cementitious content</vt:lpstr>
      <vt:lpstr>#4 – SCM Type / Characteristics</vt:lpstr>
      <vt:lpstr>#4 – SCM Type / Characteristics</vt:lpstr>
      <vt:lpstr>#4 – SCM Type / Characteristics</vt:lpstr>
      <vt:lpstr>#4 – SCM Type / Characteristics</vt:lpstr>
      <vt:lpstr>#4 – SCM Type / Characteristics</vt:lpstr>
      <vt:lpstr>#4 – SCM Type / Characteristics</vt:lpstr>
      <vt:lpstr>#4 – SCM Type / Characteristics</vt:lpstr>
      <vt:lpstr>#4 – SCM Type / Characteristics</vt:lpstr>
      <vt:lpstr>#5 – Aggregate Grading Limits</vt:lpstr>
      <vt:lpstr>#5 – Aggregate Grading Limits</vt:lpstr>
      <vt:lpstr>#5 – Aggregate Grading Limits</vt:lpstr>
      <vt:lpstr>#5 – Aggregate Grading Limits</vt:lpstr>
      <vt:lpstr>#5 – Aggregate Grading Limits</vt:lpstr>
      <vt:lpstr>#5 – Aggregate Grading Limits</vt:lpstr>
      <vt:lpstr>Performance Options – Floor Slabs</vt:lpstr>
      <vt:lpstr>Negotiating for Change</vt:lpstr>
      <vt:lpstr>Suggestions for Specifications</vt:lpstr>
      <vt:lpstr>Evolution to Performance</vt:lpstr>
      <vt:lpstr>Evolution to Performance</vt:lpstr>
      <vt:lpstr>ACI 211.5R Performance Mix Submittal</vt:lpstr>
      <vt:lpstr>Chloride exposure (PFS Report)</vt:lpstr>
      <vt:lpstr>Freezing and Thawing Exposure (PFS Report)</vt:lpstr>
      <vt:lpstr>Sulfate Exposure (PFS Report)</vt:lpstr>
      <vt:lpstr>Physical Salt Attack (PSA) (PFS Report)</vt:lpstr>
      <vt:lpstr>Conclusions </vt:lpstr>
      <vt:lpstr>This concludes the American Institute of Architects Continuing Education Systems Course  </vt:lpstr>
    </vt:vector>
  </TitlesOfParts>
  <Company>NRMCA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Moving towards preformance based specifications</dc:subject>
  <dc:creator>Karthik Obla</dc:creator>
  <dc:description>Based on a white paper from NRMCA, Colin Lobo_x000d_
Revised by Larry Roberts 9-03, revised by KR 10-03</dc:description>
  <cp:lastModifiedBy>Karthik Obla</cp:lastModifiedBy>
  <cp:revision>1320</cp:revision>
  <cp:lastPrinted>1601-01-01T00:00:00Z</cp:lastPrinted>
  <dcterms:created xsi:type="dcterms:W3CDTF">2006-10-11T14:43:10Z</dcterms:created>
  <dcterms:modified xsi:type="dcterms:W3CDTF">2016-11-03T14:46:17Z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8</vt:i4>
  </property>
</Properties>
</file>